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autoCompressPictures="0">
  <p:sldMasterIdLst>
    <p:sldMasterId id="2147483799" r:id="rId4"/>
    <p:sldMasterId id="2147483800" r:id="rId5"/>
    <p:sldMasterId id="2147483721" r:id="rId6"/>
    <p:sldMasterId id="2147483833" r:id="rId7"/>
  </p:sldMasterIdLst>
  <p:sldIdLst>
    <p:sldId id="257" r:id="rId8"/>
    <p:sldId id="262" r:id="rId9"/>
    <p:sldId id="261" r:id="rId10"/>
    <p:sldId id="264" r:id="rId11"/>
    <p:sldId id="263" r:id="rId12"/>
    <p:sldId id="269" r:id="rId13"/>
    <p:sldId id="267" r:id="rId14"/>
    <p:sldId id="268" r:id="rId15"/>
    <p:sldId id="259" r:id="rId16"/>
  </p:sldIdLst>
  <p:sldSz cx="12192000" cy="6858000"/>
  <p:notesSz cx="6858000" cy="9144000"/>
  <p:embeddedFontLst>
    <p:embeddedFont>
      <p:font typeface="Cambria Math" panose="02040503050406030204" pitchFamily="18" charset="0"/>
      <p:regular r:id="rId17"/>
    </p:embeddedFont>
    <p:embeddedFont>
      <p:font typeface="Georgia" panose="02040502050405020303" pitchFamily="18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F1F99A-D0F3-4C0A-A70E-96C7895A4BBB}" v="195" dt="2025-11-04T11:20:48.339"/>
    <p1510:client id="{FCF0F784-4E47-4591-B5B6-CA74A076C02D}" v="44" dt="2025-11-04T11:13:50.2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font" Target="fonts/font2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svg"/><Relationship Id="rId7" Type="http://schemas.openxmlformats.org/officeDocument/2006/relationships/image" Target="../media/image16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7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Relationship Id="rId4" Type="http://schemas.microsoft.com/office/2007/relationships/hdphoto" Target="../media/hdphoto2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6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6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6.pn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svg"/><Relationship Id="rId7" Type="http://schemas.openxmlformats.org/officeDocument/2006/relationships/image" Target="../media/image16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5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microsoft.com/office/2007/relationships/hdphoto" Target="../media/hdphoto1.wdp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6.pn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1.wdp"/><Relationship Id="rId7" Type="http://schemas.openxmlformats.org/officeDocument/2006/relationships/image" Target="../media/image3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7F163-7F6C-6C00-5B10-1229F150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 anchor="t" anchorCtr="0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A64C6F-4B31-5830-EA5A-B74F940F1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36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-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B74E1-1AE0-474C-55ED-677060E8A4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47761"/>
            <a:ext cx="5486400" cy="12303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latin typeface="+mj-lt"/>
              </a:defRPr>
            </a:lvl1pPr>
          </a:lstStyle>
          <a:p>
            <a:r>
              <a:rPr lang="en-US"/>
              <a:t>Block []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3B9D5-245E-E1E5-EECF-E0EFA716F21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2847702"/>
            <a:ext cx="5486401" cy="8273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Session []</a:t>
            </a:r>
          </a:p>
        </p:txBody>
      </p:sp>
      <p:pic>
        <p:nvPicPr>
          <p:cNvPr id="9" name="AxiomMaths_pos_2col.png" descr="AxiomMaths_pos_2col.png">
            <a:extLst>
              <a:ext uri="{FF2B5EF4-FFF2-40B4-BE49-F238E27FC236}">
                <a16:creationId xmlns:a16="http://schemas.microsoft.com/office/drawing/2014/main" id="{8449DA30-B6EA-5121-61AB-6581F8D52F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163" y="678143"/>
            <a:ext cx="2465710" cy="853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47DADE22-A177-7D10-D42B-C5BE2B561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069631"/>
            <a:ext cx="3089458" cy="278836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>
            <a:extLst>
              <a:ext uri="{FF2B5EF4-FFF2-40B4-BE49-F238E27FC236}">
                <a16:creationId xmlns:a16="http://schemas.microsoft.com/office/drawing/2014/main" id="{0A6720A7-2D21-1A25-8867-113159741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00" r="10346"/>
          <a:stretch/>
        </p:blipFill>
        <p:spPr>
          <a:xfrm>
            <a:off x="7846679" y="0"/>
            <a:ext cx="4345321" cy="525926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D77E9E-1AED-E5B1-2F40-BD23697FB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1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-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37C4E-5CFF-855E-A814-8EF0D62E2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25966"/>
            <a:ext cx="5486400" cy="1782399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00CD369D-1C77-5FE6-496C-674987C6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F821E4D0-82C4-494D-934B-5A62D0C2B09A}" type="datetime1">
              <a:rPr lang="en-US" smtClean="0"/>
              <a:t>11/4/2025</a:t>
            </a:fld>
            <a:endParaRPr lang="en-US"/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08699907-700D-BFFC-F324-97BFC47A12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00" r="10346"/>
          <a:stretch/>
        </p:blipFill>
        <p:spPr>
          <a:xfrm>
            <a:off x="7846679" y="0"/>
            <a:ext cx="4345321" cy="52592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AxiomMaths_pos_2col.png" descr="AxiomMaths_pos_2col.png">
            <a:extLst>
              <a:ext uri="{FF2B5EF4-FFF2-40B4-BE49-F238E27FC236}">
                <a16:creationId xmlns:a16="http://schemas.microsoft.com/office/drawing/2014/main" id="{F280AE13-36BB-F2F9-83FA-30E269F625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6325" y="5493559"/>
            <a:ext cx="2465711" cy="8535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60763A50-395B-C8E3-E24C-E6CB9F3BBB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42" b="23610"/>
          <a:stretch/>
        </p:blipFill>
        <p:spPr>
          <a:xfrm>
            <a:off x="0" y="3812847"/>
            <a:ext cx="4147812" cy="304515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418972E-4AEE-7FB0-B883-06B332D928E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79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-0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C0FDAC6-234D-0F7A-D093-5142ACDCE7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937C4E-5CFF-855E-A814-8EF0D62E2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25966"/>
            <a:ext cx="5486400" cy="1782399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00CD369D-1C77-5FE6-496C-674987C6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783DABAA-1592-4618-95C8-C74E5B1D86A5}" type="datetime1">
              <a:rPr lang="en-US" smtClean="0"/>
              <a:t>11/4/2025</a:t>
            </a:fld>
            <a:endParaRPr lang="en-US"/>
          </a:p>
        </p:txBody>
      </p:sp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CF534128-4510-C52C-93F7-A1F288A91F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0390" y="5534168"/>
            <a:ext cx="2337048" cy="7595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01C46947-AF4B-DD2E-6B04-BC346DF1E8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796812" y="0"/>
            <a:ext cx="4846775" cy="41162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9BC16E05-8B8F-8FC9-65A8-207D5DB0D4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42" b="23610"/>
          <a:stretch/>
        </p:blipFill>
        <p:spPr>
          <a:xfrm>
            <a:off x="0" y="3812847"/>
            <a:ext cx="4147812" cy="304515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1378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lour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698171"/>
            <a:ext cx="6096000" cy="1001486"/>
          </a:xfrm>
          <a:prstGeom prst="rect">
            <a:avLst/>
          </a:prstGeom>
        </p:spPr>
        <p:txBody>
          <a:bodyPr anchor="b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2332DC7-C5F8-AA3C-F26B-B25381C656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EDA16546-162F-4C46-BBC6-6B65B53CE496}" type="datetimeFigureOut">
              <a:rPr lang="en-US" smtClean="0"/>
              <a:pPr/>
              <a:t>11/4/2025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350D7-435F-756D-24D3-A0AC941A0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/>
          <a:lstStyle>
            <a:lvl1pPr>
              <a:defRPr b="1" i="0"/>
            </a:lvl1pPr>
          </a:lstStyle>
          <a:p>
            <a:endParaRPr lang="en-US"/>
          </a:p>
        </p:txBody>
      </p:sp>
      <p:pic>
        <p:nvPicPr>
          <p:cNvPr id="8" name="AxiomMaths_pos_2col.png" descr="AxiomMaths_pos_2col.png">
            <a:extLst>
              <a:ext uri="{FF2B5EF4-FFF2-40B4-BE49-F238E27FC236}">
                <a16:creationId xmlns:a16="http://schemas.microsoft.com/office/drawing/2014/main" id="{D0B75BC6-457C-75D3-D460-44AE1A1DDC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872" y="678143"/>
            <a:ext cx="2465710" cy="853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6AEF0C69-3B6B-84F2-3B3F-71BD5ED4C8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069631"/>
            <a:ext cx="3089458" cy="2788369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4BDCB8F8-9DE4-9DBA-EC90-111D1D4126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00" r="10346"/>
          <a:stretch/>
        </p:blipFill>
        <p:spPr>
          <a:xfrm>
            <a:off x="7846679" y="0"/>
            <a:ext cx="4345321" cy="525926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AB4C5D0-6969-08C4-43CC-F7AA81229E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u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698171"/>
            <a:ext cx="6096000" cy="1001486"/>
          </a:xfrm>
          <a:prstGeom prst="rect">
            <a:avLst/>
          </a:prstGeom>
        </p:spPr>
        <p:txBody>
          <a:bodyPr anchor="b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2332DC7-C5F8-AA3C-F26B-B25381C656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39B0086E-2FE8-4921-93B9-84D40C713A95}" type="datetime1">
              <a:rPr lang="en-US" smtClean="0"/>
              <a:t>11/4/2025</a:t>
            </a:fld>
            <a:endParaRPr lang="en-US"/>
          </a:p>
        </p:txBody>
      </p:sp>
      <p:pic>
        <p:nvPicPr>
          <p:cNvPr id="8" name="AxiomMaths_pos_2col.png" descr="AxiomMaths_pos_2col.png">
            <a:extLst>
              <a:ext uri="{FF2B5EF4-FFF2-40B4-BE49-F238E27FC236}">
                <a16:creationId xmlns:a16="http://schemas.microsoft.com/office/drawing/2014/main" id="{D0B75BC6-457C-75D3-D460-44AE1A1DDC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872" y="678143"/>
            <a:ext cx="2465710" cy="853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6AEF0C69-3B6B-84F2-3B3F-71BD5ED4C8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069631"/>
            <a:ext cx="3089458" cy="27883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2DB95E8E-E2CA-E4A4-06FB-50423F3ECA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00" r="10346"/>
          <a:stretch/>
        </p:blipFill>
        <p:spPr>
          <a:xfrm>
            <a:off x="7846679" y="0"/>
            <a:ext cx="4345321" cy="525926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6A7B5BB-CF37-1DC7-5B86-3C7CDBEAD4E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6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-0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37C4E-5CFF-855E-A814-8EF0D62E2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25966"/>
            <a:ext cx="5486400" cy="1782399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00CD369D-1C77-5FE6-496C-674987C6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40FB4C24-C9E7-460E-B9B4-459718EB3B48}" type="datetime1">
              <a:rPr lang="en-US" smtClean="0"/>
              <a:t>11/4/2025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3A3C8-7307-DF49-121F-F2DDF3DDD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5E226E73-6728-E7EB-5BE4-CA7E1E9E06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2" b="2655"/>
          <a:stretch/>
        </p:blipFill>
        <p:spPr>
          <a:xfrm>
            <a:off x="0" y="3809905"/>
            <a:ext cx="4167354" cy="3048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AxiomMaths_rev_on_pink_2col.jpg" descr="AxiomMaths_rev_on_pink_2col.jpg">
            <a:extLst>
              <a:ext uri="{FF2B5EF4-FFF2-40B4-BE49-F238E27FC236}">
                <a16:creationId xmlns:a16="http://schemas.microsoft.com/office/drawing/2014/main" id="{E19560F7-19D6-E6B8-FDF4-9A821E0E81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991" y="5437618"/>
            <a:ext cx="2522167" cy="952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69CBA95D-812E-D17D-A761-E641ED335E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340"/>
          <a:stretch/>
        </p:blipFill>
        <p:spPr>
          <a:xfrm rot="10800000" flipH="1">
            <a:off x="7974773" y="0"/>
            <a:ext cx="4091055" cy="432023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5498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Maths Circl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6B636A-9232-3270-0EE3-67B27D57C97D}"/>
              </a:ext>
            </a:extLst>
          </p:cNvPr>
          <p:cNvSpPr txBox="1"/>
          <p:nvPr/>
        </p:nvSpPr>
        <p:spPr>
          <a:xfrm>
            <a:off x="522423" y="352063"/>
            <a:ext cx="62760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What is a </a:t>
            </a:r>
            <a:r>
              <a:rPr kumimoji="0" lang="en-US" sz="4000" b="1" i="0" u="none" strike="noStrike" kern="1200" cap="none" spc="0" normalizeH="0" baseline="0" noProof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maths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circle?</a:t>
            </a:r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4A1309-A83C-DE8B-E857-35308C2EFA6D}"/>
              </a:ext>
            </a:extLst>
          </p:cNvPr>
          <p:cNvSpPr txBox="1"/>
          <p:nvPr/>
        </p:nvSpPr>
        <p:spPr>
          <a:xfrm>
            <a:off x="609600" y="1610410"/>
            <a:ext cx="10744200" cy="468577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maths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circle is a group of pupils who gather with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 mentor to be mathematicians together!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In our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maths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circle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we</a:t>
            </a: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grapple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with (but not always solve!) intriguing problems and ideas</a:t>
            </a: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learn to think, speak and work like a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university mathematician</a:t>
            </a: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sometimes think on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our own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sometimes think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in a team</a:t>
            </a: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enjoy getting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stuck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as well as getting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unstuck</a:t>
            </a: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have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fun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ourselves, and make it fun for everyone else too!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1E3FDFE-64B0-C8B3-26A7-B706AEE58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Graphic 5">
            <a:extLst>
              <a:ext uri="{FF2B5EF4-FFF2-40B4-BE49-F238E27FC236}">
                <a16:creationId xmlns:a16="http://schemas.microsoft.com/office/drawing/2014/main" id="{8FBCF96B-5C38-C49C-DF26-283480055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95249" y="1581972"/>
            <a:ext cx="1083258" cy="108325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6D66398-7E77-8623-96A6-3CA0D35F9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15595" y="2248939"/>
            <a:ext cx="2279654" cy="932190"/>
            <a:chOff x="7515595" y="2248939"/>
            <a:chExt cx="2279654" cy="932190"/>
          </a:xfrm>
        </p:grpSpPr>
        <p:pic>
          <p:nvPicPr>
            <p:cNvPr id="12" name="Graphic 2" descr="Hike with solid fill">
              <a:extLst>
                <a:ext uri="{FF2B5EF4-FFF2-40B4-BE49-F238E27FC236}">
                  <a16:creationId xmlns:a16="http://schemas.microsoft.com/office/drawing/2014/main" id="{300E156F-F919-7189-F4D5-75C243104626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46908" y="2248939"/>
              <a:ext cx="932190" cy="932190"/>
            </a:xfrm>
            <a:prstGeom prst="rect">
              <a:avLst/>
            </a:prstGeom>
          </p:spPr>
        </p:pic>
        <p:pic>
          <p:nvPicPr>
            <p:cNvPr id="13" name="Graphic 1" descr="Hike with solid fill">
              <a:extLst>
                <a:ext uri="{FF2B5EF4-FFF2-40B4-BE49-F238E27FC236}">
                  <a16:creationId xmlns:a16="http://schemas.microsoft.com/office/drawing/2014/main" id="{AF233847-0F45-D608-F164-1426A5AF7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132221" y="2518101"/>
              <a:ext cx="663028" cy="663028"/>
            </a:xfrm>
            <a:prstGeom prst="rect">
              <a:avLst/>
            </a:prstGeom>
          </p:spPr>
        </p:pic>
        <p:pic>
          <p:nvPicPr>
            <p:cNvPr id="14" name="Graphic 4" descr="Hike with solid fill">
              <a:extLst>
                <a:ext uri="{FF2B5EF4-FFF2-40B4-BE49-F238E27FC236}">
                  <a16:creationId xmlns:a16="http://schemas.microsoft.com/office/drawing/2014/main" id="{B40EE0C2-7085-446D-A8F6-66949A189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655422" y="2518101"/>
              <a:ext cx="663028" cy="663028"/>
            </a:xfrm>
            <a:prstGeom prst="rect">
              <a:avLst/>
            </a:prstGeom>
          </p:spPr>
        </p:pic>
        <p:pic>
          <p:nvPicPr>
            <p:cNvPr id="15" name="Graphic 6" descr="Hike with solid fill">
              <a:extLst>
                <a:ext uri="{FF2B5EF4-FFF2-40B4-BE49-F238E27FC236}">
                  <a16:creationId xmlns:a16="http://schemas.microsoft.com/office/drawing/2014/main" id="{41531B83-B58D-5E5D-2C22-D2C134288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515595" y="2518101"/>
              <a:ext cx="663028" cy="663028"/>
            </a:xfrm>
            <a:prstGeom prst="rect">
              <a:avLst/>
            </a:prstGeom>
          </p:spPr>
        </p:pic>
      </p:grpSp>
      <p:pic>
        <p:nvPicPr>
          <p:cNvPr id="17" name="Image">
            <a:extLst>
              <a:ext uri="{FF2B5EF4-FFF2-40B4-BE49-F238E27FC236}">
                <a16:creationId xmlns:a16="http://schemas.microsoft.com/office/drawing/2014/main" id="{9F089AB8-46F6-910C-4852-6C20711A4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A11B288-AA4B-7944-B2C1-8BB15426D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75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Good Mathematician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7481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Good mathematicians are…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>
                <a:solidFill>
                  <a:schemeClr val="tx2"/>
                </a:solidFill>
                <a:latin typeface="+mn-lt"/>
              </a:rPr>
              <a:t>Adventurous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DF6BDD8-FB6C-9107-1A64-AFC135C4F9A6}"/>
              </a:ext>
            </a:extLst>
          </p:cNvPr>
          <p:cNvSpPr txBox="1">
            <a:spLocks/>
          </p:cNvSpPr>
          <p:nvPr/>
        </p:nvSpPr>
        <p:spPr>
          <a:xfrm>
            <a:off x="4356537" y="1593802"/>
            <a:ext cx="1716973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>
                <a:solidFill>
                  <a:schemeClr val="tx2"/>
                </a:solidFill>
                <a:latin typeface="+mn-lt"/>
              </a:rPr>
              <a:t>, they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918668" y="1992903"/>
            <a:ext cx="71761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try stuff out, even if it might not work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think big ideas</a:t>
            </a:r>
            <a:r>
              <a:rPr lang="en-GB" sz="2400" b="0" baseline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and</a:t>
            </a:r>
            <a:r>
              <a:rPr lang="en-GB" sz="2400" b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check small details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132029" y="2917602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>
                <a:solidFill>
                  <a:schemeClr val="tx2"/>
                </a:solidFill>
                <a:latin typeface="+mn-lt"/>
              </a:rPr>
              <a:t>Articulate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977B6E0-91C9-6803-9CBA-A1E4E350390F}"/>
              </a:ext>
            </a:extLst>
          </p:cNvPr>
          <p:cNvSpPr txBox="1">
            <a:spLocks/>
          </p:cNvSpPr>
          <p:nvPr/>
        </p:nvSpPr>
        <p:spPr>
          <a:xfrm>
            <a:off x="3772832" y="2964260"/>
            <a:ext cx="1716973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they </a:t>
            </a:r>
            <a:endParaRPr lang="en-GB" b="1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1918668" y="3383761"/>
            <a:ext cx="7120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explain ideas to mentors and peers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learn and use mathematical vocabulary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>
                <a:solidFill>
                  <a:schemeClr val="tx2"/>
                </a:solidFill>
                <a:latin typeface="+mn-lt"/>
              </a:rPr>
              <a:t>Accepting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F248A7F-0511-8C77-DCF6-DAF67A34CA43}"/>
              </a:ext>
            </a:extLst>
          </p:cNvPr>
          <p:cNvSpPr txBox="1">
            <a:spLocks/>
          </p:cNvSpPr>
          <p:nvPr/>
        </p:nvSpPr>
        <p:spPr>
          <a:xfrm>
            <a:off x="3836252" y="4464002"/>
            <a:ext cx="1716973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>
                <a:solidFill>
                  <a:schemeClr val="tx2"/>
                </a:solidFill>
                <a:latin typeface="+mn-lt"/>
              </a:rPr>
              <a:t>, they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listen to and</a:t>
            </a:r>
            <a:r>
              <a:rPr lang="en-GB" sz="2400" b="0" baseline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>
                <a:solidFill>
                  <a:schemeClr val="tx1"/>
                </a:solidFill>
                <a:latin typeface="+mn-lt"/>
              </a:rPr>
              <a:t>learn from everyone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learn from their own and their peers’ mistakes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C44C5E-C6AE-5B14-6DC8-8FC331BDE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6234" y="2908903"/>
            <a:ext cx="1152084" cy="115208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CCC2C85-B92C-469F-27EC-AA9ABB2ED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27DFCF-71C7-A6D8-D765-EE8551B91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6215" y="4407179"/>
            <a:ext cx="1077601" cy="1077601"/>
          </a:xfrm>
          <a:prstGeom prst="rect">
            <a:avLst/>
          </a:prstGeom>
        </p:spPr>
      </p:pic>
      <p:pic>
        <p:nvPicPr>
          <p:cNvPr id="11" name="Image">
            <a:extLst>
              <a:ext uri="{FF2B5EF4-FFF2-40B4-BE49-F238E27FC236}">
                <a16:creationId xmlns:a16="http://schemas.microsoft.com/office/drawing/2014/main" id="{DA484EAA-550B-9164-5F3E-B16A4A4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20DD24-E12A-2FEB-83E3-DD6C361BD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4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3" grpId="0"/>
      <p:bldP spid="14" grpId="0"/>
      <p:bldP spid="19" grpId="0"/>
      <p:bldP spid="15" grpId="0"/>
      <p:bldP spid="16" grpId="0"/>
      <p:bldP spid="20" grpId="0"/>
      <p:bldP spid="17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1B1A04-B038-3D7D-724F-FBE51021B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A4797B-C3E8-C09B-3C31-3E58D0D76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17CD4095-DDAC-21A1-F624-BB0331238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9378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spli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7113CA-1A18-1BD7-4D53-B410F37CD9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9937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DA57BCF-A17D-5790-48D1-01CE07D2E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C6EF6A8B-1502-AF67-8090-6F6A167D0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5332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split text and speech bub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68A7F1B-19F5-A253-7FF3-13A6FF1F4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14873" y="1629054"/>
            <a:ext cx="3498570" cy="3405342"/>
            <a:chOff x="6714873" y="1629054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6714873" y="4703944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7076822" y="4053068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7438772" y="1629054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38772" y="1629054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9D22A75-BD41-2F13-927B-3784F1A7C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9874AB0-13CA-1E01-CD7B-960A51AA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C4D960-28A5-20F5-0470-715F6D25F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E7CD7C3C-46F7-74C9-EFE0-7F27D823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9828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double speech bubbl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CA4FE26-E08B-F6C7-E645-D356B5D68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50393" y="1829351"/>
            <a:ext cx="3498570" cy="3405342"/>
            <a:chOff x="1350393" y="1829351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4292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83E553-9E69-71F5-158D-FD78E5A50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6955387" y="1829351"/>
            <a:ext cx="3498570" cy="3405342"/>
            <a:chOff x="4955742" y="1829351"/>
            <a:chExt cx="3498570" cy="3405342"/>
          </a:xfrm>
        </p:grpSpPr>
        <p:sp>
          <p:nvSpPr>
            <p:cNvPr id="8" name="Graphic 9">
              <a:extLst>
                <a:ext uri="{FF2B5EF4-FFF2-40B4-BE49-F238E27FC236}">
                  <a16:creationId xmlns:a16="http://schemas.microsoft.com/office/drawing/2014/main" id="{EC4F6F51-231D-C785-CF6C-7F1BB23D15AA}"/>
                </a:ext>
              </a:extLst>
            </p:cNvPr>
            <p:cNvSpPr/>
            <p:nvPr/>
          </p:nvSpPr>
          <p:spPr>
            <a:xfrm>
              <a:off x="4955742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Graphic 9">
              <a:extLst>
                <a:ext uri="{FF2B5EF4-FFF2-40B4-BE49-F238E27FC236}">
                  <a16:creationId xmlns:a16="http://schemas.microsoft.com/office/drawing/2014/main" id="{ED54EE56-797C-31D8-1E57-7EEE27257892}"/>
                </a:ext>
              </a:extLst>
            </p:cNvPr>
            <p:cNvSpPr/>
            <p:nvPr/>
          </p:nvSpPr>
          <p:spPr>
            <a:xfrm>
              <a:off x="5317691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2D29ACC2-B429-10F7-8267-F16947C0006F}"/>
                </a:ext>
              </a:extLst>
            </p:cNvPr>
            <p:cNvSpPr/>
            <p:nvPr/>
          </p:nvSpPr>
          <p:spPr>
            <a:xfrm>
              <a:off x="5679641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071E5FB-8E6A-E431-6CBE-45E0D713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27149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7" name="Image">
            <a:extLst>
              <a:ext uri="{FF2B5EF4-FFF2-40B4-BE49-F238E27FC236}">
                <a16:creationId xmlns:a16="http://schemas.microsoft.com/office/drawing/2014/main" id="{16B52CA2-1373-4C37-6C71-ACE507771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6B730C-EB14-6F18-572C-D9E41C31A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EF3C3CA-78DB-E0FF-D0A1-F713214B5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9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73F7BA1-4084-A4F6-B67D-87DE0F236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78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9F23A9-FB89-3198-20A5-6EF3CDC0A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054" y="-1"/>
            <a:ext cx="12203655" cy="6858002"/>
          </a:xfrm>
          <a:prstGeom prst="rect">
            <a:avLst/>
          </a:prstGeom>
          <a:ln>
            <a:noFill/>
          </a:ln>
        </p:spPr>
      </p:pic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5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dden - LALF &amp; BOTMFT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6A0935-1143-09A0-A187-4AD8BB6A68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90800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This slide is hidden in presentation view.</a:t>
            </a:r>
            <a:b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For mentors’ eyes only!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9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Look and listen for…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DFF015-44FF-DDC3-0D65-7491DC4DD910}"/>
              </a:ext>
            </a:extLst>
          </p:cNvPr>
          <p:cNvSpPr txBox="1"/>
          <p:nvPr/>
        </p:nvSpPr>
        <p:spPr>
          <a:xfrm>
            <a:off x="5590800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Bring out the maths from them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3B6175D-0476-E913-1E25-808B3A199E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51800-E4B7-4F82-7130-B36201762AB1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F2D8E313-B1E9-DACF-6B11-05091EEE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62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dden - LALF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This slide is hidden in presentation view.</a:t>
            </a:r>
            <a:b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For mentors’ eyes only!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Look and listen for…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EF28A47-1433-B583-B21E-A2624C8677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4E4614-422F-1B99-2E92-2A53F728B672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70251CFD-0AD6-D948-C615-779F63FC0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63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dden - BOTMF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This slide is hidden in presentation view.</a:t>
            </a:r>
            <a:b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For mentors’ eyes only!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Bring out the maths from them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2DBC29-9F79-095B-AF0C-2E053740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8824D9-E6CC-A9FB-52D2-59C6A8E389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8C5CF0E-750B-EDE1-55CB-01AA1DDC8AB8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4A058E68-AA38-D190-ABA9-3109E4162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00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oday, how have you been...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>
                <a:solidFill>
                  <a:schemeClr val="tx2"/>
                </a:solidFill>
                <a:latin typeface="+mn-lt"/>
              </a:rPr>
              <a:t>Adventurous?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918668" y="1992903"/>
            <a:ext cx="71761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try stuff out, even if it might not work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think big ideas</a:t>
            </a:r>
            <a:r>
              <a:rPr lang="en-GB" sz="2400" b="0" baseline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and</a:t>
            </a:r>
            <a:r>
              <a:rPr lang="en-GB" sz="2400" b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check small details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132029" y="2917602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>
                <a:solidFill>
                  <a:schemeClr val="tx2"/>
                </a:solidFill>
                <a:latin typeface="+mn-lt"/>
              </a:rPr>
              <a:t>Articulate?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1918668" y="3383761"/>
            <a:ext cx="7120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explain ideas to mentors and peers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learn and use mathematical vocabulary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>
                <a:solidFill>
                  <a:schemeClr val="tx2"/>
                </a:solidFill>
                <a:latin typeface="+mn-lt"/>
              </a:rPr>
              <a:t>Accepting?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listen to and</a:t>
            </a:r>
            <a:r>
              <a:rPr lang="en-GB" sz="2400" b="0" baseline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>
                <a:solidFill>
                  <a:schemeClr val="tx1"/>
                </a:solidFill>
                <a:latin typeface="+mn-lt"/>
              </a:rPr>
              <a:t>learn from everyone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learn from their own and their peers’ mistakes</a:t>
            </a:r>
          </a:p>
        </p:txBody>
      </p:sp>
      <p:pic>
        <p:nvPicPr>
          <p:cNvPr id="3" name="Graphic 2" descr="Astronaut female with solid fill">
            <a:extLst>
              <a:ext uri="{FF2B5EF4-FFF2-40B4-BE49-F238E27FC236}">
                <a16:creationId xmlns:a16="http://schemas.microsoft.com/office/drawing/2014/main" id="{4CCC2C85-B92C-469F-27EC-AA9ABB2ED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5" name="Graphic 4" descr="Cheers outline">
            <a:extLst>
              <a:ext uri="{FF2B5EF4-FFF2-40B4-BE49-F238E27FC236}">
                <a16:creationId xmlns:a16="http://schemas.microsoft.com/office/drawing/2014/main" id="{2D27DFCF-71C7-A6D8-D765-EE8551B91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6215" y="4407179"/>
            <a:ext cx="1077601" cy="1077601"/>
          </a:xfrm>
          <a:prstGeom prst="rect">
            <a:avLst/>
          </a:prstGeom>
        </p:spPr>
      </p:pic>
      <p:pic>
        <p:nvPicPr>
          <p:cNvPr id="6" name="Graphic 5" descr="Cell Tower with solid fill">
            <a:extLst>
              <a:ext uri="{FF2B5EF4-FFF2-40B4-BE49-F238E27FC236}">
                <a16:creationId xmlns:a16="http://schemas.microsoft.com/office/drawing/2014/main" id="{7CC44C5E-C6AE-5B14-6DC8-8FC331BDE2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6234" y="2908903"/>
            <a:ext cx="1152084" cy="11520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75793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Today, how have you been…</a:t>
            </a:r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8248172-F0F4-E078-22B7-81DA591E740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6ACF711-DD6D-44E6-2248-088038FE96D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2420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  <p:bldP spid="16" grpId="0"/>
      <p:bldP spid="17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1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B74E1-1AE0-474C-55ED-677060E8A4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8" y="2161716"/>
            <a:ext cx="5486401" cy="1230363"/>
          </a:xfrm>
        </p:spPr>
        <p:txBody>
          <a:bodyPr anchor="t">
            <a:normAutofit/>
          </a:bodyPr>
          <a:lstStyle>
            <a:lvl1pPr algn="l">
              <a:defRPr sz="4000">
                <a:latin typeface="+mj-lt"/>
              </a:defRPr>
            </a:lvl1pPr>
          </a:lstStyle>
          <a:p>
            <a:r>
              <a:rPr lang="en-US"/>
              <a:t>Block []</a:t>
            </a:r>
            <a:br>
              <a:rPr lang="en-US"/>
            </a:br>
            <a:r>
              <a:rPr lang="en-US"/>
              <a:t>Session []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3B9D5-245E-E1E5-EECF-E0EFA716F21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8" y="3461657"/>
            <a:ext cx="5486402" cy="8273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Session name 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9EE3F794-8A97-09E5-A341-0DAFAF5FD5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5510ADC8-FCB6-A011-262D-AEA02041EA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069631"/>
            <a:ext cx="3089458" cy="278836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4307B9F6-0436-662A-226B-FC4189F52A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00" r="10346"/>
          <a:stretch/>
        </p:blipFill>
        <p:spPr>
          <a:xfrm>
            <a:off x="7846679" y="0"/>
            <a:ext cx="4345321" cy="525926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A1BC40C-63A0-F89B-2EC6-ED7DCCE34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12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dden - 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00CD369D-1C77-5FE6-496C-674987C6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40FB4C24-C9E7-460E-B9B4-459718EB3B48}" type="datetime1">
              <a:rPr lang="en-US" smtClean="0"/>
              <a:t>11/4/2025</a:t>
            </a:fld>
            <a:endParaRPr lang="en-US"/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5E226E73-6728-E7EB-5BE4-CA7E1E9E06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2" b="2655"/>
          <a:stretch/>
        </p:blipFill>
        <p:spPr>
          <a:xfrm>
            <a:off x="0" y="3809905"/>
            <a:ext cx="4167354" cy="3048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AxiomMaths_rev_on_pink_2col.jpg" descr="AxiomMaths_rev_on_pink_2col.jpg">
            <a:extLst>
              <a:ext uri="{FF2B5EF4-FFF2-40B4-BE49-F238E27FC236}">
                <a16:creationId xmlns:a16="http://schemas.microsoft.com/office/drawing/2014/main" id="{E19560F7-19D6-E6B8-FDF4-9A821E0E81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991" y="5437618"/>
            <a:ext cx="2522167" cy="952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69CBA95D-812E-D17D-A761-E641ED335E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340"/>
          <a:stretch/>
        </p:blipFill>
        <p:spPr>
          <a:xfrm rot="10800000" flipH="1">
            <a:off x="7974773" y="0"/>
            <a:ext cx="4091055" cy="432023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0BF7978-C224-AD27-02B4-C4E3FC15CF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7FE6A2-09FB-80BE-85F2-D26B453A6F5C}"/>
              </a:ext>
            </a:extLst>
          </p:cNvPr>
          <p:cNvSpPr txBox="1"/>
          <p:nvPr/>
        </p:nvSpPr>
        <p:spPr>
          <a:xfrm>
            <a:off x="531222" y="1480815"/>
            <a:ext cx="53427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Problems for rapid graspers</a:t>
            </a:r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78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G student facing - text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Image">
            <a:extLst>
              <a:ext uri="{FF2B5EF4-FFF2-40B4-BE49-F238E27FC236}">
                <a16:creationId xmlns:a16="http://schemas.microsoft.com/office/drawing/2014/main" id="{77F959B8-60D9-1B37-E09B-980D07BE0B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0B74CB-6CC2-0692-ACD5-F4000ECBC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905D3C3-3989-CB05-EAA3-0C2FCD49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5581A-4F9D-934D-0E85-47F38D86A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37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G Student facing - spli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7113CA-1A18-1BD7-4D53-B410F37CD9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9937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19FD314-7691-98CF-21C0-B8D8CDE32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6DA0B1F6-C2B4-4470-302D-E1F5A2736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1489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G Student facing - split text and speech bub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9D22A75-BD41-2F13-927B-3784F1A7C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9874AB0-13CA-1E01-CD7B-960A51AA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38772" y="1629054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AC32868-8A1A-496F-2A6F-8B4585902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25512" y="1629054"/>
            <a:ext cx="3498570" cy="3405342"/>
            <a:chOff x="1350393" y="1829351"/>
            <a:chExt cx="3498570" cy="3405342"/>
          </a:xfrm>
        </p:grpSpPr>
        <p:sp>
          <p:nvSpPr>
            <p:cNvPr id="17" name="Graphic 9">
              <a:extLst>
                <a:ext uri="{FF2B5EF4-FFF2-40B4-BE49-F238E27FC236}">
                  <a16:creationId xmlns:a16="http://schemas.microsoft.com/office/drawing/2014/main" id="{14DE9CD7-C4B7-A01B-E4A9-72A0CE59EFC8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Graphic 9">
              <a:extLst>
                <a:ext uri="{FF2B5EF4-FFF2-40B4-BE49-F238E27FC236}">
                  <a16:creationId xmlns:a16="http://schemas.microsoft.com/office/drawing/2014/main" id="{29608C2C-BB92-C2BC-40B6-4D4ECC85596D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Graphic 9">
              <a:extLst>
                <a:ext uri="{FF2B5EF4-FFF2-40B4-BE49-F238E27FC236}">
                  <a16:creationId xmlns:a16="http://schemas.microsoft.com/office/drawing/2014/main" id="{8A410985-420C-7734-0AAD-0A22A6803A8A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849E345-E848-FC96-83FD-F25DB2CA0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92E05F01-5F6E-FE2E-0A4A-F51D14B21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9307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G student facing - double bubbl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00F7D2E-2372-87BB-D773-F669F638B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50393" y="1829351"/>
            <a:ext cx="3498570" cy="3405342"/>
            <a:chOff x="1350393" y="1829351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4292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83E553-9E69-71F5-158D-FD78E5A50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6955387" y="1829351"/>
            <a:ext cx="3498570" cy="3405342"/>
            <a:chOff x="4955742" y="1829351"/>
            <a:chExt cx="3498570" cy="3405342"/>
          </a:xfrm>
        </p:grpSpPr>
        <p:sp>
          <p:nvSpPr>
            <p:cNvPr id="8" name="Graphic 9">
              <a:extLst>
                <a:ext uri="{FF2B5EF4-FFF2-40B4-BE49-F238E27FC236}">
                  <a16:creationId xmlns:a16="http://schemas.microsoft.com/office/drawing/2014/main" id="{EC4F6F51-231D-C785-CF6C-7F1BB23D15AA}"/>
                </a:ext>
              </a:extLst>
            </p:cNvPr>
            <p:cNvSpPr/>
            <p:nvPr/>
          </p:nvSpPr>
          <p:spPr>
            <a:xfrm>
              <a:off x="4955742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Graphic 9">
              <a:extLst>
                <a:ext uri="{FF2B5EF4-FFF2-40B4-BE49-F238E27FC236}">
                  <a16:creationId xmlns:a16="http://schemas.microsoft.com/office/drawing/2014/main" id="{ED54EE56-797C-31D8-1E57-7EEE27257892}"/>
                </a:ext>
              </a:extLst>
            </p:cNvPr>
            <p:cNvSpPr/>
            <p:nvPr/>
          </p:nvSpPr>
          <p:spPr>
            <a:xfrm>
              <a:off x="5317691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2D29ACC2-B429-10F7-8267-F16947C0006F}"/>
                </a:ext>
              </a:extLst>
            </p:cNvPr>
            <p:cNvSpPr/>
            <p:nvPr/>
          </p:nvSpPr>
          <p:spPr>
            <a:xfrm>
              <a:off x="5679641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071E5FB-8E6A-E431-6CBE-45E0D713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27149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Image">
            <a:extLst>
              <a:ext uri="{FF2B5EF4-FFF2-40B4-BE49-F238E27FC236}">
                <a16:creationId xmlns:a16="http://schemas.microsoft.com/office/drawing/2014/main" id="{A10B8B1F-9BE3-897B-121F-EE4EBBEDF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F1CE1ED-EFC3-4779-34E8-D0CDB9ACE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0E1E5DA-C305-0B05-67B7-5CFD19CE7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6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G student facing - Write-on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>
            <a:extLst>
              <a:ext uri="{FF2B5EF4-FFF2-40B4-BE49-F238E27FC236}">
                <a16:creationId xmlns:a16="http://schemas.microsoft.com/office/drawing/2014/main" id="{5698ABA4-18F3-027E-D93E-EF4775515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1108637-152B-C34E-19E8-E5FE4525A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4D78236-B647-4524-2839-A1EDBAF45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54E3EF3-FBC9-9154-7C21-B5037A280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75935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RG student facing - Write-on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3114E1-CE87-6DE8-2464-F759343C3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054" y="-1"/>
            <a:ext cx="12203655" cy="6858002"/>
          </a:xfrm>
          <a:prstGeom prst="rect">
            <a:avLst/>
          </a:prstGeom>
          <a:ln>
            <a:noFill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>
            <a:extLst>
              <a:ext uri="{FF2B5EF4-FFF2-40B4-BE49-F238E27FC236}">
                <a16:creationId xmlns:a16="http://schemas.microsoft.com/office/drawing/2014/main" id="{5698ABA4-18F3-027E-D93E-EF4775515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1108637-152B-C34E-19E8-E5FE4525A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4D78236-B647-4524-2839-A1EDBAF45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29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Maths Circl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6B636A-9232-3270-0EE3-67B27D57C97D}"/>
              </a:ext>
            </a:extLst>
          </p:cNvPr>
          <p:cNvSpPr txBox="1"/>
          <p:nvPr/>
        </p:nvSpPr>
        <p:spPr>
          <a:xfrm>
            <a:off x="522423" y="352063"/>
            <a:ext cx="62760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What is a </a:t>
            </a:r>
            <a:r>
              <a:rPr kumimoji="0" lang="en-US" sz="4000" b="1" i="0" u="none" strike="noStrike" kern="1200" cap="none" spc="0" normalizeH="0" baseline="0" noProof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maths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circle?</a:t>
            </a:r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4A1309-A83C-DE8B-E857-35308C2EFA6D}"/>
              </a:ext>
            </a:extLst>
          </p:cNvPr>
          <p:cNvSpPr txBox="1"/>
          <p:nvPr/>
        </p:nvSpPr>
        <p:spPr>
          <a:xfrm>
            <a:off x="609600" y="1610410"/>
            <a:ext cx="10744200" cy="468577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maths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circle is a group of pupils who gather with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 mentor to be mathematicians together!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In our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maths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circle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we</a:t>
            </a: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grapple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with (but not always solve!) intriguing problems and ideas</a:t>
            </a: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learn to think, speak and work like a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university mathematician</a:t>
            </a: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sometimes think on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our own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sometimes think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in a team</a:t>
            </a: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enjoy getting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stuck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as well as getting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unstuck</a:t>
            </a: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have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fun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ourselves, and make it fun for everyone else too!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1E3FDFE-64B0-C8B3-26A7-B706AEE58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Graphic 5">
            <a:extLst>
              <a:ext uri="{FF2B5EF4-FFF2-40B4-BE49-F238E27FC236}">
                <a16:creationId xmlns:a16="http://schemas.microsoft.com/office/drawing/2014/main" id="{8FBCF96B-5C38-C49C-DF26-283480055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95249" y="1581972"/>
            <a:ext cx="1083258" cy="108325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6D66398-7E77-8623-96A6-3CA0D35F9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15595" y="2248939"/>
            <a:ext cx="2279654" cy="932190"/>
            <a:chOff x="7515595" y="2248939"/>
            <a:chExt cx="2279654" cy="932190"/>
          </a:xfrm>
        </p:grpSpPr>
        <p:pic>
          <p:nvPicPr>
            <p:cNvPr id="12" name="Graphic 2" descr="Hike with solid fill">
              <a:extLst>
                <a:ext uri="{FF2B5EF4-FFF2-40B4-BE49-F238E27FC236}">
                  <a16:creationId xmlns:a16="http://schemas.microsoft.com/office/drawing/2014/main" id="{300E156F-F919-7189-F4D5-75C243104626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46908" y="2248939"/>
              <a:ext cx="932190" cy="932190"/>
            </a:xfrm>
            <a:prstGeom prst="rect">
              <a:avLst/>
            </a:prstGeom>
          </p:spPr>
        </p:pic>
        <p:pic>
          <p:nvPicPr>
            <p:cNvPr id="13" name="Graphic 1" descr="Hike with solid fill">
              <a:extLst>
                <a:ext uri="{FF2B5EF4-FFF2-40B4-BE49-F238E27FC236}">
                  <a16:creationId xmlns:a16="http://schemas.microsoft.com/office/drawing/2014/main" id="{AF233847-0F45-D608-F164-1426A5AF7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132221" y="2518101"/>
              <a:ext cx="663028" cy="663028"/>
            </a:xfrm>
            <a:prstGeom prst="rect">
              <a:avLst/>
            </a:prstGeom>
          </p:spPr>
        </p:pic>
        <p:pic>
          <p:nvPicPr>
            <p:cNvPr id="14" name="Graphic 4" descr="Hike with solid fill">
              <a:extLst>
                <a:ext uri="{FF2B5EF4-FFF2-40B4-BE49-F238E27FC236}">
                  <a16:creationId xmlns:a16="http://schemas.microsoft.com/office/drawing/2014/main" id="{B40EE0C2-7085-446D-A8F6-66949A189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655422" y="2518101"/>
              <a:ext cx="663028" cy="663028"/>
            </a:xfrm>
            <a:prstGeom prst="rect">
              <a:avLst/>
            </a:prstGeom>
          </p:spPr>
        </p:pic>
        <p:pic>
          <p:nvPicPr>
            <p:cNvPr id="15" name="Graphic 6" descr="Hike with solid fill">
              <a:extLst>
                <a:ext uri="{FF2B5EF4-FFF2-40B4-BE49-F238E27FC236}">
                  <a16:creationId xmlns:a16="http://schemas.microsoft.com/office/drawing/2014/main" id="{41531B83-B58D-5E5D-2C22-D2C134288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515595" y="2518101"/>
              <a:ext cx="663028" cy="663028"/>
            </a:xfrm>
            <a:prstGeom prst="rect">
              <a:avLst/>
            </a:prstGeom>
          </p:spPr>
        </p:pic>
      </p:grpSp>
      <p:pic>
        <p:nvPicPr>
          <p:cNvPr id="17" name="Image">
            <a:extLst>
              <a:ext uri="{FF2B5EF4-FFF2-40B4-BE49-F238E27FC236}">
                <a16:creationId xmlns:a16="http://schemas.microsoft.com/office/drawing/2014/main" id="{9F089AB8-46F6-910C-4852-6C20711A4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A11B288-AA4B-7944-B2C1-8BB15426D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5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Good Mathematician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7481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Good mathematicians are…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>
                <a:solidFill>
                  <a:schemeClr val="tx2"/>
                </a:solidFill>
                <a:latin typeface="+mn-lt"/>
              </a:rPr>
              <a:t>Adventurous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DF6BDD8-FB6C-9107-1A64-AFC135C4F9A6}"/>
              </a:ext>
            </a:extLst>
          </p:cNvPr>
          <p:cNvSpPr txBox="1">
            <a:spLocks/>
          </p:cNvSpPr>
          <p:nvPr/>
        </p:nvSpPr>
        <p:spPr>
          <a:xfrm>
            <a:off x="4356537" y="1593802"/>
            <a:ext cx="1716973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>
                <a:solidFill>
                  <a:schemeClr val="tx2"/>
                </a:solidFill>
                <a:latin typeface="+mn-lt"/>
              </a:rPr>
              <a:t>, they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918668" y="1992903"/>
            <a:ext cx="71761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try stuff out, even if it might not work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think big ideas</a:t>
            </a:r>
            <a:r>
              <a:rPr lang="en-GB" sz="2400" b="0" baseline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and</a:t>
            </a:r>
            <a:r>
              <a:rPr lang="en-GB" sz="2400" b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check small details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132029" y="2917602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>
                <a:solidFill>
                  <a:schemeClr val="tx2"/>
                </a:solidFill>
                <a:latin typeface="+mn-lt"/>
              </a:rPr>
              <a:t>Articulate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977B6E0-91C9-6803-9CBA-A1E4E350390F}"/>
              </a:ext>
            </a:extLst>
          </p:cNvPr>
          <p:cNvSpPr txBox="1">
            <a:spLocks/>
          </p:cNvSpPr>
          <p:nvPr/>
        </p:nvSpPr>
        <p:spPr>
          <a:xfrm>
            <a:off x="3772832" y="2964260"/>
            <a:ext cx="1716973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they </a:t>
            </a:r>
            <a:endParaRPr lang="en-GB" b="1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1918668" y="3383761"/>
            <a:ext cx="7120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explain ideas to mentors and peers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learn and use mathematical vocabulary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>
                <a:solidFill>
                  <a:schemeClr val="tx2"/>
                </a:solidFill>
                <a:latin typeface="+mn-lt"/>
              </a:rPr>
              <a:t>Accepting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F248A7F-0511-8C77-DCF6-DAF67A34CA43}"/>
              </a:ext>
            </a:extLst>
          </p:cNvPr>
          <p:cNvSpPr txBox="1">
            <a:spLocks/>
          </p:cNvSpPr>
          <p:nvPr/>
        </p:nvSpPr>
        <p:spPr>
          <a:xfrm>
            <a:off x="3836252" y="4464002"/>
            <a:ext cx="1716973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>
                <a:solidFill>
                  <a:schemeClr val="tx2"/>
                </a:solidFill>
                <a:latin typeface="+mn-lt"/>
              </a:rPr>
              <a:t>, they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listen to and</a:t>
            </a:r>
            <a:r>
              <a:rPr lang="en-GB" sz="2400" b="0" baseline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>
                <a:solidFill>
                  <a:schemeClr val="tx1"/>
                </a:solidFill>
                <a:latin typeface="+mn-lt"/>
              </a:rPr>
              <a:t>learn from everyone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learn from their own and their peers’ mistakes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C44C5E-C6AE-5B14-6DC8-8FC331BDE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6234" y="2908903"/>
            <a:ext cx="1152084" cy="115208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CCC2C85-B92C-469F-27EC-AA9ABB2ED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27DFCF-71C7-A6D8-D765-EE8551B91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6215" y="4407179"/>
            <a:ext cx="1077601" cy="1077601"/>
          </a:xfrm>
          <a:prstGeom prst="rect">
            <a:avLst/>
          </a:prstGeom>
        </p:spPr>
      </p:pic>
      <p:pic>
        <p:nvPicPr>
          <p:cNvPr id="11" name="Image">
            <a:extLst>
              <a:ext uri="{FF2B5EF4-FFF2-40B4-BE49-F238E27FC236}">
                <a16:creationId xmlns:a16="http://schemas.microsoft.com/office/drawing/2014/main" id="{DA484EAA-550B-9164-5F3E-B16A4A4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20DD24-E12A-2FEB-83E3-DD6C361BD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5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3" grpId="0"/>
      <p:bldP spid="14" grpId="0"/>
      <p:bldP spid="19" grpId="0"/>
      <p:bldP spid="15" grpId="0"/>
      <p:bldP spid="16" grpId="0"/>
      <p:bldP spid="20" grpId="0"/>
      <p:bldP spid="17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1B1A04-B038-3D7D-724F-FBE51021B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A4797B-C3E8-C09B-3C31-3E58D0D76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17CD4095-DDAC-21A1-F624-BB0331238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016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spli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7113CA-1A18-1BD7-4D53-B410F37CD9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9937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DA57BCF-A17D-5790-48D1-01CE07D2E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C6EF6A8B-1502-AF67-8090-6F6A167D0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5477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split text and speech bub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68A7F1B-19F5-A253-7FF3-13A6FF1F4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14873" y="1629054"/>
            <a:ext cx="3498570" cy="3405342"/>
            <a:chOff x="6714873" y="1629054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6714873" y="4703944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7076822" y="4053068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7438772" y="1629054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38772" y="1629054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9D22A75-BD41-2F13-927B-3784F1A7C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9874AB0-13CA-1E01-CD7B-960A51AA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C4D960-28A5-20F5-0470-715F6D25F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E7CD7C3C-46F7-74C9-EFE0-7F27D823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9016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double speech bubbl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CA4FE26-E08B-F6C7-E645-D356B5D68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50393" y="1829351"/>
            <a:ext cx="3498570" cy="3405342"/>
            <a:chOff x="1350393" y="1829351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4292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83E553-9E69-71F5-158D-FD78E5A50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6955387" y="1829351"/>
            <a:ext cx="3498570" cy="3405342"/>
            <a:chOff x="4955742" y="1829351"/>
            <a:chExt cx="3498570" cy="3405342"/>
          </a:xfrm>
        </p:grpSpPr>
        <p:sp>
          <p:nvSpPr>
            <p:cNvPr id="8" name="Graphic 9">
              <a:extLst>
                <a:ext uri="{FF2B5EF4-FFF2-40B4-BE49-F238E27FC236}">
                  <a16:creationId xmlns:a16="http://schemas.microsoft.com/office/drawing/2014/main" id="{EC4F6F51-231D-C785-CF6C-7F1BB23D15AA}"/>
                </a:ext>
              </a:extLst>
            </p:cNvPr>
            <p:cNvSpPr/>
            <p:nvPr/>
          </p:nvSpPr>
          <p:spPr>
            <a:xfrm>
              <a:off x="4955742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Graphic 9">
              <a:extLst>
                <a:ext uri="{FF2B5EF4-FFF2-40B4-BE49-F238E27FC236}">
                  <a16:creationId xmlns:a16="http://schemas.microsoft.com/office/drawing/2014/main" id="{ED54EE56-797C-31D8-1E57-7EEE27257892}"/>
                </a:ext>
              </a:extLst>
            </p:cNvPr>
            <p:cNvSpPr/>
            <p:nvPr/>
          </p:nvSpPr>
          <p:spPr>
            <a:xfrm>
              <a:off x="5317691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2D29ACC2-B429-10F7-8267-F16947C0006F}"/>
                </a:ext>
              </a:extLst>
            </p:cNvPr>
            <p:cNvSpPr/>
            <p:nvPr/>
          </p:nvSpPr>
          <p:spPr>
            <a:xfrm>
              <a:off x="5679641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071E5FB-8E6A-E431-6CBE-45E0D713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27149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7" name="Image">
            <a:extLst>
              <a:ext uri="{FF2B5EF4-FFF2-40B4-BE49-F238E27FC236}">
                <a16:creationId xmlns:a16="http://schemas.microsoft.com/office/drawing/2014/main" id="{16B52CA2-1373-4C37-6C71-ACE507771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6B730C-EB14-6F18-572C-D9E41C31A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EF3C3CA-78DB-E0FF-D0A1-F713214B5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9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73F7BA1-4084-A4F6-B67D-87DE0F236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473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9F23A9-FB89-3198-20A5-6EF3CDC0A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054" y="-1"/>
            <a:ext cx="12203655" cy="6858002"/>
          </a:xfrm>
          <a:prstGeom prst="rect">
            <a:avLst/>
          </a:prstGeom>
          <a:ln>
            <a:noFill/>
          </a:ln>
        </p:spPr>
      </p:pic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2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dden - LALF &amp; BOTMFT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6A0935-1143-09A0-A187-4AD8BB6A68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90800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This slide is hidden in presentation view.</a:t>
            </a:r>
            <a:b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For mentors’ eyes only!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9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Look and listen for…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DFF015-44FF-DDC3-0D65-7491DC4DD910}"/>
              </a:ext>
            </a:extLst>
          </p:cNvPr>
          <p:cNvSpPr txBox="1"/>
          <p:nvPr/>
        </p:nvSpPr>
        <p:spPr>
          <a:xfrm>
            <a:off x="5590800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Bring out the maths from them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3B6175D-0476-E913-1E25-808B3A199E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51800-E4B7-4F82-7130-B36201762AB1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F2D8E313-B1E9-DACF-6B11-05091EEE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54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dden - LALF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This slide is hidden in presentation view.</a:t>
            </a:r>
            <a:b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For mentors’ eyes only!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Look and listen for…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EF28A47-1433-B583-B21E-A2624C8677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4E4614-422F-1B99-2E92-2A53F728B672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70251CFD-0AD6-D948-C615-779F63FC0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94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dden - BOTMF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This slide is hidden in presentation view.</a:t>
            </a:r>
            <a:b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For mentors’ eyes only!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Bring out the maths from them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2DBC29-9F79-095B-AF0C-2E053740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8824D9-E6CC-A9FB-52D2-59C6A8E389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8C5CF0E-750B-EDE1-55CB-01AA1DDC8AB8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4A058E68-AA38-D190-ABA9-3109E4162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24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oday, how have you been...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>
                <a:solidFill>
                  <a:schemeClr val="tx2"/>
                </a:solidFill>
                <a:latin typeface="+mn-lt"/>
              </a:rPr>
              <a:t>Adventurous?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918668" y="1992903"/>
            <a:ext cx="71761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try stuff out, even if it might not work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think big ideas</a:t>
            </a:r>
            <a:r>
              <a:rPr lang="en-GB" sz="2400" b="0" baseline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and</a:t>
            </a:r>
            <a:r>
              <a:rPr lang="en-GB" sz="2400" b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check small details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132029" y="2917602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>
                <a:solidFill>
                  <a:schemeClr val="tx2"/>
                </a:solidFill>
                <a:latin typeface="+mn-lt"/>
              </a:rPr>
              <a:t>Articulate?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1918668" y="3383761"/>
            <a:ext cx="7120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explain ideas to mentors and peers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learn and use mathematical vocabulary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>
                <a:solidFill>
                  <a:schemeClr val="tx2"/>
                </a:solidFill>
                <a:latin typeface="+mn-lt"/>
              </a:rPr>
              <a:t>Accepting?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listen to and</a:t>
            </a:r>
            <a:r>
              <a:rPr lang="en-GB" sz="2400" b="0" baseline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>
                <a:solidFill>
                  <a:schemeClr val="tx1"/>
                </a:solidFill>
                <a:latin typeface="+mn-lt"/>
              </a:rPr>
              <a:t>learn from everyone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b="0">
                <a:solidFill>
                  <a:schemeClr val="tx1"/>
                </a:solidFill>
                <a:latin typeface="+mn-lt"/>
              </a:rPr>
              <a:t>learn from their own and their peers’ mistakes</a:t>
            </a:r>
          </a:p>
        </p:txBody>
      </p:sp>
      <p:pic>
        <p:nvPicPr>
          <p:cNvPr id="3" name="Graphic 2" descr="Astronaut female with solid fill">
            <a:extLst>
              <a:ext uri="{FF2B5EF4-FFF2-40B4-BE49-F238E27FC236}">
                <a16:creationId xmlns:a16="http://schemas.microsoft.com/office/drawing/2014/main" id="{4CCC2C85-B92C-469F-27EC-AA9ABB2ED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5" name="Graphic 4" descr="Cheers outline">
            <a:extLst>
              <a:ext uri="{FF2B5EF4-FFF2-40B4-BE49-F238E27FC236}">
                <a16:creationId xmlns:a16="http://schemas.microsoft.com/office/drawing/2014/main" id="{2D27DFCF-71C7-A6D8-D765-EE8551B91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6215" y="4407179"/>
            <a:ext cx="1077601" cy="1077601"/>
          </a:xfrm>
          <a:prstGeom prst="rect">
            <a:avLst/>
          </a:prstGeom>
        </p:spPr>
      </p:pic>
      <p:pic>
        <p:nvPicPr>
          <p:cNvPr id="6" name="Graphic 5" descr="Cell Tower with solid fill">
            <a:extLst>
              <a:ext uri="{FF2B5EF4-FFF2-40B4-BE49-F238E27FC236}">
                <a16:creationId xmlns:a16="http://schemas.microsoft.com/office/drawing/2014/main" id="{7CC44C5E-C6AE-5B14-6DC8-8FC331BDE2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6234" y="2908903"/>
            <a:ext cx="1152084" cy="11520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75793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Today, how have you been…</a:t>
            </a:r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8248172-F0F4-E078-22B7-81DA591E740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6ACF711-DD6D-44E6-2248-088038FE96D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4435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  <p:bldP spid="16" grpId="0"/>
      <p:bldP spid="17" grpId="0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8 Session intenti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2D9078-DC0F-E425-6560-79CEBCEFA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</a:defRPr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 b="0" i="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2423" y="352063"/>
            <a:ext cx="75953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The intention of the session</a:t>
            </a:r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86CF29-5987-6F70-9882-B73A23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FD21ACD-3873-D889-FC16-17FDCCEEB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00DAFA1-2186-1049-1139-D01F4F8CB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0FC40C-8692-C096-7FA0-695294BAF0B7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This slide is hidden in presentation view.</a:t>
            </a:r>
            <a:b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For mentors’ eyes only!</a:t>
            </a:r>
          </a:p>
        </p:txBody>
      </p:sp>
    </p:spTree>
    <p:extLst>
      <p:ext uri="{BB962C8B-B14F-4D97-AF65-F5344CB8AC3E}">
        <p14:creationId xmlns:p14="http://schemas.microsoft.com/office/powerpoint/2010/main" val="378001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udent-facing split image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</a:defRPr>
            </a:lvl1pPr>
            <a:lvl2pP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0748FC0-5BC5-254E-B8B5-9F4AC9931A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0301" y="1453698"/>
            <a:ext cx="5143862" cy="45894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09A6A78-3783-6C69-4701-E70F706DADC9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152A1FBB-C7F5-341C-6D10-9E98614CCD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292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LF &amp; BOTMFT spli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6A0935-1143-09A0-A187-4AD8BB6A68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90800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This slide is hidden in presentation view.</a:t>
            </a:r>
            <a:b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For mentors’ eyes only!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9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Look and listen for…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DFF015-44FF-DDC3-0D65-7491DC4DD910}"/>
              </a:ext>
            </a:extLst>
          </p:cNvPr>
          <p:cNvSpPr txBox="1"/>
          <p:nvPr/>
        </p:nvSpPr>
        <p:spPr>
          <a:xfrm>
            <a:off x="5590800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Bring out the maths from them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3B6175D-0476-E913-1E25-808B3A19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51800-E4B7-4F82-7130-B36201762AB1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F2D8E313-B1E9-DACF-6B11-05091EEE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9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Preamble Slide - Full tex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20DD24-E12A-2FEB-83E3-DD6C361BDA16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DA484EAA-550B-9164-5F3E-B16A4A41C9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DA9F78-AB33-7831-52B0-97F7C4ECA6CF}"/>
              </a:ext>
            </a:extLst>
          </p:cNvPr>
          <p:cNvSpPr txBox="1"/>
          <p:nvPr/>
        </p:nvSpPr>
        <p:spPr>
          <a:xfrm>
            <a:off x="522423" y="352063"/>
            <a:ext cx="96455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You are powerful mathematicians…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329FA5-5BB5-82BA-3A93-E8F4633BD216}"/>
              </a:ext>
            </a:extLst>
          </p:cNvPr>
          <p:cNvGrpSpPr/>
          <p:nvPr/>
        </p:nvGrpSpPr>
        <p:grpSpPr>
          <a:xfrm>
            <a:off x="1918668" y="3069288"/>
            <a:ext cx="8100000" cy="1355558"/>
            <a:chOff x="1918668" y="3069288"/>
            <a:chExt cx="8100000" cy="135555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13A909-7747-2289-9F07-5E0DBE8934A0}"/>
                </a:ext>
              </a:extLst>
            </p:cNvPr>
            <p:cNvSpPr txBox="1"/>
            <p:nvPr/>
          </p:nvSpPr>
          <p:spPr>
            <a:xfrm>
              <a:off x="2165644" y="3069288"/>
              <a:ext cx="4680000" cy="52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You control your future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2E07961-4BD6-3D8B-8684-F88756262096}"/>
                </a:ext>
              </a:extLst>
            </p:cNvPr>
            <p:cNvSpPr txBox="1"/>
            <p:nvPr/>
          </p:nvSpPr>
          <p:spPr>
            <a:xfrm>
              <a:off x="1918668" y="3593849"/>
              <a:ext cx="8100000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 anchorCtr="0">
              <a:spAutoFit/>
            </a:bodyPr>
            <a:lstStyle/>
            <a:p>
              <a:pPr marL="800100" marR="0" lvl="1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Excel in your mathematical studies</a:t>
              </a:r>
            </a:p>
            <a:p>
              <a:pPr marL="800100" marR="0" lvl="1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Find many exciting career opportunities</a:t>
              </a:r>
            </a:p>
          </p:txBody>
        </p:sp>
      </p:grpSp>
      <p:pic>
        <p:nvPicPr>
          <p:cNvPr id="39" name="Graphic 38" descr="Map compass with solid fill">
            <a:extLst>
              <a:ext uri="{FF2B5EF4-FFF2-40B4-BE49-F238E27FC236}">
                <a16:creationId xmlns:a16="http://schemas.microsoft.com/office/drawing/2014/main" id="{3E0DE005-F9E7-1CC6-3F57-3C368DB5A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9286" y="3097506"/>
            <a:ext cx="1191600" cy="1191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702C792-93B9-F46F-B055-A36A0B393FF9}"/>
              </a:ext>
            </a:extLst>
          </p:cNvPr>
          <p:cNvGrpSpPr/>
          <p:nvPr/>
        </p:nvGrpSpPr>
        <p:grpSpPr>
          <a:xfrm>
            <a:off x="1918668" y="4547619"/>
            <a:ext cx="8100000" cy="1356900"/>
            <a:chOff x="1918668" y="4547619"/>
            <a:chExt cx="8100000" cy="135690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970340-B54B-191D-9454-1B41797009AD}"/>
                </a:ext>
              </a:extLst>
            </p:cNvPr>
            <p:cNvSpPr txBox="1"/>
            <p:nvPr/>
          </p:nvSpPr>
          <p:spPr>
            <a:xfrm>
              <a:off x="2165644" y="4547619"/>
              <a:ext cx="4680000" cy="52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You will make a difference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B1B5DD2-A1DB-5506-7D54-96EC5362F95B}"/>
                </a:ext>
              </a:extLst>
            </p:cNvPr>
            <p:cNvSpPr txBox="1"/>
            <p:nvPr/>
          </p:nvSpPr>
          <p:spPr>
            <a:xfrm>
              <a:off x="1918668" y="5073522"/>
              <a:ext cx="8100000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 anchorCtr="0">
              <a:spAutoFit/>
            </a:bodyPr>
            <a:lstStyle/>
            <a:p>
              <a:pPr marL="74295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Tackle real-world problems</a:t>
              </a:r>
            </a:p>
            <a:p>
              <a:pPr marL="74295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Seek solutions that change the world</a:t>
              </a:r>
            </a:p>
          </p:txBody>
        </p:sp>
      </p:grpSp>
      <p:pic>
        <p:nvPicPr>
          <p:cNvPr id="4" name="Graphic 3" descr="Earth globe: Africa and Europe with solid fill">
            <a:extLst>
              <a:ext uri="{FF2B5EF4-FFF2-40B4-BE49-F238E27FC236}">
                <a16:creationId xmlns:a16="http://schemas.microsoft.com/office/drawing/2014/main" id="{7F5E2A73-D083-BC01-C3B9-3531C5347D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9286" y="4630269"/>
            <a:ext cx="1191600" cy="1191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AD48EF4-3BF1-296A-6D2E-AD7E8499A463}"/>
              </a:ext>
            </a:extLst>
          </p:cNvPr>
          <p:cNvGrpSpPr/>
          <p:nvPr/>
        </p:nvGrpSpPr>
        <p:grpSpPr>
          <a:xfrm>
            <a:off x="1918668" y="1592177"/>
            <a:ext cx="8100000" cy="1352997"/>
            <a:chOff x="1918668" y="1592177"/>
            <a:chExt cx="8100000" cy="1352997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7FFF8D4D-EE26-76A5-FDA0-61AAC24C7AE5}"/>
                </a:ext>
              </a:extLst>
            </p:cNvPr>
            <p:cNvSpPr txBox="1">
              <a:spLocks/>
            </p:cNvSpPr>
            <p:nvPr/>
          </p:nvSpPr>
          <p:spPr>
            <a:xfrm>
              <a:off x="2165644" y="1592177"/>
              <a:ext cx="4680000" cy="522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 anchorCtr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You think creatively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26891FB-6B30-E97C-7BE8-69BE2B896DC5}"/>
                </a:ext>
              </a:extLst>
            </p:cNvPr>
            <p:cNvSpPr txBox="1"/>
            <p:nvPr/>
          </p:nvSpPr>
          <p:spPr>
            <a:xfrm>
              <a:off x="1918668" y="2114177"/>
              <a:ext cx="8100000" cy="8309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anchor="t" anchorCtr="0">
              <a:spAutoFit/>
            </a:bodyPr>
            <a:lstStyle/>
            <a:p>
              <a:pPr marL="800100" marR="0" lvl="1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Invent ideas from what you already know</a:t>
              </a:r>
            </a:p>
            <a:p>
              <a:pPr marL="800100" marR="0" lvl="1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Play with abstract ideas imaginatively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4308D34-C743-302C-2135-F16862D04DBD}"/>
              </a:ext>
            </a:extLst>
          </p:cNvPr>
          <p:cNvGrpSpPr/>
          <p:nvPr/>
        </p:nvGrpSpPr>
        <p:grpSpPr>
          <a:xfrm>
            <a:off x="993319" y="1781008"/>
            <a:ext cx="1185774" cy="975335"/>
            <a:chOff x="979870" y="1709385"/>
            <a:chExt cx="1185774" cy="975335"/>
          </a:xfrm>
        </p:grpSpPr>
        <p:pic>
          <p:nvPicPr>
            <p:cNvPr id="18" name="Graphic 17" descr="Paint brush with solid fill">
              <a:extLst>
                <a:ext uri="{FF2B5EF4-FFF2-40B4-BE49-F238E27FC236}">
                  <a16:creationId xmlns:a16="http://schemas.microsoft.com/office/drawing/2014/main" id="{E8E7F585-6865-93ED-1F02-74591DBE0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648312" y="2167388"/>
              <a:ext cx="517332" cy="517332"/>
            </a:xfrm>
            <a:prstGeom prst="rect">
              <a:avLst/>
            </a:prstGeom>
          </p:spPr>
        </p:pic>
        <p:pic>
          <p:nvPicPr>
            <p:cNvPr id="21" name="Graphic 20" descr="Palette with solid fill">
              <a:extLst>
                <a:ext uri="{FF2B5EF4-FFF2-40B4-BE49-F238E27FC236}">
                  <a16:creationId xmlns:a16="http://schemas.microsoft.com/office/drawing/2014/main" id="{C8BD5579-623B-F991-9E0C-7CA6F3272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79870" y="1709385"/>
              <a:ext cx="914400" cy="914400"/>
            </a:xfrm>
            <a:prstGeom prst="rect">
              <a:avLst/>
            </a:prstGeom>
          </p:spPr>
        </p:pic>
      </p:grp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C3A1277B-ECEE-12E3-25CE-60127DA06F5B}"/>
              </a:ext>
            </a:extLst>
          </p:cNvPr>
          <p:cNvSpPr/>
          <p:nvPr/>
        </p:nvSpPr>
        <p:spPr>
          <a:xfrm>
            <a:off x="8233393" y="4706100"/>
            <a:ext cx="2573561" cy="1439835"/>
          </a:xfrm>
          <a:prstGeom prst="wedgeRoundRectCallout">
            <a:avLst>
              <a:gd name="adj1" fmla="val -88230"/>
              <a:gd name="adj2" fmla="val -7261"/>
              <a:gd name="adj3" fmla="val 16667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Question</a:t>
            </a:r>
          </a:p>
        </p:txBody>
      </p:sp>
    </p:spTree>
    <p:extLst>
      <p:ext uri="{BB962C8B-B14F-4D97-AF65-F5344CB8AC3E}">
        <p14:creationId xmlns:p14="http://schemas.microsoft.com/office/powerpoint/2010/main" val="51379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-0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00CD369D-1C77-5FE6-496C-674987C6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40FB4C24-C9E7-460E-B9B4-459718EB3B48}" type="datetime1">
              <a:rPr lang="en-US" smtClean="0"/>
              <a:t>11/4/2025</a:t>
            </a:fld>
            <a:endParaRPr lang="en-US"/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5E226E73-6728-E7EB-5BE4-CA7E1E9E06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2" b="2655"/>
          <a:stretch/>
        </p:blipFill>
        <p:spPr>
          <a:xfrm>
            <a:off x="0" y="3809905"/>
            <a:ext cx="4167354" cy="3048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AxiomMaths_rev_on_pink_2col.jpg" descr="AxiomMaths_rev_on_pink_2col.jpg">
            <a:extLst>
              <a:ext uri="{FF2B5EF4-FFF2-40B4-BE49-F238E27FC236}">
                <a16:creationId xmlns:a16="http://schemas.microsoft.com/office/drawing/2014/main" id="{E19560F7-19D6-E6B8-FDF4-9A821E0E81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991" y="5437618"/>
            <a:ext cx="2522167" cy="952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69CBA95D-812E-D17D-A761-E641ED335E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340"/>
          <a:stretch/>
        </p:blipFill>
        <p:spPr>
          <a:xfrm rot="10800000" flipH="1">
            <a:off x="7974773" y="0"/>
            <a:ext cx="4091055" cy="432023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0BF7978-C224-AD27-02B4-C4E3FC15C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7FE6A2-09FB-80BE-85F2-D26B453A6F5C}"/>
              </a:ext>
            </a:extLst>
          </p:cNvPr>
          <p:cNvSpPr txBox="1"/>
          <p:nvPr/>
        </p:nvSpPr>
        <p:spPr>
          <a:xfrm>
            <a:off x="531222" y="1480815"/>
            <a:ext cx="53427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Problems for rapid graspers</a:t>
            </a:r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G student facing - text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7F959B8-60D9-1B37-E09B-980D07BE0B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0B74CB-6CC2-0692-ACD5-F4000ECBC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>
                <a:solidFill>
                  <a:schemeClr val="accent3"/>
                </a:solidFill>
              </a:defRPr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905D3C3-3989-CB05-EAA3-0C2FCD49B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5581A-4F9D-934D-0E85-47F38D86ACE4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1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upport-01 - Hidd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This slide is hidden in presentation view.</a:t>
            </a:r>
            <a:b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For mentors’ eyes only!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Look and listen for…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EF28A47-1433-B583-B21E-A2624C867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4E4614-422F-1B99-2E92-2A53F728B672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70251CFD-0AD6-D948-C615-779F63FC0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74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8DA85-7004-334F-8C80-D3B6C88BF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2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49" r:id="rId2"/>
    <p:sldLayoutId id="2147483651" r:id="rId3"/>
    <p:sldLayoutId id="2147483687" r:id="rId4"/>
    <p:sldLayoutId id="2147483709" r:id="rId5"/>
    <p:sldLayoutId id="2147483691" r:id="rId6"/>
    <p:sldLayoutId id="2147483797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1pPr>
      <a:lvl2pPr marL="4680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8DA85-7004-334F-8C80-D3B6C88BF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6" r:id="rId2"/>
    <p:sldLayoutId id="2147483763" r:id="rId3"/>
    <p:sldLayoutId id="2147483764" r:id="rId4"/>
    <p:sldLayoutId id="2147483767" r:id="rId5"/>
    <p:sldLayoutId id="2147483768" r:id="rId6"/>
    <p:sldLayoutId id="2147483769" r:id="rId7"/>
    <p:sldLayoutId id="2147483812" r:id="rId8"/>
    <p:sldLayoutId id="2147483770" r:id="rId9"/>
    <p:sldLayoutId id="2147483771" r:id="rId10"/>
    <p:sldLayoutId id="2147483772" r:id="rId11"/>
    <p:sldLayoutId id="2147483815" r:id="rId12"/>
    <p:sldLayoutId id="2147483853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1pPr>
      <a:lvl2pPr marL="4680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8DA85-7004-334F-8C80-D3B6C88BF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132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43" r:id="rId2"/>
    <p:sldLayoutId id="2147483745" r:id="rId3"/>
    <p:sldLayoutId id="2147483748" r:id="rId4"/>
    <p:sldLayoutId id="2147483749" r:id="rId5"/>
    <p:sldLayoutId id="2147483750" r:id="rId6"/>
    <p:sldLayoutId id="2147483813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accent3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1pPr>
      <a:lvl2pPr marL="4680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8DA85-7004-334F-8C80-D3B6C88BF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932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  <p:sldLayoutId id="2147483851" r:id="rId18"/>
    <p:sldLayoutId id="2147483852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1pPr>
      <a:lvl2pPr marL="4680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62066-82FC-13CF-2ADE-A6D5B0B646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Maths Week England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F9F481-0F15-F183-7A16-1E113DA2B2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500"/>
              <a:t>What’s the same, what’s different?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DA8DF-71E1-9443-A780-8B16400B8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4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BB995-AF96-FBCC-27D1-2BC721C28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40A8F-A501-FA84-F492-F0EFCFCF9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What’s the same, what’s different?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28771-0C49-6985-9219-E31DA8C51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en-GB"/>
              <a:t>In a school, all the Year 10 and 11 pupils study history </a:t>
            </a:r>
            <a:r>
              <a:rPr lang="en-GB" b="1">
                <a:solidFill>
                  <a:schemeClr val="tx2"/>
                </a:solidFill>
              </a:rPr>
              <a:t>or</a:t>
            </a:r>
            <a:r>
              <a:rPr lang="en-GB"/>
              <a:t> geography (not both).</a:t>
            </a:r>
          </a:p>
          <a:p>
            <a:pPr marL="925200" lvl="1" indent="-457200"/>
            <a:endParaRPr lang="en-GB"/>
          </a:p>
          <a:p>
            <a:pPr marL="925200" lvl="1" indent="-457200"/>
            <a:r>
              <a:rPr lang="en-GB"/>
              <a:t>70% of Year 10 and 50% of Year 11 chose history.</a:t>
            </a:r>
          </a:p>
          <a:p>
            <a:pPr marL="925200" lvl="1" indent="-457200"/>
            <a:r>
              <a:rPr lang="en-GB"/>
              <a:t>40% of the history students in these year groups are in Year 11.</a:t>
            </a:r>
          </a:p>
          <a:p>
            <a:pPr marL="925200" lvl="1" indent="-457200"/>
            <a:r>
              <a:rPr lang="en-GB"/>
              <a:t>56 Year 11s study history.</a:t>
            </a:r>
          </a:p>
          <a:p>
            <a:pPr marL="925200" lvl="1" indent="-457200"/>
            <a:endParaRPr lang="en-GB"/>
          </a:p>
          <a:p>
            <a:pPr lvl="1" indent="0">
              <a:buNone/>
            </a:pPr>
            <a:r>
              <a:rPr lang="en-GB"/>
              <a:t>How many pupils are in each year group?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FEEEC-C21D-44E9-B6A6-47D37216C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16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E93C0-9D0B-547D-C6F2-00287E0E6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What’s the same, what’s different?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0AFAE-A907-251D-A8CB-73B70F5BC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 startAt="2"/>
            </a:pPr>
            <a:r>
              <a:rPr lang="en-GB"/>
              <a:t>In a school, all the Year 10 and 11 pupils study history </a:t>
            </a:r>
            <a:r>
              <a:rPr lang="en-GB" b="1">
                <a:solidFill>
                  <a:schemeClr val="tx2"/>
                </a:solidFill>
              </a:rPr>
              <a:t>or</a:t>
            </a:r>
            <a:r>
              <a:rPr lang="en-GB"/>
              <a:t> geography (not both).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/>
          </a:p>
          <a:p>
            <a:pPr marL="925200" lvl="1" indent="-457200"/>
            <a:r>
              <a:rPr lang="en-GB"/>
              <a:t>40% of Year 10 and 30% of Year 11 chose history.</a:t>
            </a:r>
          </a:p>
          <a:p>
            <a:pPr marL="925200" lvl="1" indent="-457200"/>
            <a:r>
              <a:rPr lang="en-GB"/>
              <a:t>In total, 76 pupils in these year groups study history and 144 study geography.</a:t>
            </a:r>
          </a:p>
          <a:p>
            <a:pPr marL="925200" lvl="1" indent="-457200"/>
            <a:endParaRPr lang="en-GB"/>
          </a:p>
          <a:p>
            <a:pPr lvl="1" indent="0">
              <a:buNone/>
            </a:pPr>
            <a:r>
              <a:rPr lang="en-GB"/>
              <a:t>How many pupils are in each year group?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DF04D-1EC6-2EAF-396D-178A80B7B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308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563FB-E1DB-B24D-25FA-16C520512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1D4DD-008F-B243-C43A-F5E0A7978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What’s the same, what’s different?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6D803-81F1-FA42-8328-15D6EE3F5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 startAt="3"/>
            </a:pPr>
            <a:r>
              <a:rPr lang="en-GB"/>
              <a:t>A company makes Fruitbrek and Grainbrek cereals. </a:t>
            </a:r>
            <a:br>
              <a:rPr lang="en-GB"/>
            </a:br>
            <a:r>
              <a:rPr lang="en-GB"/>
              <a:t>Each contains oats and raisins </a:t>
            </a:r>
            <a:r>
              <a:rPr lang="en-GB" b="1">
                <a:solidFill>
                  <a:schemeClr val="tx2"/>
                </a:solidFill>
              </a:rPr>
              <a:t>only</a:t>
            </a:r>
            <a:r>
              <a:rPr lang="en-GB"/>
              <a:t>.</a:t>
            </a:r>
          </a:p>
          <a:p>
            <a:pPr marL="925200" lvl="1" indent="-457200"/>
            <a:endParaRPr lang="en-GB"/>
          </a:p>
          <a:p>
            <a:pPr marL="925200" lvl="1" indent="-457200"/>
            <a:r>
              <a:rPr lang="en-GB"/>
              <a:t>Fruitbrek is 45% raisins in weight.</a:t>
            </a:r>
          </a:p>
          <a:p>
            <a:pPr marL="925200" lvl="1" indent="-457200"/>
            <a:r>
              <a:rPr lang="en-GB"/>
              <a:t>Grainbrek is 25% raisins in weight.</a:t>
            </a:r>
          </a:p>
          <a:p>
            <a:pPr marL="925200" lvl="1" indent="-457200"/>
            <a:r>
              <a:rPr lang="en-GB"/>
              <a:t>In one day, 40% of the raisins used go into Grainbrek bars.</a:t>
            </a:r>
          </a:p>
          <a:p>
            <a:pPr marL="925200" lvl="1" indent="-457200"/>
            <a:r>
              <a:rPr lang="en-GB"/>
              <a:t>That day, 30 kg of raisins are used in Grainbrek bars.</a:t>
            </a:r>
          </a:p>
          <a:p>
            <a:pPr marL="925200" lvl="1" indent="-457200"/>
            <a:endParaRPr lang="en-GB"/>
          </a:p>
          <a:p>
            <a:pPr lvl="1" indent="0">
              <a:buNone/>
            </a:pPr>
            <a:r>
              <a:rPr lang="en-GB"/>
              <a:t>What weight of each cereal did they make?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FFA5C-70AD-DF3B-9DB7-A0713C545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47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85FC4-1F54-A24E-07DB-CE60F80FF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9B899-A2DE-FC50-3BFC-88164DF36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What’s the same, what’s different?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F4C77-3ADF-FE78-B562-74678956C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 startAt="4"/>
            </a:pPr>
            <a:r>
              <a:rPr lang="en-GB"/>
              <a:t>A company makes Fruitbrek and Grainbrek cereals. </a:t>
            </a:r>
            <a:br>
              <a:rPr lang="en-GB"/>
            </a:br>
            <a:r>
              <a:rPr lang="en-GB"/>
              <a:t>Each contains oats and raisins </a:t>
            </a:r>
            <a:r>
              <a:rPr lang="en-GB" b="1">
                <a:solidFill>
                  <a:schemeClr val="tx2"/>
                </a:solidFill>
              </a:rPr>
              <a:t>only</a:t>
            </a:r>
            <a:r>
              <a:rPr lang="en-GB"/>
              <a:t>.</a:t>
            </a:r>
          </a:p>
          <a:p>
            <a:endParaRPr lang="en-GB"/>
          </a:p>
          <a:p>
            <a:pPr marL="925200" lvl="1" indent="-457200"/>
            <a:r>
              <a:rPr lang="en-GB"/>
              <a:t>Fruitbrek is 50% raisins in weight.</a:t>
            </a:r>
          </a:p>
          <a:p>
            <a:pPr marL="925200" lvl="1" indent="-457200"/>
            <a:r>
              <a:rPr lang="en-GB"/>
              <a:t>Grainbrek is 25% raisins in weight.</a:t>
            </a:r>
          </a:p>
          <a:p>
            <a:pPr marL="925200" lvl="1" indent="-457200"/>
            <a:r>
              <a:rPr lang="en-GB"/>
              <a:t>In one day, the company uses 86 kg of raisins and 146 kg of oats.</a:t>
            </a:r>
          </a:p>
          <a:p>
            <a:pPr marL="925200" lvl="1" indent="-457200"/>
            <a:endParaRPr lang="en-GB"/>
          </a:p>
          <a:p>
            <a:pPr lvl="1" indent="0">
              <a:buNone/>
            </a:pPr>
            <a:r>
              <a:rPr lang="en-GB"/>
              <a:t>What weight of each cereal did they make?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721E58-AD4E-5D58-38D8-675632822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24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A7C4A-74B6-6477-3919-FE6D1EBBB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5D7E57B-4E8B-AF07-E66E-AB2A02F9C3E5}"/>
              </a:ext>
            </a:extLst>
          </p:cNvPr>
          <p:cNvSpPr txBox="1"/>
          <p:nvPr/>
        </p:nvSpPr>
        <p:spPr>
          <a:xfrm>
            <a:off x="609600" y="1434648"/>
            <a:ext cx="5562601" cy="246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GB"/>
              <a:t>In a school, all the Year 10 and 11 pupils study history </a:t>
            </a:r>
            <a:r>
              <a:rPr lang="en-GB" b="1">
                <a:solidFill>
                  <a:schemeClr val="tx2"/>
                </a:solidFill>
              </a:rPr>
              <a:t>or</a:t>
            </a:r>
            <a:r>
              <a:rPr lang="en-GB"/>
              <a:t> geography (not both).</a:t>
            </a:r>
          </a:p>
          <a:p>
            <a:pPr>
              <a:lnSpc>
                <a:spcPct val="95000"/>
              </a:lnSpc>
            </a:pPr>
            <a:endParaRPr lang="en-GB"/>
          </a:p>
          <a:p>
            <a:pPr marL="180975" indent="-180975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GB"/>
              <a:t>70% of Year 10 and 50% of Year 11 chose history.</a:t>
            </a:r>
          </a:p>
          <a:p>
            <a:pPr marL="180975" indent="-180975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GB"/>
              <a:t>40% of the history students in these year groups are in Year 11.</a:t>
            </a:r>
          </a:p>
          <a:p>
            <a:pPr marL="180975" indent="-180975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GB"/>
              <a:t>56 Year 11s study history.</a:t>
            </a:r>
          </a:p>
          <a:p>
            <a:pPr>
              <a:lnSpc>
                <a:spcPct val="95000"/>
              </a:lnSpc>
            </a:pPr>
            <a:endParaRPr lang="en-GB"/>
          </a:p>
          <a:p>
            <a:pPr>
              <a:lnSpc>
                <a:spcPct val="95000"/>
              </a:lnSpc>
            </a:pPr>
            <a:r>
              <a:rPr lang="en-GB"/>
              <a:t>How many pupils are in each year group?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39FBF-937E-6870-8919-FCDE7B20A2F8}"/>
              </a:ext>
            </a:extLst>
          </p:cNvPr>
          <p:cNvSpPr txBox="1"/>
          <p:nvPr/>
        </p:nvSpPr>
        <p:spPr>
          <a:xfrm>
            <a:off x="609600" y="4047087"/>
            <a:ext cx="5562601" cy="219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GB"/>
              <a:t>In a school, all the Year 10 and 11 pupils study history </a:t>
            </a:r>
            <a:r>
              <a:rPr lang="en-GB" b="1">
                <a:solidFill>
                  <a:schemeClr val="tx2"/>
                </a:solidFill>
              </a:rPr>
              <a:t>or</a:t>
            </a:r>
            <a:r>
              <a:rPr lang="en-GB"/>
              <a:t> geography (not both).</a:t>
            </a:r>
          </a:p>
          <a:p>
            <a:pPr>
              <a:lnSpc>
                <a:spcPct val="95000"/>
              </a:lnSpc>
            </a:pPr>
            <a:endParaRPr lang="en-GB"/>
          </a:p>
          <a:p>
            <a:pPr marL="180975" indent="-180975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GB"/>
              <a:t>40% of Year 10 and 30% of Year 11 chose history.</a:t>
            </a:r>
          </a:p>
          <a:p>
            <a:pPr marL="180975" indent="-180975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GB"/>
              <a:t>In total, 76 pupils in these year groups study history and 144 study geography.</a:t>
            </a:r>
          </a:p>
          <a:p>
            <a:pPr marL="285750" indent="-285750">
              <a:lnSpc>
                <a:spcPct val="95000"/>
              </a:lnSpc>
              <a:buFont typeface="Arial" panose="020B0604020202020204" pitchFamily="34" charset="0"/>
              <a:buChar char="•"/>
            </a:pPr>
            <a:endParaRPr lang="en-GB"/>
          </a:p>
          <a:p>
            <a:pPr>
              <a:lnSpc>
                <a:spcPct val="95000"/>
              </a:lnSpc>
            </a:pPr>
            <a:r>
              <a:rPr lang="en-GB"/>
              <a:t>How many pupils are in each year group?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44F55F-1172-2BD0-9886-EC896E00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What’s the same, what’s different?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08A70-7BB4-1E42-E4F7-DCB4BDF42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1DAA9B-46D2-E584-B4F8-9C40DB2C28BE}"/>
              </a:ext>
            </a:extLst>
          </p:cNvPr>
          <p:cNvCxnSpPr>
            <a:cxnSpLocks/>
          </p:cNvCxnSpPr>
          <p:nvPr/>
        </p:nvCxnSpPr>
        <p:spPr>
          <a:xfrm>
            <a:off x="6000750" y="1438825"/>
            <a:ext cx="0" cy="4912993"/>
          </a:xfrm>
          <a:prstGeom prst="line">
            <a:avLst/>
          </a:prstGeom>
          <a:ln w="38100" cap="rnd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2F7844F-83F2-FC66-3D5C-E68A111172FA}"/>
              </a:ext>
            </a:extLst>
          </p:cNvPr>
          <p:cNvCxnSpPr>
            <a:cxnSpLocks/>
          </p:cNvCxnSpPr>
          <p:nvPr/>
        </p:nvCxnSpPr>
        <p:spPr>
          <a:xfrm>
            <a:off x="314324" y="3961997"/>
            <a:ext cx="11563351" cy="0"/>
          </a:xfrm>
          <a:prstGeom prst="line">
            <a:avLst/>
          </a:prstGeom>
          <a:ln w="38100" cap="rnd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A8FF419-06FD-15B7-9A54-39601ED3FE39}"/>
              </a:ext>
            </a:extLst>
          </p:cNvPr>
          <p:cNvSpPr txBox="1"/>
          <p:nvPr/>
        </p:nvSpPr>
        <p:spPr>
          <a:xfrm>
            <a:off x="6272628" y="1434648"/>
            <a:ext cx="5827120" cy="24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6000"/>
              </a:lnSpc>
            </a:pPr>
            <a:r>
              <a:rPr lang="en-GB"/>
              <a:t>A company makes Fruitbrek and Grainbrek </a:t>
            </a:r>
            <a:br>
              <a:rPr lang="en-GB"/>
            </a:br>
            <a:r>
              <a:rPr lang="en-GB"/>
              <a:t>cereals. Each contains oats and raisins </a:t>
            </a:r>
            <a:r>
              <a:rPr lang="en-GB" b="1">
                <a:solidFill>
                  <a:schemeClr val="tx2"/>
                </a:solidFill>
              </a:rPr>
              <a:t>only</a:t>
            </a:r>
            <a:r>
              <a:rPr lang="en-GB"/>
              <a:t>.</a:t>
            </a:r>
          </a:p>
          <a:p>
            <a:pPr>
              <a:lnSpc>
                <a:spcPct val="86000"/>
              </a:lnSpc>
            </a:pPr>
            <a:endParaRPr lang="en-GB"/>
          </a:p>
          <a:p>
            <a:pPr marL="180975" indent="-180975">
              <a:lnSpc>
                <a:spcPct val="86000"/>
              </a:lnSpc>
              <a:buFont typeface="Arial" panose="020B0604020202020204" pitchFamily="34" charset="0"/>
              <a:buChar char="•"/>
            </a:pPr>
            <a:r>
              <a:rPr lang="en-GB"/>
              <a:t>Fruitbrek is 45% raisins in weight.</a:t>
            </a:r>
          </a:p>
          <a:p>
            <a:pPr marL="180975" indent="-180975">
              <a:lnSpc>
                <a:spcPct val="86000"/>
              </a:lnSpc>
              <a:buFont typeface="Arial" panose="020B0604020202020204" pitchFamily="34" charset="0"/>
              <a:buChar char="•"/>
            </a:pPr>
            <a:r>
              <a:rPr lang="en-GB"/>
              <a:t>Grainbrek is 25% raisins in weight.</a:t>
            </a:r>
          </a:p>
          <a:p>
            <a:pPr marL="180975" indent="-180975">
              <a:lnSpc>
                <a:spcPct val="86000"/>
              </a:lnSpc>
              <a:buFont typeface="Arial" panose="020B0604020202020204" pitchFamily="34" charset="0"/>
              <a:buChar char="•"/>
            </a:pPr>
            <a:r>
              <a:rPr lang="en-GB"/>
              <a:t>In one day, 40% of the raisins used go into </a:t>
            </a:r>
            <a:br>
              <a:rPr lang="en-GB"/>
            </a:br>
            <a:r>
              <a:rPr lang="en-GB"/>
              <a:t>Grainbrek bars.</a:t>
            </a:r>
          </a:p>
          <a:p>
            <a:pPr marL="180975" indent="-180975">
              <a:lnSpc>
                <a:spcPct val="86000"/>
              </a:lnSpc>
              <a:buFont typeface="Arial" panose="020B0604020202020204" pitchFamily="34" charset="0"/>
              <a:buChar char="•"/>
            </a:pPr>
            <a:r>
              <a:rPr lang="en-GB"/>
              <a:t>That day, 30 kg of raisins are used in Grainbrek bars.</a:t>
            </a:r>
          </a:p>
          <a:p>
            <a:pPr>
              <a:lnSpc>
                <a:spcPct val="86000"/>
              </a:lnSpc>
            </a:pPr>
            <a:endParaRPr lang="en-GB"/>
          </a:p>
          <a:p>
            <a:pPr>
              <a:lnSpc>
                <a:spcPct val="86000"/>
              </a:lnSpc>
            </a:pPr>
            <a:r>
              <a:rPr lang="en-GB"/>
              <a:t>What weight of each cereal did they make?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5AC6D2-489B-7710-8848-C42FED55999B}"/>
              </a:ext>
            </a:extLst>
          </p:cNvPr>
          <p:cNvSpPr txBox="1"/>
          <p:nvPr/>
        </p:nvSpPr>
        <p:spPr>
          <a:xfrm>
            <a:off x="6282153" y="4083311"/>
            <a:ext cx="5827120" cy="2211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GB"/>
              <a:t>A company makes Fruitbrek and Grainbrek </a:t>
            </a:r>
            <a:br>
              <a:rPr lang="en-GB"/>
            </a:br>
            <a:r>
              <a:rPr lang="en-GB"/>
              <a:t>cereals. Each contains oats and raisins </a:t>
            </a:r>
            <a:r>
              <a:rPr lang="en-GB" b="1">
                <a:solidFill>
                  <a:schemeClr val="tx2"/>
                </a:solidFill>
              </a:rPr>
              <a:t>only</a:t>
            </a:r>
            <a:r>
              <a:rPr lang="en-GB"/>
              <a:t>.</a:t>
            </a:r>
          </a:p>
          <a:p>
            <a:pPr>
              <a:lnSpc>
                <a:spcPct val="85000"/>
              </a:lnSpc>
            </a:pPr>
            <a:endParaRPr lang="en-GB"/>
          </a:p>
          <a:p>
            <a:pPr marL="180975" indent="-180975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en-GB"/>
              <a:t>Fruitbrek is 50% raisins in weight.</a:t>
            </a:r>
          </a:p>
          <a:p>
            <a:pPr marL="180975" indent="-180975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en-GB"/>
              <a:t>Grainbrek is 25% raisins in weight.</a:t>
            </a:r>
          </a:p>
          <a:p>
            <a:pPr marL="180975" indent="-180975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en-GB"/>
              <a:t>In one day, the company uses 86 kg of raisins and </a:t>
            </a:r>
            <a:br>
              <a:rPr lang="en-GB"/>
            </a:br>
            <a:r>
              <a:rPr lang="en-GB"/>
              <a:t>146 kg of oats.</a:t>
            </a:r>
          </a:p>
          <a:p>
            <a:pPr>
              <a:lnSpc>
                <a:spcPct val="85000"/>
              </a:lnSpc>
            </a:pPr>
            <a:endParaRPr lang="en-GB"/>
          </a:p>
          <a:p>
            <a:pPr>
              <a:lnSpc>
                <a:spcPct val="85000"/>
              </a:lnSpc>
            </a:pPr>
            <a:r>
              <a:rPr lang="en-GB"/>
              <a:t>What weight of each cereal did they make?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FA2A45-B0BE-C75C-13A6-0DB9B5793396}"/>
              </a:ext>
            </a:extLst>
          </p:cNvPr>
          <p:cNvSpPr txBox="1"/>
          <p:nvPr/>
        </p:nvSpPr>
        <p:spPr>
          <a:xfrm>
            <a:off x="314324" y="142512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a)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8ED2BF-A9A0-32A5-578A-64813C7A564D}"/>
              </a:ext>
            </a:extLst>
          </p:cNvPr>
          <p:cNvSpPr txBox="1"/>
          <p:nvPr/>
        </p:nvSpPr>
        <p:spPr>
          <a:xfrm>
            <a:off x="5968503" y="142512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c)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B3AF2E-84E0-2125-6DF2-783EB7F229E4}"/>
              </a:ext>
            </a:extLst>
          </p:cNvPr>
          <p:cNvSpPr txBox="1"/>
          <p:nvPr/>
        </p:nvSpPr>
        <p:spPr>
          <a:xfrm>
            <a:off x="314324" y="404708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b)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477C62-E486-2018-E9E8-7D4EF6C12F6C}"/>
              </a:ext>
            </a:extLst>
          </p:cNvPr>
          <p:cNvSpPr txBox="1"/>
          <p:nvPr/>
        </p:nvSpPr>
        <p:spPr>
          <a:xfrm>
            <a:off x="5977276" y="404708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d)</a:t>
            </a:r>
          </a:p>
        </p:txBody>
      </p:sp>
    </p:spTree>
    <p:extLst>
      <p:ext uri="{BB962C8B-B14F-4D97-AF65-F5344CB8AC3E}">
        <p14:creationId xmlns:p14="http://schemas.microsoft.com/office/powerpoint/2010/main" val="79747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5B3AA9-0FD2-FE4B-AD1B-CE8109C78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10058400" cy="4643587"/>
          </a:xfrm>
        </p:spPr>
        <p:txBody>
          <a:bodyPr>
            <a:normAutofit fontScale="92500"/>
          </a:bodyPr>
          <a:lstStyle/>
          <a:p>
            <a:pPr>
              <a:lnSpc>
                <a:spcPct val="105000"/>
              </a:lnSpc>
            </a:pPr>
            <a:r>
              <a:rPr lang="en-GB"/>
              <a:t>The mathematicians re-representing the problems, for example in two-way tables or bar models. </a:t>
            </a:r>
          </a:p>
          <a:p>
            <a:pPr>
              <a:lnSpc>
                <a:spcPct val="105000"/>
              </a:lnSpc>
            </a:pPr>
            <a:r>
              <a:rPr lang="en-GB"/>
              <a:t>For a) and c), using reverse percentages:</a:t>
            </a:r>
          </a:p>
          <a:p>
            <a:pPr marL="520387" lvl="1" indent="-285750">
              <a:lnSpc>
                <a:spcPct val="105000"/>
              </a:lnSpc>
            </a:pPr>
            <a:r>
              <a:rPr lang="en-GB"/>
              <a:t>For a)</a:t>
            </a:r>
          </a:p>
          <a:p>
            <a:pPr marL="772387" lvl="2" indent="-285750">
              <a:lnSpc>
                <a:spcPct val="105000"/>
              </a:lnSpc>
            </a:pPr>
            <a:r>
              <a:rPr lang="en-GB"/>
              <a:t>“56 pupils is 50% of Y11, so there are 112 Y11s in total.”</a:t>
            </a:r>
          </a:p>
          <a:p>
            <a:pPr marL="772387" lvl="2" indent="-285750">
              <a:lnSpc>
                <a:spcPct val="105000"/>
              </a:lnSpc>
            </a:pPr>
            <a:r>
              <a:rPr lang="en-GB"/>
              <a:t>“And 56 pupils is 40% of those who study history, so there are 140 pupils </a:t>
            </a:r>
            <a:br>
              <a:rPr lang="en-GB"/>
            </a:br>
            <a:r>
              <a:rPr lang="en-GB"/>
              <a:t>studying history in total.”</a:t>
            </a:r>
          </a:p>
          <a:p>
            <a:pPr marL="772387" lvl="2" indent="-285750">
              <a:lnSpc>
                <a:spcPct val="105000"/>
              </a:lnSpc>
            </a:pPr>
            <a:r>
              <a:rPr lang="en-GB"/>
              <a:t>“So, there are 84 Y10s studying history.”</a:t>
            </a:r>
          </a:p>
          <a:p>
            <a:pPr marL="772387" lvl="2" indent="-285750">
              <a:lnSpc>
                <a:spcPct val="105000"/>
              </a:lnSpc>
            </a:pPr>
            <a:r>
              <a:rPr lang="en-GB"/>
              <a:t>“84 pupils is 70% of Y10, so there are 120 Y10s in total.”</a:t>
            </a:r>
          </a:p>
          <a:p>
            <a:pPr marL="520387" lvl="1" indent="-285750">
              <a:lnSpc>
                <a:spcPct val="105000"/>
              </a:lnSpc>
            </a:pPr>
            <a:r>
              <a:rPr lang="en-GB"/>
              <a:t>For c)</a:t>
            </a:r>
          </a:p>
          <a:p>
            <a:pPr marL="772387" lvl="2" indent="-285750">
              <a:lnSpc>
                <a:spcPct val="105000"/>
              </a:lnSpc>
            </a:pPr>
            <a:r>
              <a:rPr lang="en-GB"/>
              <a:t>“30 kg is 25% of the weight of the Grainbrek bars, so their total weight is </a:t>
            </a:r>
            <a:br>
              <a:rPr lang="en-GB"/>
            </a:br>
            <a:r>
              <a:rPr lang="en-GB"/>
              <a:t>120 kg.”</a:t>
            </a:r>
          </a:p>
          <a:p>
            <a:pPr marL="772387" lvl="2" indent="-285750">
              <a:lnSpc>
                <a:spcPct val="105000"/>
              </a:lnSpc>
            </a:pPr>
            <a:r>
              <a:rPr lang="en-GB"/>
              <a:t>“30 kg is 40% of the weight of raisins used, so the total weight of raisins used is </a:t>
            </a:r>
            <a:br>
              <a:rPr lang="en-GB"/>
            </a:br>
            <a:r>
              <a:rPr lang="en-GB"/>
              <a:t>75 kg.”</a:t>
            </a:r>
          </a:p>
          <a:p>
            <a:pPr marL="772387" lvl="2" indent="-285750">
              <a:lnSpc>
                <a:spcPct val="105000"/>
              </a:lnSpc>
            </a:pPr>
            <a:r>
              <a:rPr lang="en-GB"/>
              <a:t>“So, Fruitbrek bars have 45 kg of raisins.”</a:t>
            </a:r>
          </a:p>
          <a:p>
            <a:pPr marL="772387" lvl="2" indent="-285750">
              <a:lnSpc>
                <a:spcPct val="105000"/>
              </a:lnSpc>
            </a:pPr>
            <a:r>
              <a:rPr lang="en-GB"/>
              <a:t>“45 kg is 45% of the weight of the Fruitbrek bars, so their total weight is 100 kg.”</a:t>
            </a:r>
          </a:p>
          <a:p>
            <a:pPr>
              <a:lnSpc>
                <a:spcPct val="105000"/>
              </a:lnSpc>
            </a:pPr>
            <a:endParaRPr lang="en-GB"/>
          </a:p>
          <a:p>
            <a:pPr marL="0" indent="0">
              <a:lnSpc>
                <a:spcPct val="105000"/>
              </a:lnSpc>
              <a:buNone/>
            </a:pP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33C994-8323-FDB1-7784-0AAEB7863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A38D4C-7466-6DF6-AD2E-FC5CDAE2B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What’s the same, what’s different?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4DE7ED3-6059-BE2F-F58D-048BF0C2B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240839"/>
              </p:ext>
            </p:extLst>
          </p:nvPr>
        </p:nvGraphicFramePr>
        <p:xfrm>
          <a:off x="9458674" y="1954968"/>
          <a:ext cx="1837976" cy="1798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494">
                  <a:extLst>
                    <a:ext uri="{9D8B030D-6E8A-4147-A177-3AD203B41FA5}">
                      <a16:colId xmlns:a16="http://schemas.microsoft.com/office/drawing/2014/main" val="1059176079"/>
                    </a:ext>
                  </a:extLst>
                </a:gridCol>
                <a:gridCol w="459494">
                  <a:extLst>
                    <a:ext uri="{9D8B030D-6E8A-4147-A177-3AD203B41FA5}">
                      <a16:colId xmlns:a16="http://schemas.microsoft.com/office/drawing/2014/main" val="4209374739"/>
                    </a:ext>
                  </a:extLst>
                </a:gridCol>
                <a:gridCol w="459494">
                  <a:extLst>
                    <a:ext uri="{9D8B030D-6E8A-4147-A177-3AD203B41FA5}">
                      <a16:colId xmlns:a16="http://schemas.microsoft.com/office/drawing/2014/main" val="3602140821"/>
                    </a:ext>
                  </a:extLst>
                </a:gridCol>
                <a:gridCol w="459494">
                  <a:extLst>
                    <a:ext uri="{9D8B030D-6E8A-4147-A177-3AD203B41FA5}">
                      <a16:colId xmlns:a16="http://schemas.microsoft.com/office/drawing/2014/main" val="426807620"/>
                    </a:ext>
                  </a:extLst>
                </a:gridCol>
              </a:tblGrid>
              <a:tr h="342256">
                <a:tc>
                  <a:txBody>
                    <a:bodyPr/>
                    <a:lstStyle/>
                    <a:p>
                      <a:pPr algn="ctr"/>
                      <a:endParaRPr lang="en-GB" sz="1500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Y10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Y11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67320"/>
                  </a:ext>
                </a:extLst>
              </a:tr>
              <a:tr h="557091"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bg2"/>
                          </a:solidFill>
                        </a:rPr>
                        <a:t>84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56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bg2"/>
                          </a:solidFill>
                        </a:rPr>
                        <a:t>140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411702"/>
                  </a:ext>
                </a:extLst>
              </a:tr>
              <a:tr h="557091"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36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56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724175"/>
                  </a:ext>
                </a:extLst>
              </a:tr>
              <a:tr h="342256"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bg2"/>
                          </a:solidFill>
                        </a:rPr>
                        <a:t>120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bg2"/>
                          </a:solidFill>
                        </a:rPr>
                        <a:t>112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232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91460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5345ACE-AF0E-5D39-8DC9-6CC86840D2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61423"/>
              </p:ext>
            </p:extLst>
          </p:nvPr>
        </p:nvGraphicFramePr>
        <p:xfrm>
          <a:off x="9458670" y="3991782"/>
          <a:ext cx="1837980" cy="1793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495">
                  <a:extLst>
                    <a:ext uri="{9D8B030D-6E8A-4147-A177-3AD203B41FA5}">
                      <a16:colId xmlns:a16="http://schemas.microsoft.com/office/drawing/2014/main" val="1059176079"/>
                    </a:ext>
                  </a:extLst>
                </a:gridCol>
                <a:gridCol w="459495">
                  <a:extLst>
                    <a:ext uri="{9D8B030D-6E8A-4147-A177-3AD203B41FA5}">
                      <a16:colId xmlns:a16="http://schemas.microsoft.com/office/drawing/2014/main" val="4209374739"/>
                    </a:ext>
                  </a:extLst>
                </a:gridCol>
                <a:gridCol w="459495">
                  <a:extLst>
                    <a:ext uri="{9D8B030D-6E8A-4147-A177-3AD203B41FA5}">
                      <a16:colId xmlns:a16="http://schemas.microsoft.com/office/drawing/2014/main" val="3602140821"/>
                    </a:ext>
                  </a:extLst>
                </a:gridCol>
                <a:gridCol w="459495">
                  <a:extLst>
                    <a:ext uri="{9D8B030D-6E8A-4147-A177-3AD203B41FA5}">
                      <a16:colId xmlns:a16="http://schemas.microsoft.com/office/drawing/2014/main" val="426807620"/>
                    </a:ext>
                  </a:extLst>
                </a:gridCol>
              </a:tblGrid>
              <a:tr h="341201">
                <a:tc>
                  <a:txBody>
                    <a:bodyPr/>
                    <a:lstStyle/>
                    <a:p>
                      <a:pPr algn="ctr"/>
                      <a:endParaRPr lang="en-GB" sz="1500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67320"/>
                  </a:ext>
                </a:extLst>
              </a:tr>
              <a:tr h="555373"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90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145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411702"/>
                  </a:ext>
                </a:extLst>
              </a:tr>
              <a:tr h="555373"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0">
                          <a:solidFill>
                            <a:schemeClr val="bg2"/>
                          </a:solidFill>
                        </a:rPr>
                        <a:t>45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bg2"/>
                          </a:solidFill>
                        </a:rPr>
                        <a:t>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724175"/>
                  </a:ext>
                </a:extLst>
              </a:tr>
              <a:tr h="341201"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bg2"/>
                          </a:solidFill>
                        </a:rPr>
                        <a:t>100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bg2"/>
                          </a:solidFill>
                        </a:rPr>
                        <a:t>120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220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914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97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086E0C8-C9F3-B5D3-18B5-195265949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F50298E-7CB7-8844-B5DB-95FEEA6424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599" y="1379463"/>
                <a:ext cx="10058400" cy="4643587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87000"/>
                  </a:lnSpc>
                  <a:buNone/>
                </a:pPr>
                <a:r>
                  <a:rPr lang="en-GB" sz="1600"/>
                  <a:t>For b) and d), using an algebraic approach and solving simultaneous equations:</a:t>
                </a:r>
              </a:p>
              <a:p>
                <a:pPr marL="285750" indent="-285750">
                  <a:lnSpc>
                    <a:spcPct val="87000"/>
                  </a:lnSpc>
                </a:pPr>
                <a:r>
                  <a:rPr lang="en-GB" sz="1600"/>
                  <a:t>For b)</a:t>
                </a:r>
              </a:p>
              <a:p>
                <a:pPr marL="520387" lvl="1" indent="-285750">
                  <a:lnSpc>
                    <a:spcPct val="87000"/>
                  </a:lnSpc>
                </a:pPr>
                <a:r>
                  <a:rPr lang="en-GB" sz="1600"/>
                  <a:t>“Let </a:t>
                </a: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/>
                  <a:t> be the number of pupils in Y10 and </a:t>
                </a: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/>
                  <a:t> be the number in Y11.”</a:t>
                </a:r>
              </a:p>
              <a:p>
                <a:pPr marL="520387" lvl="1" indent="-285750">
                  <a:lnSpc>
                    <a:spcPct val="87000"/>
                  </a:lnSpc>
                </a:pPr>
                <a:r>
                  <a:rPr lang="en-GB" sz="1600"/>
                  <a:t>“So, the number Y10 pupils who study history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600"/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600"/>
                          <m:t>10</m:t>
                        </m:r>
                      </m:den>
                    </m:f>
                    <m:r>
                      <a:rPr lang="en-GB" sz="16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/>
                  <a:t> and the number of Y11 pupils who </a:t>
                </a:r>
                <a:br>
                  <a:rPr lang="en-GB" sz="1600"/>
                </a:br>
                <a:r>
                  <a:rPr lang="en-GB" sz="1600"/>
                  <a:t>study history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600"/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600"/>
                          <m:t>10</m:t>
                        </m:r>
                      </m:den>
                    </m:f>
                    <m:r>
                      <a:rPr lang="en-GB" sz="16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/>
                  <a:t>.”</a:t>
                </a:r>
              </a:p>
              <a:p>
                <a:pPr marL="520387" lvl="1" indent="-285750">
                  <a:lnSpc>
                    <a:spcPct val="87000"/>
                  </a:lnSpc>
                </a:pPr>
                <a:r>
                  <a:rPr lang="en-GB" sz="1600"/>
                  <a:t>“Now I can write two simultaneous equations (for example):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600"/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600"/>
                          <m:t>10</m:t>
                        </m:r>
                      </m:den>
                    </m:f>
                    <m:r>
                      <a:rPr lang="en-GB" sz="16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600"/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600"/>
                          <m:t>10</m:t>
                        </m:r>
                      </m:den>
                    </m:f>
                    <m:r>
                      <a:rPr lang="en-GB" sz="16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/>
                  <a:t> = 76 and </a:t>
                </a:r>
                <a:br>
                  <a:rPr lang="en-GB" sz="1600"/>
                </a:b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/>
                  <a:t> + </a:t>
                </a: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/>
                  <a:t> = 220.”</a:t>
                </a:r>
              </a:p>
              <a:p>
                <a:pPr marL="520387" lvl="1" indent="-285750">
                  <a:lnSpc>
                    <a:spcPct val="87000"/>
                  </a:lnSpc>
                </a:pPr>
                <a:r>
                  <a:rPr lang="en-GB" sz="1600"/>
                  <a:t>“Solving gives </a:t>
                </a: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/>
                  <a:t> = 100 and </a:t>
                </a: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/>
                  <a:t> = 120, so there are 100 pupils in Y10 and 120 pupils in Y11.” </a:t>
                </a:r>
              </a:p>
              <a:p>
                <a:pPr marL="285750" indent="-285750">
                  <a:lnSpc>
                    <a:spcPct val="87000"/>
                  </a:lnSpc>
                </a:pPr>
                <a:r>
                  <a:rPr lang="en-GB" sz="1600"/>
                  <a:t>For d)</a:t>
                </a:r>
              </a:p>
              <a:p>
                <a:pPr marL="520387" lvl="1" indent="-285750">
                  <a:lnSpc>
                    <a:spcPct val="87000"/>
                  </a:lnSpc>
                </a:pPr>
                <a:r>
                  <a:rPr lang="en-GB" sz="1600"/>
                  <a:t>“Let </a:t>
                </a: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/>
                  <a:t> be the weight of Fruitbrek bars and </a:t>
                </a: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/>
                  <a:t> be the weight of Grainbrek bars.”</a:t>
                </a:r>
              </a:p>
              <a:p>
                <a:pPr marL="520387" lvl="1" indent="-285750">
                  <a:lnSpc>
                    <a:spcPct val="87000"/>
                  </a:lnSpc>
                </a:pPr>
                <a:r>
                  <a:rPr lang="en-GB" sz="1600"/>
                  <a:t>“So, the weight of the raisins in Fruitbrek bars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60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600"/>
                          <m:t>2</m:t>
                        </m:r>
                      </m:den>
                    </m:f>
                    <m:r>
                      <a:rPr lang="en-GB" sz="16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/>
                  <a:t> and the weight of the raisins in </a:t>
                </a:r>
                <a:br>
                  <a:rPr lang="en-GB" sz="1600"/>
                </a:br>
                <a:r>
                  <a:rPr lang="en-GB" sz="1600"/>
                  <a:t>Grainbrek bars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60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600"/>
                          <m:t>4</m:t>
                        </m:r>
                      </m:den>
                    </m:f>
                    <m:r>
                      <a:rPr lang="en-GB" sz="16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/>
                  <a:t>.”</a:t>
                </a:r>
              </a:p>
              <a:p>
                <a:pPr marL="520387" lvl="1" indent="-285750">
                  <a:lnSpc>
                    <a:spcPct val="87000"/>
                  </a:lnSpc>
                </a:pPr>
                <a:r>
                  <a:rPr lang="en-GB" sz="1600"/>
                  <a:t>“Now I can write two simultaneous equations (for example):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60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600"/>
                          <m:t>2</m:t>
                        </m:r>
                      </m:den>
                    </m:f>
                    <m:r>
                      <a:rPr lang="en-GB" sz="16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60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600"/>
                          <m:t>4</m:t>
                        </m:r>
                      </m:den>
                    </m:f>
                    <m:r>
                      <a:rPr lang="en-GB" sz="16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/>
                  <a:t> = 86 and </a:t>
                </a:r>
                <a:br>
                  <a:rPr lang="en-GB" sz="1600"/>
                </a:b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/>
                  <a:t> + </a:t>
                </a: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/>
                  <a:t> = 232.”</a:t>
                </a:r>
              </a:p>
              <a:p>
                <a:pPr marL="520387" lvl="1" indent="-285750">
                  <a:lnSpc>
                    <a:spcPct val="87000"/>
                  </a:lnSpc>
                </a:pPr>
                <a:r>
                  <a:rPr lang="en-GB" sz="1600"/>
                  <a:t>“Solving gives </a:t>
                </a: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/>
                  <a:t> = 112 and </a:t>
                </a: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/>
                  <a:t> = 120, so the company made 112 kg of Fruitbrek bars and </a:t>
                </a:r>
                <a:br>
                  <a:rPr lang="en-GB" sz="1600"/>
                </a:br>
                <a:r>
                  <a:rPr lang="en-GB" sz="1600"/>
                  <a:t>112 kg of Grainbrek bars.” </a:t>
                </a:r>
              </a:p>
              <a:p>
                <a:pPr>
                  <a:lnSpc>
                    <a:spcPct val="87000"/>
                  </a:lnSpc>
                </a:pPr>
                <a:endParaRPr lang="en-GB" sz="1600"/>
              </a:p>
              <a:p>
                <a:pPr marL="0" indent="0">
                  <a:lnSpc>
                    <a:spcPct val="87000"/>
                  </a:lnSpc>
                  <a:buNone/>
                </a:pPr>
                <a:endParaRPr lang="en-GB" sz="160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F50298E-7CB7-8844-B5DB-95FEEA6424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1379463"/>
                <a:ext cx="10058400" cy="4643587"/>
              </a:xfrm>
              <a:blipFill>
                <a:blip r:embed="rId2"/>
                <a:stretch>
                  <a:fillRect l="-303" t="-1050" b="-3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68BA26F6-E939-0C6C-159B-FA2FFDD7838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11817728"/>
                  </p:ext>
                </p:extLst>
              </p:nvPr>
            </p:nvGraphicFramePr>
            <p:xfrm>
              <a:off x="9458670" y="1954968"/>
              <a:ext cx="1837980" cy="18012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9495">
                      <a:extLst>
                        <a:ext uri="{9D8B030D-6E8A-4147-A177-3AD203B41FA5}">
                          <a16:colId xmlns:a16="http://schemas.microsoft.com/office/drawing/2014/main" val="1059176079"/>
                        </a:ext>
                      </a:extLst>
                    </a:gridCol>
                    <a:gridCol w="459495">
                      <a:extLst>
                        <a:ext uri="{9D8B030D-6E8A-4147-A177-3AD203B41FA5}">
                          <a16:colId xmlns:a16="http://schemas.microsoft.com/office/drawing/2014/main" val="4209374739"/>
                        </a:ext>
                      </a:extLst>
                    </a:gridCol>
                    <a:gridCol w="459495">
                      <a:extLst>
                        <a:ext uri="{9D8B030D-6E8A-4147-A177-3AD203B41FA5}">
                          <a16:colId xmlns:a16="http://schemas.microsoft.com/office/drawing/2014/main" val="3602140821"/>
                        </a:ext>
                      </a:extLst>
                    </a:gridCol>
                    <a:gridCol w="459495">
                      <a:extLst>
                        <a:ext uri="{9D8B030D-6E8A-4147-A177-3AD203B41FA5}">
                          <a16:colId xmlns:a16="http://schemas.microsoft.com/office/drawing/2014/main" val="426807620"/>
                        </a:ext>
                      </a:extLst>
                    </a:gridCol>
                  </a:tblGrid>
                  <a:tr h="326278">
                    <a:tc>
                      <a:txBody>
                        <a:bodyPr/>
                        <a:lstStyle/>
                        <a:p>
                          <a:pPr algn="ctr"/>
                          <a:endParaRPr lang="en-GB" sz="15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Y10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Y11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0967320"/>
                      </a:ext>
                    </a:extLst>
                  </a:tr>
                  <a:tr h="5743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H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500" b="0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bg2"/>
                                        </a:solidFill>
                                        <a:latin typeface="+mn-lt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bg2"/>
                                        </a:solidFill>
                                        <a:latin typeface="+mn-lt"/>
                                      </a:rPr>
                                      <m:t>10</m:t>
                                    </m:r>
                                  </m:den>
                                </m:f>
                                <m:r>
                                  <a:rPr lang="en-GB" sz="1500" b="0" i="1" dirty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500" b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500" b="0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bg2"/>
                                        </a:solidFill>
                                        <a:latin typeface="+mn-lt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bg2"/>
                                        </a:solidFill>
                                        <a:latin typeface="+mn-lt"/>
                                      </a:rPr>
                                      <m:t>10</m:t>
                                    </m:r>
                                  </m:den>
                                </m:f>
                                <m:r>
                                  <a:rPr lang="en-GB" sz="1500" b="0" i="1" dirty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500" b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L="45720" marR="4572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76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6411702"/>
                      </a:ext>
                    </a:extLst>
                  </a:tr>
                  <a:tr h="5743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G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500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+mn-lt"/>
                                      </a:rPr>
                                      <m:t>6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+mn-lt"/>
                                      </a:rPr>
                                      <m:t>10</m:t>
                                    </m:r>
                                  </m:den>
                                </m:f>
                                <m:r>
                                  <a:rPr lang="en-GB" sz="1500" b="0" i="1" dirty="0" smtClean="0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500" b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500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+mn-lt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+mn-lt"/>
                                      </a:rPr>
                                      <m:t>10</m:t>
                                    </m:r>
                                  </m:den>
                                </m:f>
                                <m:r>
                                  <a:rPr lang="en-GB" sz="1500" b="0" i="1" dirty="0" smtClean="0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500" b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marL="45720" marR="4572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144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724175"/>
                      </a:ext>
                    </a:extLst>
                  </a:tr>
                  <a:tr h="3262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0" i="1" dirty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500" b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0" i="1" dirty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500" b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bg2"/>
                              </a:solidFill>
                            </a:rPr>
                            <a:t>220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79146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68BA26F6-E939-0C6C-159B-FA2FFDD7838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11817728"/>
                  </p:ext>
                </p:extLst>
              </p:nvPr>
            </p:nvGraphicFramePr>
            <p:xfrm>
              <a:off x="9458670" y="1954968"/>
              <a:ext cx="1837980" cy="18012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9495">
                      <a:extLst>
                        <a:ext uri="{9D8B030D-6E8A-4147-A177-3AD203B41FA5}">
                          <a16:colId xmlns:a16="http://schemas.microsoft.com/office/drawing/2014/main" val="1059176079"/>
                        </a:ext>
                      </a:extLst>
                    </a:gridCol>
                    <a:gridCol w="459495">
                      <a:extLst>
                        <a:ext uri="{9D8B030D-6E8A-4147-A177-3AD203B41FA5}">
                          <a16:colId xmlns:a16="http://schemas.microsoft.com/office/drawing/2014/main" val="4209374739"/>
                        </a:ext>
                      </a:extLst>
                    </a:gridCol>
                    <a:gridCol w="459495">
                      <a:extLst>
                        <a:ext uri="{9D8B030D-6E8A-4147-A177-3AD203B41FA5}">
                          <a16:colId xmlns:a16="http://schemas.microsoft.com/office/drawing/2014/main" val="3602140821"/>
                        </a:ext>
                      </a:extLst>
                    </a:gridCol>
                    <a:gridCol w="459495">
                      <a:extLst>
                        <a:ext uri="{9D8B030D-6E8A-4147-A177-3AD203B41FA5}">
                          <a16:colId xmlns:a16="http://schemas.microsoft.com/office/drawing/2014/main" val="426807620"/>
                        </a:ext>
                      </a:extLst>
                    </a:gridCol>
                  </a:tblGrid>
                  <a:tr h="326278">
                    <a:tc>
                      <a:txBody>
                        <a:bodyPr/>
                        <a:lstStyle/>
                        <a:p>
                          <a:pPr algn="ctr"/>
                          <a:endParaRPr lang="en-GB" sz="15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Y10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Y11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0967320"/>
                      </a:ext>
                    </a:extLst>
                  </a:tr>
                  <a:tr h="5743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H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16" t="-57895" r="-202632" b="-16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4000" t="-57895" r="-105333" b="-16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76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6411702"/>
                      </a:ext>
                    </a:extLst>
                  </a:tr>
                  <a:tr h="5743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G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16" t="-159574" r="-202632" b="-68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4000" t="-159574" r="-105333" b="-68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144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724175"/>
                      </a:ext>
                    </a:extLst>
                  </a:tr>
                  <a:tr h="3262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1316" t="-451852" r="-202632" b="-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4000" t="-451852" r="-105333" b="-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bg2"/>
                              </a:solidFill>
                            </a:rPr>
                            <a:t>220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79146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4E3C464-A1D7-E452-3A4B-B245D702F07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907558"/>
                  </p:ext>
                </p:extLst>
              </p:nvPr>
            </p:nvGraphicFramePr>
            <p:xfrm>
              <a:off x="9458670" y="4226900"/>
              <a:ext cx="1837980" cy="17961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9495">
                      <a:extLst>
                        <a:ext uri="{9D8B030D-6E8A-4147-A177-3AD203B41FA5}">
                          <a16:colId xmlns:a16="http://schemas.microsoft.com/office/drawing/2014/main" val="1059176079"/>
                        </a:ext>
                      </a:extLst>
                    </a:gridCol>
                    <a:gridCol w="459495">
                      <a:extLst>
                        <a:ext uri="{9D8B030D-6E8A-4147-A177-3AD203B41FA5}">
                          <a16:colId xmlns:a16="http://schemas.microsoft.com/office/drawing/2014/main" val="4209374739"/>
                        </a:ext>
                      </a:extLst>
                    </a:gridCol>
                    <a:gridCol w="459495">
                      <a:extLst>
                        <a:ext uri="{9D8B030D-6E8A-4147-A177-3AD203B41FA5}">
                          <a16:colId xmlns:a16="http://schemas.microsoft.com/office/drawing/2014/main" val="3602140821"/>
                        </a:ext>
                      </a:extLst>
                    </a:gridCol>
                    <a:gridCol w="459495">
                      <a:extLst>
                        <a:ext uri="{9D8B030D-6E8A-4147-A177-3AD203B41FA5}">
                          <a16:colId xmlns:a16="http://schemas.microsoft.com/office/drawing/2014/main" val="426807620"/>
                        </a:ext>
                      </a:extLst>
                    </a:gridCol>
                  </a:tblGrid>
                  <a:tr h="326278">
                    <a:tc>
                      <a:txBody>
                        <a:bodyPr/>
                        <a:lstStyle/>
                        <a:p>
                          <a:pPr algn="ctr"/>
                          <a:endParaRPr lang="en-GB" sz="15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G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0967320"/>
                      </a:ext>
                    </a:extLst>
                  </a:tr>
                  <a:tr h="57179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O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500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+mn-lt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+mn-lt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sz="1500" b="0" i="1" dirty="0" smtClean="0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500" b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500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+mn-lt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+mn-lt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GB" sz="1500" b="0" i="1" dirty="0" smtClean="0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500" b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marL="45720" marR="4572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146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6411702"/>
                      </a:ext>
                    </a:extLst>
                  </a:tr>
                  <a:tr h="57179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500" b="0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bg2"/>
                                        </a:solidFill>
                                        <a:latin typeface="+mn-lt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bg2"/>
                                        </a:solidFill>
                                        <a:latin typeface="+mn-lt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sz="1500" b="0" i="1" dirty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500" b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500" b="0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bg2"/>
                                        </a:solidFill>
                                        <a:latin typeface="+mn-lt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GB" sz="1500" b="0" i="0" smtClean="0">
                                        <a:solidFill>
                                          <a:schemeClr val="bg2"/>
                                        </a:solidFill>
                                        <a:latin typeface="+mn-lt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GB" sz="1500" b="0" i="1" dirty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500" b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L="45720" marR="4572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86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724175"/>
                      </a:ext>
                    </a:extLst>
                  </a:tr>
                  <a:tr h="3262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0" i="1" dirty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500" b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500" b="0" i="1" dirty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500" b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bg2"/>
                              </a:solidFill>
                            </a:rPr>
                            <a:t>232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79146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4E3C464-A1D7-E452-3A4B-B245D702F07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8907558"/>
                  </p:ext>
                </p:extLst>
              </p:nvPr>
            </p:nvGraphicFramePr>
            <p:xfrm>
              <a:off x="9458670" y="4226900"/>
              <a:ext cx="1837980" cy="17961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9495">
                      <a:extLst>
                        <a:ext uri="{9D8B030D-6E8A-4147-A177-3AD203B41FA5}">
                          <a16:colId xmlns:a16="http://schemas.microsoft.com/office/drawing/2014/main" val="1059176079"/>
                        </a:ext>
                      </a:extLst>
                    </a:gridCol>
                    <a:gridCol w="459495">
                      <a:extLst>
                        <a:ext uri="{9D8B030D-6E8A-4147-A177-3AD203B41FA5}">
                          <a16:colId xmlns:a16="http://schemas.microsoft.com/office/drawing/2014/main" val="4209374739"/>
                        </a:ext>
                      </a:extLst>
                    </a:gridCol>
                    <a:gridCol w="459495">
                      <a:extLst>
                        <a:ext uri="{9D8B030D-6E8A-4147-A177-3AD203B41FA5}">
                          <a16:colId xmlns:a16="http://schemas.microsoft.com/office/drawing/2014/main" val="3602140821"/>
                        </a:ext>
                      </a:extLst>
                    </a:gridCol>
                    <a:gridCol w="459495">
                      <a:extLst>
                        <a:ext uri="{9D8B030D-6E8A-4147-A177-3AD203B41FA5}">
                          <a16:colId xmlns:a16="http://schemas.microsoft.com/office/drawing/2014/main" val="426807620"/>
                        </a:ext>
                      </a:extLst>
                    </a:gridCol>
                  </a:tblGrid>
                  <a:tr h="326278">
                    <a:tc>
                      <a:txBody>
                        <a:bodyPr/>
                        <a:lstStyle/>
                        <a:p>
                          <a:pPr algn="ctr"/>
                          <a:endParaRPr lang="en-GB" sz="1500" b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F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G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0967320"/>
                      </a:ext>
                    </a:extLst>
                  </a:tr>
                  <a:tr h="57179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O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316" t="-59574" r="-202632" b="-168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4000" t="-59574" r="-105333" b="-168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146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6411702"/>
                      </a:ext>
                    </a:extLst>
                  </a:tr>
                  <a:tr h="57179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316" t="-159574" r="-202632" b="-68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4000" t="-159574" r="-105333" b="-680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86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724175"/>
                      </a:ext>
                    </a:extLst>
                  </a:tr>
                  <a:tr h="3262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tx1"/>
                              </a:solidFill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316" t="-451852" r="-202632" b="-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4000" t="-451852" r="-105333" b="-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500" b="0">
                              <a:solidFill>
                                <a:schemeClr val="bg2"/>
                              </a:solidFill>
                            </a:rPr>
                            <a:t>232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79146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8888F0-CCFF-67A2-27F4-F49260400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2AF931-C957-DE26-BBEE-5988EE64F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What’s the same, what’s different?</a:t>
            </a:r>
          </a:p>
        </p:txBody>
      </p:sp>
    </p:spTree>
    <p:extLst>
      <p:ext uri="{BB962C8B-B14F-4D97-AF65-F5344CB8AC3E}">
        <p14:creationId xmlns:p14="http://schemas.microsoft.com/office/powerpoint/2010/main" val="353835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C265AF-38F9-4973-30D6-63AFDD0FC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/>
              <a:t>These problems are suitable for high-attaining KS4 pupils.</a:t>
            </a:r>
          </a:p>
          <a:p>
            <a:r>
              <a:rPr lang="en-GB"/>
              <a:t>Work through the problems one at a time or show all four on one slide.</a:t>
            </a:r>
          </a:p>
          <a:p>
            <a:r>
              <a:rPr lang="en-GB"/>
              <a:t>Encourage pupils to work in pairs or small groups to solve the problems, </a:t>
            </a:r>
            <a:br>
              <a:rPr lang="en-GB"/>
            </a:br>
            <a:r>
              <a:rPr lang="en-GB"/>
              <a:t>then discuss as a whole class.</a:t>
            </a:r>
          </a:p>
          <a:p>
            <a:r>
              <a:rPr lang="en-GB"/>
              <a:t>If the mathematicians are struggling unproductively, ask:</a:t>
            </a:r>
          </a:p>
          <a:p>
            <a:pPr lvl="1"/>
            <a:r>
              <a:rPr lang="en-GB"/>
              <a:t>“Can you draw a diagram to represent the information in each problem?” </a:t>
            </a:r>
            <a:br>
              <a:rPr lang="en-GB"/>
            </a:br>
            <a:r>
              <a:rPr lang="en-GB"/>
              <a:t>We’ve suggested a two-way table, but bar models could also be used.</a:t>
            </a:r>
          </a:p>
          <a:p>
            <a:pPr lvl="1"/>
            <a:r>
              <a:rPr lang="en-GB"/>
              <a:t>“What information do you need to find? Can you use a variable to represent this?”</a:t>
            </a:r>
          </a:p>
          <a:p>
            <a:r>
              <a:rPr lang="en-GB" b="1"/>
              <a:t>Ask “</a:t>
            </a:r>
            <a:r>
              <a:rPr lang="en-GB" b="1">
                <a:solidFill>
                  <a:schemeClr val="tx2"/>
                </a:solidFill>
              </a:rPr>
              <a:t>What’s the same, what’s different</a:t>
            </a:r>
            <a:r>
              <a:rPr lang="en-GB" b="1"/>
              <a:t> about these problems?” Listen for:</a:t>
            </a:r>
          </a:p>
          <a:p>
            <a:pPr lvl="1"/>
            <a:r>
              <a:rPr lang="en-GB"/>
              <a:t>“a) and b) have the same context and c) and d) have another, different context.”</a:t>
            </a:r>
          </a:p>
          <a:p>
            <a:pPr lvl="1"/>
            <a:r>
              <a:rPr lang="en-GB"/>
              <a:t>“I used the same method (simultaneous equations) for b) and d), and another, different method (reverse percentages) for a) and c).”</a:t>
            </a:r>
          </a:p>
          <a:p>
            <a:pPr lvl="1"/>
            <a:r>
              <a:rPr lang="en-GB"/>
              <a:t>“a) and d) have the same answers as each other, and b) and c) also have the same answers as each other.”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3AC762-BF20-15CE-230E-A76ECD84D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E174F2-29D8-4CE2-7614-024B6DB7E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What’s the same, what’s different?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2A52D00-27BB-F352-F512-890B44C3971C}"/>
              </a:ext>
            </a:extLst>
          </p:cNvPr>
          <p:cNvGrpSpPr/>
          <p:nvPr/>
        </p:nvGrpSpPr>
        <p:grpSpPr>
          <a:xfrm>
            <a:off x="8272049" y="2012124"/>
            <a:ext cx="770566" cy="400412"/>
            <a:chOff x="8453996" y="4249889"/>
            <a:chExt cx="770566" cy="400412"/>
          </a:xfrm>
        </p:grpSpPr>
        <p:pic>
          <p:nvPicPr>
            <p:cNvPr id="6" name="Graphic 5" descr="Hike with solid fill">
              <a:extLst>
                <a:ext uri="{FF2B5EF4-FFF2-40B4-BE49-F238E27FC236}">
                  <a16:creationId xmlns:a16="http://schemas.microsoft.com/office/drawing/2014/main" id="{AE8D5CDA-DDBA-CA16-EF1A-36622E6F1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53996" y="4249889"/>
              <a:ext cx="395654" cy="395654"/>
            </a:xfrm>
            <a:prstGeom prst="rect">
              <a:avLst/>
            </a:prstGeom>
          </p:spPr>
        </p:pic>
        <p:pic>
          <p:nvPicPr>
            <p:cNvPr id="7" name="Graphic 6" descr="Hike with solid fill">
              <a:extLst>
                <a:ext uri="{FF2B5EF4-FFF2-40B4-BE49-F238E27FC236}">
                  <a16:creationId xmlns:a16="http://schemas.microsoft.com/office/drawing/2014/main" id="{D509A55E-DC93-5562-7B9D-C0C9B92BF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31081" y="4254009"/>
              <a:ext cx="395654" cy="395654"/>
            </a:xfrm>
            <a:prstGeom prst="rect">
              <a:avLst/>
            </a:prstGeom>
          </p:spPr>
        </p:pic>
        <p:pic>
          <p:nvPicPr>
            <p:cNvPr id="8" name="Graphic 7" descr="Hike with solid fill">
              <a:extLst>
                <a:ext uri="{FF2B5EF4-FFF2-40B4-BE49-F238E27FC236}">
                  <a16:creationId xmlns:a16="http://schemas.microsoft.com/office/drawing/2014/main" id="{6A8C0A39-B36F-3C49-442B-128C9B117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908" y="4254647"/>
              <a:ext cx="395654" cy="395654"/>
            </a:xfrm>
            <a:prstGeom prst="rect">
              <a:avLst/>
            </a:prstGeom>
          </p:spPr>
        </p:pic>
      </p:grpSp>
      <p:pic>
        <p:nvPicPr>
          <p:cNvPr id="9" name="Graphic 8" descr="Chat with solid fill">
            <a:extLst>
              <a:ext uri="{FF2B5EF4-FFF2-40B4-BE49-F238E27FC236}">
                <a16:creationId xmlns:a16="http://schemas.microsoft.com/office/drawing/2014/main" id="{9DE4AC77-17EC-0CE5-CBD2-06B39C618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90743" y="1924201"/>
            <a:ext cx="571499" cy="57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0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xiom session theme 2025-09-10">
  <a:themeElements>
    <a:clrScheme name="Axiom Maths 1">
      <a:dk1>
        <a:srgbClr val="231F1F"/>
      </a:dk1>
      <a:lt1>
        <a:srgbClr val="FFFFFF"/>
      </a:lt1>
      <a:dk2>
        <a:srgbClr val="AA18FE"/>
      </a:dk2>
      <a:lt2>
        <a:srgbClr val="30ACF1"/>
      </a:lt2>
      <a:accent1>
        <a:srgbClr val="6301FF"/>
      </a:accent1>
      <a:accent2>
        <a:srgbClr val="30ACF1"/>
      </a:accent2>
      <a:accent3>
        <a:srgbClr val="2DAC62"/>
      </a:accent3>
      <a:accent4>
        <a:srgbClr val="BCC3C1"/>
      </a:accent4>
      <a:accent5>
        <a:srgbClr val="62646A"/>
      </a:accent5>
      <a:accent6>
        <a:srgbClr val="F04F38"/>
      </a:accent6>
      <a:hlink>
        <a:srgbClr val="0563C1"/>
      </a:hlink>
      <a:folHlink>
        <a:srgbClr val="954F72"/>
      </a:folHlink>
    </a:clrScheme>
    <a:fontScheme name="Axiom compatibl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>
            <a:lumMod val="20000"/>
            <a:lumOff val="80000"/>
          </a:schemeClr>
        </a:solidFill>
        <a:ln w="38100">
          <a:solidFill>
            <a:schemeClr val="tx2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xiom session theme 2025-09-10" id="{9860372C-16C8-420B-99FE-84D82831179C}" vid="{3FC124CC-DDDE-482B-848E-A136E59C1ECC}"/>
    </a:ext>
  </a:extLst>
</a:theme>
</file>

<file path=ppt/theme/theme2.xml><?xml version="1.0" encoding="utf-8"?>
<a:theme xmlns:a="http://schemas.openxmlformats.org/drawingml/2006/main" name="Tasks">
  <a:themeElements>
    <a:clrScheme name="Axiom Maths 1">
      <a:dk1>
        <a:srgbClr val="231F1F"/>
      </a:dk1>
      <a:lt1>
        <a:srgbClr val="FFFFFF"/>
      </a:lt1>
      <a:dk2>
        <a:srgbClr val="AA18FE"/>
      </a:dk2>
      <a:lt2>
        <a:srgbClr val="30ACF1"/>
      </a:lt2>
      <a:accent1>
        <a:srgbClr val="6301FF"/>
      </a:accent1>
      <a:accent2>
        <a:srgbClr val="30ACF1"/>
      </a:accent2>
      <a:accent3>
        <a:srgbClr val="2DAC62"/>
      </a:accent3>
      <a:accent4>
        <a:srgbClr val="BCC3C1"/>
      </a:accent4>
      <a:accent5>
        <a:srgbClr val="62646A"/>
      </a:accent5>
      <a:accent6>
        <a:srgbClr val="F04F38"/>
      </a:accent6>
      <a:hlink>
        <a:srgbClr val="0563C1"/>
      </a:hlink>
      <a:folHlink>
        <a:srgbClr val="954F72"/>
      </a:folHlink>
    </a:clrScheme>
    <a:fontScheme name="Axiom compatibl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om Session theme draft 310124" id="{EAAF751D-E555-4937-9F6E-5AB14B342CD1}" vid="{034EFB71-E3B2-4E78-9F7E-7166FEC621E3}"/>
    </a:ext>
  </a:extLst>
</a:theme>
</file>

<file path=ppt/theme/theme3.xml><?xml version="1.0" encoding="utf-8"?>
<a:theme xmlns:a="http://schemas.openxmlformats.org/drawingml/2006/main" name="Problems for Rapid Grasper">
  <a:themeElements>
    <a:clrScheme name="Axiom Maths 1">
      <a:dk1>
        <a:srgbClr val="231F1F"/>
      </a:dk1>
      <a:lt1>
        <a:srgbClr val="FFFFFF"/>
      </a:lt1>
      <a:dk2>
        <a:srgbClr val="AA18FE"/>
      </a:dk2>
      <a:lt2>
        <a:srgbClr val="30ACF1"/>
      </a:lt2>
      <a:accent1>
        <a:srgbClr val="6301FF"/>
      </a:accent1>
      <a:accent2>
        <a:srgbClr val="30ACF1"/>
      </a:accent2>
      <a:accent3>
        <a:srgbClr val="2DAC62"/>
      </a:accent3>
      <a:accent4>
        <a:srgbClr val="BCC3C1"/>
      </a:accent4>
      <a:accent5>
        <a:srgbClr val="62646A"/>
      </a:accent5>
      <a:accent6>
        <a:srgbClr val="F04F38"/>
      </a:accent6>
      <a:hlink>
        <a:srgbClr val="0563C1"/>
      </a:hlink>
      <a:folHlink>
        <a:srgbClr val="954F72"/>
      </a:folHlink>
    </a:clrScheme>
    <a:fontScheme name="Axiom compatibl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om Session theme draft 310124" id="{EAAF751D-E555-4937-9F6E-5AB14B342CD1}" vid="{034EFB71-E3B2-4E78-9F7E-7166FEC621E3}"/>
    </a:ext>
  </a:extLst>
</a:theme>
</file>

<file path=ppt/theme/theme4.xml><?xml version="1.0" encoding="utf-8"?>
<a:theme xmlns:a="http://schemas.openxmlformats.org/drawingml/2006/main" name="1_Tasks">
  <a:themeElements>
    <a:clrScheme name="Axiom Maths 1">
      <a:dk1>
        <a:srgbClr val="231F1F"/>
      </a:dk1>
      <a:lt1>
        <a:srgbClr val="FFFFFF"/>
      </a:lt1>
      <a:dk2>
        <a:srgbClr val="AA18FE"/>
      </a:dk2>
      <a:lt2>
        <a:srgbClr val="30ACF1"/>
      </a:lt2>
      <a:accent1>
        <a:srgbClr val="6301FF"/>
      </a:accent1>
      <a:accent2>
        <a:srgbClr val="30ACF1"/>
      </a:accent2>
      <a:accent3>
        <a:srgbClr val="2DAC62"/>
      </a:accent3>
      <a:accent4>
        <a:srgbClr val="BCC3C1"/>
      </a:accent4>
      <a:accent5>
        <a:srgbClr val="62646A"/>
      </a:accent5>
      <a:accent6>
        <a:srgbClr val="F04F38"/>
      </a:accent6>
      <a:hlink>
        <a:srgbClr val="0563C1"/>
      </a:hlink>
      <a:folHlink>
        <a:srgbClr val="954F72"/>
      </a:folHlink>
    </a:clrScheme>
    <a:fontScheme name="Axiom compatibl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om Session theme draft 310124" id="{EAAF751D-E555-4937-9F6E-5AB14B342CD1}" vid="{034EFB71-E3B2-4E78-9F7E-7166FEC621E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2F0B96900C6147B9DEC3A2864527CF" ma:contentTypeVersion="14" ma:contentTypeDescription="Create a new document." ma:contentTypeScope="" ma:versionID="3ae86b15f50ece3cd0edf35209130499">
  <xsd:schema xmlns:xsd="http://www.w3.org/2001/XMLSchema" xmlns:xs="http://www.w3.org/2001/XMLSchema" xmlns:p="http://schemas.microsoft.com/office/2006/metadata/properties" xmlns:ns2="68528a6f-d40e-4d19-8e8e-724912bb5ad0" xmlns:ns3="5223daa6-77f4-4a0a-bafa-4c605353a67e" targetNamespace="http://schemas.microsoft.com/office/2006/metadata/properties" ma:root="true" ma:fieldsID="21e096cdf0350e28ca849ef1dc5ba785" ns2:_="" ns3:_="">
    <xsd:import namespace="68528a6f-d40e-4d19-8e8e-724912bb5ad0"/>
    <xsd:import namespace="5223daa6-77f4-4a0a-bafa-4c605353a6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528a6f-d40e-4d19-8e8e-724912bb5a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e2afec11-6a44-4b6c-8593-e5b46a8c4f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3daa6-77f4-4a0a-bafa-4c605353a67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9733587c-8490-46aa-b7d0-37235a4cc7cd}" ma:internalName="TaxCatchAll" ma:showField="CatchAllData" ma:web="5223daa6-77f4-4a0a-bafa-4c605353a6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528a6f-d40e-4d19-8e8e-724912bb5ad0">
      <Terms xmlns="http://schemas.microsoft.com/office/infopath/2007/PartnerControls"/>
    </lcf76f155ced4ddcb4097134ff3c332f>
    <TaxCatchAll xmlns="5223daa6-77f4-4a0a-bafa-4c605353a67e" xsi:nil="true"/>
  </documentManagement>
</p:properties>
</file>

<file path=customXml/itemProps1.xml><?xml version="1.0" encoding="utf-8"?>
<ds:datastoreItem xmlns:ds="http://schemas.openxmlformats.org/officeDocument/2006/customXml" ds:itemID="{0957A19D-C3F8-4D05-B6B6-798E6B9A89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84B665-A0D7-4DEF-A50E-3AFB0C901332}">
  <ds:schemaRefs>
    <ds:schemaRef ds:uri="5223daa6-77f4-4a0a-bafa-4c605353a67e"/>
    <ds:schemaRef ds:uri="68528a6f-d40e-4d19-8e8e-724912bb5ad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347D6D0-9347-490B-8E70-CD0C8567B301}">
  <ds:schemaRefs>
    <ds:schemaRef ds:uri="5223daa6-77f4-4a0a-bafa-4c605353a67e"/>
    <ds:schemaRef ds:uri="68528a6f-d40e-4d19-8e8e-724912bb5ad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Axiom session theme 2025-09-10 (4)</Template>
  <Application>Microsoft Office PowerPoint</Application>
  <PresentationFormat>Widescreen</PresentationFormat>
  <Slides>9</Slides>
  <Notes>0</Notes>
  <HiddenSlides>4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Axiom session theme 2025-09-10</vt:lpstr>
      <vt:lpstr>Tasks</vt:lpstr>
      <vt:lpstr>Problems for Rapid Grasper</vt:lpstr>
      <vt:lpstr>1_Tasks</vt:lpstr>
      <vt:lpstr>Maths Week England</vt:lpstr>
      <vt:lpstr>What’s the same, what’s different?</vt:lpstr>
      <vt:lpstr>What’s the same, what’s different?</vt:lpstr>
      <vt:lpstr>What’s the same, what’s different?</vt:lpstr>
      <vt:lpstr>What’s the same, what’s different?</vt:lpstr>
      <vt:lpstr>What’s the same, what’s different?</vt:lpstr>
      <vt:lpstr>What’s the same, what’s different?</vt:lpstr>
      <vt:lpstr>What’s the same, what’s different?</vt:lpstr>
      <vt:lpstr>What’s the same, what’s different?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</cp:revision>
  <dcterms:created xsi:type="dcterms:W3CDTF">2025-11-04T11:18:37Z</dcterms:created>
  <dcterms:modified xsi:type="dcterms:W3CDTF">2025-11-04T13:12:58Z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0x0101001B2F0B96900C6147B9DEC3A2864527CF</vt:lpwstr>
  </property>
</Properties>
</file>