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843" r:id="rId4"/>
    <p:sldMasterId id="2147483721" r:id="rId5"/>
    <p:sldMasterId id="2147483856" r:id="rId6"/>
    <p:sldMasterId id="2147483872" r:id="rId7"/>
  </p:sldMasterIdLst>
  <p:notesMasterIdLst>
    <p:notesMasterId r:id="rId35"/>
  </p:notesMasterIdLst>
  <p:handoutMasterIdLst>
    <p:handoutMasterId r:id="rId36"/>
  </p:handoutMasterIdLst>
  <p:sldIdLst>
    <p:sldId id="415" r:id="rId8"/>
    <p:sldId id="431" r:id="rId9"/>
    <p:sldId id="352" r:id="rId10"/>
    <p:sldId id="355" r:id="rId11"/>
    <p:sldId id="353" r:id="rId12"/>
    <p:sldId id="429" r:id="rId13"/>
    <p:sldId id="435" r:id="rId14"/>
    <p:sldId id="291" r:id="rId15"/>
    <p:sldId id="786" r:id="rId16"/>
    <p:sldId id="787" r:id="rId17"/>
    <p:sldId id="788" r:id="rId18"/>
    <p:sldId id="366" r:id="rId19"/>
    <p:sldId id="373" r:id="rId20"/>
    <p:sldId id="258" r:id="rId21"/>
    <p:sldId id="371" r:id="rId22"/>
    <p:sldId id="789" r:id="rId23"/>
    <p:sldId id="374" r:id="rId24"/>
    <p:sldId id="375" r:id="rId25"/>
    <p:sldId id="420" r:id="rId26"/>
    <p:sldId id="426" r:id="rId27"/>
    <p:sldId id="427" r:id="rId28"/>
    <p:sldId id="292" r:id="rId29"/>
    <p:sldId id="357" r:id="rId30"/>
    <p:sldId id="348" r:id="rId31"/>
    <p:sldId id="289" r:id="rId32"/>
    <p:sldId id="281" r:id="rId33"/>
    <p:sldId id="430" r:id="rId34"/>
  </p:sldIdLst>
  <p:sldSz cx="12192000" cy="6858000"/>
  <p:notesSz cx="6858000" cy="9144000"/>
  <p:embeddedFontLst>
    <p:embeddedFont>
      <p:font typeface="Georgia" panose="02040502050405020303" pitchFamily="18" charset="0"/>
      <p:regular r:id="rId37"/>
      <p:bold r:id="rId38"/>
      <p:italic r:id="rId39"/>
      <p:boldItalic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" id="{3C78DEA2-3F14-4DAD-AFC3-861E887C34C7}">
          <p14:sldIdLst>
            <p14:sldId id="415"/>
            <p14:sldId id="431"/>
          </p14:sldIdLst>
        </p14:section>
        <p14:section name="Introductory information" id="{6B297159-4A53-4093-9CDA-3ED65FBF8A1C}">
          <p14:sldIdLst>
            <p14:sldId id="352"/>
            <p14:sldId id="355"/>
            <p14:sldId id="353"/>
          </p14:sldIdLst>
        </p14:section>
        <p14:section name="This session" id="{37C733F2-A33F-4FE8-92E5-93A077830682}">
          <p14:sldIdLst>
            <p14:sldId id="429"/>
            <p14:sldId id="435"/>
          </p14:sldIdLst>
        </p14:section>
        <p14:section name="Tasks" id="{273FDF74-613A-4FC8-931F-00E8CCABC999}">
          <p14:sldIdLst>
            <p14:sldId id="291"/>
            <p14:sldId id="786"/>
            <p14:sldId id="787"/>
            <p14:sldId id="788"/>
            <p14:sldId id="366"/>
            <p14:sldId id="373"/>
            <p14:sldId id="258"/>
            <p14:sldId id="371"/>
            <p14:sldId id="789"/>
            <p14:sldId id="374"/>
            <p14:sldId id="375"/>
            <p14:sldId id="420"/>
            <p14:sldId id="426"/>
            <p14:sldId id="427"/>
            <p14:sldId id="292"/>
            <p14:sldId id="357"/>
          </p14:sldIdLst>
        </p14:section>
        <p14:section name="Problems for rapid graspers" id="{09611B39-0D77-4104-8ECA-2720BDF5C04C}">
          <p14:sldIdLst>
            <p14:sldId id="348"/>
            <p14:sldId id="289"/>
            <p14:sldId id="281"/>
          </p14:sldIdLst>
        </p14:section>
        <p14:section name="Thank you and feedback" id="{D2C52143-0AE3-4B23-A641-5C71C999EF47}">
          <p14:sldIdLst>
            <p14:sldId id="43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E4E401E-142E-CAC6-227A-59FE21B9F854}" name="Ian Davies" initials="ID" userId="S::Ian.Davies@axiommaths.com::74052fc6-08a1-47c7-8c05-3ccaefe0ecc5" providerId="AD"/>
  <p188:author id="{EAF90C23-AA9D-2B7B-7103-3D877012FD6E}" name="Sam Harvey-Brewin" initials="SH" userId="S::sam.harvey-brewin@axiommaths.com::24f45def-f270-493b-bf53-0a8ca14b1b13" providerId="AD"/>
  <p188:author id="{466BE02A-0CDC-1256-FD7F-1D0E0E44938E}" name="Nicole Cooke" initials="NC" userId="S::nicole.cooke@axiommaths.com::2680455f-8bed-44f7-8eed-9643fe0935f5" providerId="AD"/>
  <p188:author id="{EA778F2E-9EE1-990C-CE58-407967B3A27F}" name="Jack Campbell" initials="JC" userId="S::Jack.Campbell@axiommaths.com::d315a8fd-9026-4d5c-9d60-63d8a7daa82b" providerId="AD"/>
  <p188:author id="{37B04851-5871-A018-2992-3FA335E1A461}" name="Josie Pinder" initials="JP" userId="S::Josie.Pinder@axiommaths.com::d54d163a-c374-465f-bfb8-8d6a2fe21f6e" providerId="AD"/>
  <p188:author id="{BD26FE5D-D6E7-0B1C-C9CB-CF9FFB2D39AF}" name="Josie Ruffles" initials="JR" userId="S::Josie.Ruffles@axiommaths.com::d54d163a-c374-465f-bfb8-8d6a2fe21f6e" providerId="AD"/>
  <p188:author id="{7A710B62-76E3-CD4F-4199-ED396D289CFA}" name="Ian Davies" initials="ID" userId="S::ian.davies@axiommaths.com::74052fc6-08a1-47c7-8c05-3ccaefe0ecc5" providerId="AD"/>
  <p188:author id="{303C0263-B925-2ADE-BBD4-4823FDFE631E}" name="Nicole Cooke" initials="NC" userId="S::Nicole.Cooke@mesme.org::5c380d91-ea1a-445c-94a7-19a2f1a98bb7" providerId="AD"/>
  <p188:author id="{73A8D465-ECE2-7194-B146-4B2155368915}" name="Michael Davies" initials="MD" userId="S::michael.davies@axiommaths.com::bff5d27b-700b-4e6e-a430-d9bc544c5237" providerId="AD"/>
  <p188:author id="{E3F08769-5D69-2D44-C2EF-16D131D4584B}" name="Michael Davies" initials="MD" userId="S::Michael.Davies@axiommaths.com::bff5d27b-700b-4e6e-a430-d9bc544c5237" providerId="AD"/>
  <p188:author id="{CE1B0D72-7969-7999-96E1-800CFD4790B6}" name="Sam Harvey-Brewin" initials="SHB" userId="S::Sam.Harvey-Brewin@axiommaths.onmicrosoft.com::24f45def-f270-493b-bf53-0a8ca14b1b13" providerId="AD"/>
  <p188:author id="{6FF23A95-DE8F-553C-D069-EE2CBB06709F}" name="Annabel Young" initials="AY" userId="S::Annabel.Young@axiommaths.com::74261d52-3181-40fe-b60b-ac9e549448c6" providerId="AD"/>
  <p188:author id="{B24956BF-7FC4-6084-0D5E-882EBE13B16B}" name="Nicole Cooke" initials="NC" userId="S::Nicole.Cooke@axiommaths.com::2680455f-8bed-44f7-8eed-9643fe0935f5" providerId="AD"/>
  <p188:author id="{0F2A87F3-7ABD-AEE8-32DA-D6573B22BFC6}" name="Sam Harvey-Brewin" initials="SH" userId="S::Sam.Harvey-Brewin@axiommaths.com::24f45def-f270-493b-bf53-0a8ca14b1b13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net davies" initials="jd" lastIdx="1" clrIdx="0">
    <p:extLst>
      <p:ext uri="{19B8F6BF-5375-455C-9EA6-DF929625EA0E}">
        <p15:presenceInfo xmlns:p15="http://schemas.microsoft.com/office/powerpoint/2012/main" userId="2b19ebb0065e173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9E12FC-64AD-2A40-9605-F5261597E172}" v="19" dt="2026-07-06T10:07:36.0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033" autoAdjust="0"/>
    <p:restoredTop sz="94601"/>
  </p:normalViewPr>
  <p:slideViewPr>
    <p:cSldViewPr snapToGrid="0">
      <p:cViewPr varScale="1">
        <p:scale>
          <a:sx n="65" d="100"/>
          <a:sy n="65" d="100"/>
        </p:scale>
        <p:origin x="208" y="16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font" Target="fonts/font3.fntdata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presProps" Target="presProps.xml"/><Relationship Id="rId47" Type="http://schemas.microsoft.com/office/2015/10/relationships/revisionInfo" Target="revisionInfo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notesMaster" Target="notesMasters/notesMaster1.xml"/><Relationship Id="rId43" Type="http://schemas.openxmlformats.org/officeDocument/2006/relationships/viewProps" Target="viewProps.xml"/><Relationship Id="rId48" Type="http://schemas.microsoft.com/office/2018/10/relationships/authors" Target="authors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font" Target="fonts/font2.fntdata"/><Relationship Id="rId46" Type="http://schemas.microsoft.com/office/2016/11/relationships/changesInfo" Target="changesInfos/changesInfo1.xml"/><Relationship Id="rId20" Type="http://schemas.openxmlformats.org/officeDocument/2006/relationships/slide" Target="slides/slide13.xml"/><Relationship Id="rId41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abel Young" userId="74261d52-3181-40fe-b60b-ac9e549448c6" providerId="ADAL" clId="{2AB22E63-8217-5EE3-A2B6-C7DDFCFB9B19}"/>
    <pc:docChg chg="undo custSel addSld delSld modSld sldOrd modMainMaster modSection">
      <pc:chgData name="Annabel Young" userId="74261d52-3181-40fe-b60b-ac9e549448c6" providerId="ADAL" clId="{2AB22E63-8217-5EE3-A2B6-C7DDFCFB9B19}" dt="2026-07-06T10:38:21.433" v="90" actId="478"/>
      <pc:docMkLst>
        <pc:docMk/>
      </pc:docMkLst>
      <pc:sldChg chg="modSp mod">
        <pc:chgData name="Annabel Young" userId="74261d52-3181-40fe-b60b-ac9e549448c6" providerId="ADAL" clId="{2AB22E63-8217-5EE3-A2B6-C7DDFCFB9B19}" dt="2026-07-06T10:02:51.609" v="81" actId="790"/>
        <pc:sldMkLst>
          <pc:docMk/>
          <pc:sldMk cId="4169817559" sldId="258"/>
        </pc:sldMkLst>
        <pc:spChg chg="mod">
          <ac:chgData name="Annabel Young" userId="74261d52-3181-40fe-b60b-ac9e549448c6" providerId="ADAL" clId="{2AB22E63-8217-5EE3-A2B6-C7DDFCFB9B19}" dt="2026-07-06T10:02:51.609" v="81" actId="790"/>
          <ac:spMkLst>
            <pc:docMk/>
            <pc:sldMk cId="4169817559" sldId="258"/>
            <ac:spMk id="2" creationId="{947EE644-24B0-9B9C-D48A-F593ED59D9F7}"/>
          </ac:spMkLst>
        </pc:spChg>
        <pc:spChg chg="mod">
          <ac:chgData name="Annabel Young" userId="74261d52-3181-40fe-b60b-ac9e549448c6" providerId="ADAL" clId="{2AB22E63-8217-5EE3-A2B6-C7DDFCFB9B19}" dt="2026-07-06T10:02:51.609" v="81" actId="790"/>
          <ac:spMkLst>
            <pc:docMk/>
            <pc:sldMk cId="4169817559" sldId="258"/>
            <ac:spMk id="3" creationId="{6F188EDA-B2D7-6F86-6CC8-19B1EC1AF93B}"/>
          </ac:spMkLst>
        </pc:spChg>
        <pc:spChg chg="mod">
          <ac:chgData name="Annabel Young" userId="74261d52-3181-40fe-b60b-ac9e549448c6" providerId="ADAL" clId="{2AB22E63-8217-5EE3-A2B6-C7DDFCFB9B19}" dt="2026-07-06T10:02:51.609" v="81" actId="790"/>
          <ac:spMkLst>
            <pc:docMk/>
            <pc:sldMk cId="4169817559" sldId="258"/>
            <ac:spMk id="4" creationId="{7CFD4160-65C6-757C-818E-7230DBF8CC11}"/>
          </ac:spMkLst>
        </pc:spChg>
        <pc:spChg chg="mod">
          <ac:chgData name="Annabel Young" userId="74261d52-3181-40fe-b60b-ac9e549448c6" providerId="ADAL" clId="{2AB22E63-8217-5EE3-A2B6-C7DDFCFB9B19}" dt="2026-07-06T10:02:51.609" v="81" actId="790"/>
          <ac:spMkLst>
            <pc:docMk/>
            <pc:sldMk cId="4169817559" sldId="258"/>
            <ac:spMk id="5" creationId="{60D82D88-C8A3-6777-A284-AF1727F8B46E}"/>
          </ac:spMkLst>
        </pc:spChg>
        <pc:spChg chg="mod">
          <ac:chgData name="Annabel Young" userId="74261d52-3181-40fe-b60b-ac9e549448c6" providerId="ADAL" clId="{2AB22E63-8217-5EE3-A2B6-C7DDFCFB9B19}" dt="2026-07-06T10:02:51.609" v="81" actId="790"/>
          <ac:spMkLst>
            <pc:docMk/>
            <pc:sldMk cId="4169817559" sldId="258"/>
            <ac:spMk id="6" creationId="{ED5AF0BD-A265-53C0-5456-CAF189A47816}"/>
          </ac:spMkLst>
        </pc:spChg>
        <pc:spChg chg="mod">
          <ac:chgData name="Annabel Young" userId="74261d52-3181-40fe-b60b-ac9e549448c6" providerId="ADAL" clId="{2AB22E63-8217-5EE3-A2B6-C7DDFCFB9B19}" dt="2026-07-06T10:02:51.609" v="81" actId="790"/>
          <ac:spMkLst>
            <pc:docMk/>
            <pc:sldMk cId="4169817559" sldId="258"/>
            <ac:spMk id="9" creationId="{E0F82B92-15D5-83C4-2C57-C7BDA55AE5AA}"/>
          </ac:spMkLst>
        </pc:spChg>
        <pc:picChg chg="mod">
          <ac:chgData name="Annabel Young" userId="74261d52-3181-40fe-b60b-ac9e549448c6" providerId="ADAL" clId="{2AB22E63-8217-5EE3-A2B6-C7DDFCFB9B19}" dt="2026-07-06T10:02:18.836" v="73" actId="1076"/>
          <ac:picMkLst>
            <pc:docMk/>
            <pc:sldMk cId="4169817559" sldId="258"/>
            <ac:picMk id="7" creationId="{B5E1A13E-9EE9-7914-5F06-C4D78D94DD2F}"/>
          </ac:picMkLst>
        </pc:picChg>
        <pc:picChg chg="mod">
          <ac:chgData name="Annabel Young" userId="74261d52-3181-40fe-b60b-ac9e549448c6" providerId="ADAL" clId="{2AB22E63-8217-5EE3-A2B6-C7DDFCFB9B19}" dt="2026-07-06T10:02:20.754" v="74" actId="1076"/>
          <ac:picMkLst>
            <pc:docMk/>
            <pc:sldMk cId="4169817559" sldId="258"/>
            <ac:picMk id="8" creationId="{C0E15E6A-A0CD-F127-E846-11AFC2222FF7}"/>
          </ac:picMkLst>
        </pc:picChg>
      </pc:sldChg>
      <pc:sldChg chg="modSp mod">
        <pc:chgData name="Annabel Young" userId="74261d52-3181-40fe-b60b-ac9e549448c6" providerId="ADAL" clId="{2AB22E63-8217-5EE3-A2B6-C7DDFCFB9B19}" dt="2026-07-06T10:01:45.034" v="71" actId="1076"/>
        <pc:sldMkLst>
          <pc:docMk/>
          <pc:sldMk cId="3211925102" sldId="366"/>
        </pc:sldMkLst>
        <pc:spChg chg="mod">
          <ac:chgData name="Annabel Young" userId="74261d52-3181-40fe-b60b-ac9e549448c6" providerId="ADAL" clId="{2AB22E63-8217-5EE3-A2B6-C7DDFCFB9B19}" dt="2026-07-06T10:01:40.614" v="70" actId="20577"/>
          <ac:spMkLst>
            <pc:docMk/>
            <pc:sldMk cId="3211925102" sldId="366"/>
            <ac:spMk id="2" creationId="{47745436-365C-E86F-6864-7B3098C785FA}"/>
          </ac:spMkLst>
        </pc:spChg>
        <pc:spChg chg="mod">
          <ac:chgData name="Annabel Young" userId="74261d52-3181-40fe-b60b-ac9e549448c6" providerId="ADAL" clId="{2AB22E63-8217-5EE3-A2B6-C7DDFCFB9B19}" dt="2026-07-06T10:01:29.299" v="65" actId="1036"/>
          <ac:spMkLst>
            <pc:docMk/>
            <pc:sldMk cId="3211925102" sldId="366"/>
            <ac:spMk id="6" creationId="{5D8D7182-E29C-D0FD-6194-3E4D2E4043B9}"/>
          </ac:spMkLst>
        </pc:spChg>
        <pc:grpChg chg="mod">
          <ac:chgData name="Annabel Young" userId="74261d52-3181-40fe-b60b-ac9e549448c6" providerId="ADAL" clId="{2AB22E63-8217-5EE3-A2B6-C7DDFCFB9B19}" dt="2026-07-06T10:01:45.034" v="71" actId="1076"/>
          <ac:grpSpMkLst>
            <pc:docMk/>
            <pc:sldMk cId="3211925102" sldId="366"/>
            <ac:grpSpMk id="5" creationId="{3CCA1841-65FF-1447-95C3-AA663AB5DE58}"/>
          </ac:grpSpMkLst>
        </pc:grpChg>
        <pc:picChg chg="mod">
          <ac:chgData name="Annabel Young" userId="74261d52-3181-40fe-b60b-ac9e549448c6" providerId="ADAL" clId="{2AB22E63-8217-5EE3-A2B6-C7DDFCFB9B19}" dt="2026-07-06T10:01:38.535" v="69" actId="1076"/>
          <ac:picMkLst>
            <pc:docMk/>
            <pc:sldMk cId="3211925102" sldId="366"/>
            <ac:picMk id="10" creationId="{2741AB1D-EBB4-0F6E-A20C-874D4C5D4D52}"/>
          </ac:picMkLst>
        </pc:picChg>
      </pc:sldChg>
      <pc:sldChg chg="addSp delSp modSp mod ord modAnim">
        <pc:chgData name="Annabel Young" userId="74261d52-3181-40fe-b60b-ac9e549448c6" providerId="ADAL" clId="{2AB22E63-8217-5EE3-A2B6-C7DDFCFB9B19}" dt="2026-07-06T10:00:00.748" v="52"/>
        <pc:sldMkLst>
          <pc:docMk/>
          <pc:sldMk cId="64089676" sldId="373"/>
        </pc:sldMkLst>
        <pc:spChg chg="mod">
          <ac:chgData name="Annabel Young" userId="74261d52-3181-40fe-b60b-ac9e549448c6" providerId="ADAL" clId="{2AB22E63-8217-5EE3-A2B6-C7DDFCFB9B19}" dt="2026-07-06T09:59:43.790" v="48" actId="20577"/>
          <ac:spMkLst>
            <pc:docMk/>
            <pc:sldMk cId="64089676" sldId="373"/>
            <ac:spMk id="3" creationId="{AD8DE780-83F3-2F37-8E74-D02750547790}"/>
          </ac:spMkLst>
        </pc:spChg>
        <pc:spChg chg="add mod">
          <ac:chgData name="Annabel Young" userId="74261d52-3181-40fe-b60b-ac9e549448c6" providerId="ADAL" clId="{2AB22E63-8217-5EE3-A2B6-C7DDFCFB9B19}" dt="2026-07-06T09:58:10.860" v="36" actId="14100"/>
          <ac:spMkLst>
            <pc:docMk/>
            <pc:sldMk cId="64089676" sldId="373"/>
            <ac:spMk id="6" creationId="{513A974C-B11C-78B2-8849-1618CC80A5F4}"/>
          </ac:spMkLst>
        </pc:spChg>
        <pc:spChg chg="add mod">
          <ac:chgData name="Annabel Young" userId="74261d52-3181-40fe-b60b-ac9e549448c6" providerId="ADAL" clId="{2AB22E63-8217-5EE3-A2B6-C7DDFCFB9B19}" dt="2026-07-06T09:58:05.394" v="33" actId="1076"/>
          <ac:spMkLst>
            <pc:docMk/>
            <pc:sldMk cId="64089676" sldId="373"/>
            <ac:spMk id="7" creationId="{394D070A-D0EC-8521-9FA2-C174B975157D}"/>
          </ac:spMkLst>
        </pc:spChg>
        <pc:graphicFrameChg chg="del">
          <ac:chgData name="Annabel Young" userId="74261d52-3181-40fe-b60b-ac9e549448c6" providerId="ADAL" clId="{2AB22E63-8217-5EE3-A2B6-C7DDFCFB9B19}" dt="2026-07-06T09:56:26.855" v="11" actId="478"/>
          <ac:graphicFrameMkLst>
            <pc:docMk/>
            <pc:sldMk cId="64089676" sldId="373"/>
            <ac:graphicFrameMk id="11" creationId="{24FE93A1-00F3-4DA4-E8B2-7C2973DB5432}"/>
          </ac:graphicFrameMkLst>
        </pc:graphicFrameChg>
      </pc:sldChg>
      <pc:sldChg chg="delSp modSp add del mod delAnim modAnim">
        <pc:chgData name="Annabel Young" userId="74261d52-3181-40fe-b60b-ac9e549448c6" providerId="ADAL" clId="{2AB22E63-8217-5EE3-A2B6-C7DDFCFB9B19}" dt="2026-07-06T09:59:50.508" v="49" actId="2696"/>
        <pc:sldMkLst>
          <pc:docMk/>
          <pc:sldMk cId="1048389670" sldId="376"/>
        </pc:sldMkLst>
        <pc:spChg chg="mod">
          <ac:chgData name="Annabel Young" userId="74261d52-3181-40fe-b60b-ac9e549448c6" providerId="ADAL" clId="{2AB22E63-8217-5EE3-A2B6-C7DDFCFB9B19}" dt="2026-07-06T09:59:31.787" v="45" actId="20577"/>
          <ac:spMkLst>
            <pc:docMk/>
            <pc:sldMk cId="1048389670" sldId="376"/>
            <ac:spMk id="3" creationId="{AD8DE780-83F3-2F37-8E74-D02750547790}"/>
          </ac:spMkLst>
        </pc:spChg>
        <pc:spChg chg="del">
          <ac:chgData name="Annabel Young" userId="74261d52-3181-40fe-b60b-ac9e549448c6" providerId="ADAL" clId="{2AB22E63-8217-5EE3-A2B6-C7DDFCFB9B19}" dt="2026-07-06T09:56:45.570" v="17" actId="21"/>
          <ac:spMkLst>
            <pc:docMk/>
            <pc:sldMk cId="1048389670" sldId="376"/>
            <ac:spMk id="5" creationId="{3ABEDA61-1528-1C1A-B42B-A2F38CF10871}"/>
          </ac:spMkLst>
        </pc:spChg>
        <pc:spChg chg="del">
          <ac:chgData name="Annabel Young" userId="74261d52-3181-40fe-b60b-ac9e549448c6" providerId="ADAL" clId="{2AB22E63-8217-5EE3-A2B6-C7DDFCFB9B19}" dt="2026-07-06T09:56:37.265" v="15" actId="21"/>
          <ac:spMkLst>
            <pc:docMk/>
            <pc:sldMk cId="1048389670" sldId="376"/>
            <ac:spMk id="6" creationId="{76F80CB1-7980-8347-C162-02D3C6FFAD05}"/>
          </ac:spMkLst>
        </pc:spChg>
      </pc:sldChg>
      <pc:sldChg chg="modSp mod">
        <pc:chgData name="Annabel Young" userId="74261d52-3181-40fe-b60b-ac9e549448c6" providerId="ADAL" clId="{2AB22E63-8217-5EE3-A2B6-C7DDFCFB9B19}" dt="2026-07-06T10:03:31.203" v="85" actId="1037"/>
        <pc:sldMkLst>
          <pc:docMk/>
          <pc:sldMk cId="1834510274" sldId="427"/>
        </pc:sldMkLst>
        <pc:spChg chg="mod">
          <ac:chgData name="Annabel Young" userId="74261d52-3181-40fe-b60b-ac9e549448c6" providerId="ADAL" clId="{2AB22E63-8217-5EE3-A2B6-C7DDFCFB9B19}" dt="2026-07-06T10:03:25.459" v="83" actId="20577"/>
          <ac:spMkLst>
            <pc:docMk/>
            <pc:sldMk cId="1834510274" sldId="427"/>
            <ac:spMk id="2" creationId="{802E0F09-776B-0B0F-3242-4A612F267E42}"/>
          </ac:spMkLst>
        </pc:spChg>
        <pc:picChg chg="mod">
          <ac:chgData name="Annabel Young" userId="74261d52-3181-40fe-b60b-ac9e549448c6" providerId="ADAL" clId="{2AB22E63-8217-5EE3-A2B6-C7DDFCFB9B19}" dt="2026-07-06T10:03:31.203" v="85" actId="1037"/>
          <ac:picMkLst>
            <pc:docMk/>
            <pc:sldMk cId="1834510274" sldId="427"/>
            <ac:picMk id="6" creationId="{92F9D561-AC49-7042-540B-B16072314C02}"/>
          </ac:picMkLst>
        </pc:picChg>
      </pc:sldChg>
      <pc:sldChg chg="delSp mod">
        <pc:chgData name="Annabel Young" userId="74261d52-3181-40fe-b60b-ac9e549448c6" providerId="ADAL" clId="{2AB22E63-8217-5EE3-A2B6-C7DDFCFB9B19}" dt="2026-07-06T10:38:21.433" v="90" actId="478"/>
        <pc:sldMkLst>
          <pc:docMk/>
          <pc:sldMk cId="494734162" sldId="430"/>
        </pc:sldMkLst>
        <pc:picChg chg="del">
          <ac:chgData name="Annabel Young" userId="74261d52-3181-40fe-b60b-ac9e549448c6" providerId="ADAL" clId="{2AB22E63-8217-5EE3-A2B6-C7DDFCFB9B19}" dt="2026-07-06T10:38:21.433" v="90" actId="478"/>
          <ac:picMkLst>
            <pc:docMk/>
            <pc:sldMk cId="494734162" sldId="430"/>
            <ac:picMk id="9" creationId="{98D7E7E4-CFB7-B2DD-F623-7A616A1764B6}"/>
          </ac:picMkLst>
        </pc:picChg>
      </pc:sldChg>
      <pc:sldChg chg="modSp mod">
        <pc:chgData name="Annabel Young" userId="74261d52-3181-40fe-b60b-ac9e549448c6" providerId="ADAL" clId="{2AB22E63-8217-5EE3-A2B6-C7DDFCFB9B19}" dt="2026-07-06T09:55:00.204" v="7" actId="20577"/>
        <pc:sldMkLst>
          <pc:docMk/>
          <pc:sldMk cId="1990894134" sldId="435"/>
        </pc:sldMkLst>
        <pc:spChg chg="mod">
          <ac:chgData name="Annabel Young" userId="74261d52-3181-40fe-b60b-ac9e549448c6" providerId="ADAL" clId="{2AB22E63-8217-5EE3-A2B6-C7DDFCFB9B19}" dt="2026-07-06T09:55:00.204" v="7" actId="20577"/>
          <ac:spMkLst>
            <pc:docMk/>
            <pc:sldMk cId="1990894134" sldId="435"/>
            <ac:spMk id="4" creationId="{677B8D46-8D03-2BB8-E9B6-44955274936D}"/>
          </ac:spMkLst>
        </pc:spChg>
        <pc:graphicFrameChg chg="modGraphic">
          <ac:chgData name="Annabel Young" userId="74261d52-3181-40fe-b60b-ac9e549448c6" providerId="ADAL" clId="{2AB22E63-8217-5EE3-A2B6-C7DDFCFB9B19}" dt="2026-07-06T09:54:52.898" v="5" actId="20577"/>
          <ac:graphicFrameMkLst>
            <pc:docMk/>
            <pc:sldMk cId="1990894134" sldId="435"/>
            <ac:graphicFrameMk id="3" creationId="{22CF3A69-26CC-E0A3-F504-CEBD5D50FD66}"/>
          </ac:graphicFrameMkLst>
        </pc:graphicFrameChg>
      </pc:sldChg>
      <pc:sldChg chg="modSp mod">
        <pc:chgData name="Annabel Young" userId="74261d52-3181-40fe-b60b-ac9e549448c6" providerId="ADAL" clId="{2AB22E63-8217-5EE3-A2B6-C7DDFCFB9B19}" dt="2026-07-06T10:01:21.660" v="60" actId="948"/>
        <pc:sldMkLst>
          <pc:docMk/>
          <pc:sldMk cId="998494856" sldId="788"/>
        </pc:sldMkLst>
        <pc:spChg chg="mod">
          <ac:chgData name="Annabel Young" userId="74261d52-3181-40fe-b60b-ac9e549448c6" providerId="ADAL" clId="{2AB22E63-8217-5EE3-A2B6-C7DDFCFB9B19}" dt="2026-07-06T10:01:21.660" v="60" actId="948"/>
          <ac:spMkLst>
            <pc:docMk/>
            <pc:sldMk cId="998494856" sldId="788"/>
            <ac:spMk id="2" creationId="{640707CB-8A7D-3FC7-794B-D2EBD2CFAB19}"/>
          </ac:spMkLst>
        </pc:spChg>
      </pc:sldChg>
      <pc:sldChg chg="modSp add mod">
        <pc:chgData name="Annabel Young" userId="74261d52-3181-40fe-b60b-ac9e549448c6" providerId="ADAL" clId="{2AB22E63-8217-5EE3-A2B6-C7DDFCFB9B19}" dt="2026-07-06T09:57:09.177" v="23" actId="20577"/>
        <pc:sldMkLst>
          <pc:docMk/>
          <pc:sldMk cId="3068324163" sldId="789"/>
        </pc:sldMkLst>
        <pc:spChg chg="mod">
          <ac:chgData name="Annabel Young" userId="74261d52-3181-40fe-b60b-ac9e549448c6" providerId="ADAL" clId="{2AB22E63-8217-5EE3-A2B6-C7DDFCFB9B19}" dt="2026-07-06T09:57:09.177" v="23" actId="20577"/>
          <ac:spMkLst>
            <pc:docMk/>
            <pc:sldMk cId="3068324163" sldId="789"/>
            <ac:spMk id="3" creationId="{A0F4E429-D025-A291-25F7-F9FCC19B20E3}"/>
          </ac:spMkLst>
        </pc:spChg>
      </pc:sldChg>
      <pc:sldMasterChg chg="modSldLayout">
        <pc:chgData name="Annabel Young" userId="74261d52-3181-40fe-b60b-ac9e549448c6" providerId="ADAL" clId="{2AB22E63-8217-5EE3-A2B6-C7DDFCFB9B19}" dt="2026-07-06T10:06:35.539" v="89" actId="20577"/>
        <pc:sldMasterMkLst>
          <pc:docMk/>
          <pc:sldMasterMk cId="775934656" sldId="2147483856"/>
        </pc:sldMasterMkLst>
        <pc:sldLayoutChg chg="modSp mod">
          <pc:chgData name="Annabel Young" userId="74261d52-3181-40fe-b60b-ac9e549448c6" providerId="ADAL" clId="{2AB22E63-8217-5EE3-A2B6-C7DDFCFB9B19}" dt="2026-07-06T10:06:35.539" v="89" actId="20577"/>
          <pc:sldLayoutMkLst>
            <pc:docMk/>
            <pc:sldMasterMk cId="775934656" sldId="2147483856"/>
            <pc:sldLayoutMk cId="3274964762" sldId="2147483836"/>
          </pc:sldLayoutMkLst>
          <pc:spChg chg="mod">
            <ac:chgData name="Annabel Young" userId="74261d52-3181-40fe-b60b-ac9e549448c6" providerId="ADAL" clId="{2AB22E63-8217-5EE3-A2B6-C7DDFCFB9B19}" dt="2026-07-06T10:06:35.539" v="89" actId="20577"/>
            <ac:spMkLst>
              <pc:docMk/>
              <pc:sldMasterMk cId="775934656" sldId="2147483856"/>
              <pc:sldLayoutMk cId="3274964762" sldId="2147483836"/>
              <ac:spMk id="6" creationId="{AD835C0E-AA65-FF89-DEDA-8D4651827C38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5112FAA-EAB2-E0A2-3AE9-012710878E5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8BFDFC-391F-7E50-BB46-C9A9AD4136E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8D47E1-62BC-485E-B8C4-F27D627FEAC1}" type="datetimeFigureOut">
              <a:rPr lang="en-GB" smtClean="0"/>
              <a:t>06/07/2026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AD8A85-3770-1F20-4C6C-887CBBAC9FF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31262D-25D4-70F1-734A-A9E0D77D618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2B7B2C-C521-4609-9FDA-DCFA391ADF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37189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BF633D-D3A1-4EA8-81F4-2A8D2FA593DE}" type="datetimeFigureOut">
              <a:rPr lang="en-GB" smtClean="0"/>
              <a:t>06/07/2026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EA57F9-FF91-4E7B-B0AB-8C2205C961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74539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EA57F9-FF91-4E7B-B0AB-8C2205C961D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6457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EA57F9-FF91-4E7B-B0AB-8C2205C961DC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88588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9D2466-9AC3-423D-AFA8-C138D3D5E9C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84691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EA57F9-FF91-4E7B-B0AB-8C2205C961DC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14634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EA57F9-FF91-4E7B-B0AB-8C2205C961DC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3366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EA57F9-FF91-4E7B-B0AB-8C2205C961DC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65634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EA57F9-FF91-4E7B-B0AB-8C2205C961DC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88078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EA57F9-FF91-4E7B-B0AB-8C2205C961DC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58414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EA57F9-FF91-4E7B-B0AB-8C2205C961DC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47636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F677D7-36A6-5B43-E073-4464A878EE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0096F6-0DD9-9C0D-5DC4-F3747621BA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7901A2-F05B-E2EE-0142-270B35E91F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17DBC2-1395-3082-6820-E9FA9902D3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EA57F9-FF91-4E7B-B0AB-8C2205C961DC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71768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EA57F9-FF91-4E7B-B0AB-8C2205C961DC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11018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EA57F9-FF91-4E7B-B0AB-8C2205C961DC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60751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EA57F9-FF91-4E7B-B0AB-8C2205C961DC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90264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y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EA57F9-FF91-4E7B-B0AB-8C2205C961DC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67370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EA57F9-FF91-4E7B-B0AB-8C2205C961DC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3145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svg"/><Relationship Id="rId7" Type="http://schemas.openxmlformats.org/officeDocument/2006/relationships/image" Target="../media/image10.pn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microsoft.com/office/2007/relationships/hdphoto" Target="../media/hdphoto1.wdp"/><Relationship Id="rId7" Type="http://schemas.openxmlformats.org/officeDocument/2006/relationships/image" Target="../media/image13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6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0.svg"/><Relationship Id="rId4" Type="http://schemas.openxmlformats.org/officeDocument/2006/relationships/image" Target="../media/image19.sv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1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22.svg"/><Relationship Id="rId1" Type="http://schemas.openxmlformats.org/officeDocument/2006/relationships/slideMaster" Target="../slideMasters/slideMaster3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svg"/><Relationship Id="rId1" Type="http://schemas.openxmlformats.org/officeDocument/2006/relationships/slideMaster" Target="../slideMasters/slideMaster3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image" Target="../media/image19.svg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3.xml"/><Relationship Id="rId4" Type="http://schemas.microsoft.com/office/2007/relationships/hdphoto" Target="../media/hdphoto2.wdp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Relationship Id="rId5" Type="http://schemas.microsoft.com/office/2007/relationships/hdphoto" Target="../media/hdphoto2.wdp"/><Relationship Id="rId4" Type="http://schemas.openxmlformats.org/officeDocument/2006/relationships/image" Target="../media/image26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0.svg"/></Relationships>
</file>

<file path=ppt/slideLayouts/_rels/slideLayout3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9.svg"/><Relationship Id="rId5" Type="http://schemas.openxmlformats.org/officeDocument/2006/relationships/image" Target="../media/image24.svg"/><Relationship Id="rId4" Type="http://schemas.openxmlformats.org/officeDocument/2006/relationships/image" Target="../media/image23.svg"/></Relationships>
</file>

<file path=ppt/slideLayouts/_rels/slideLayout3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9.svg"/><Relationship Id="rId5" Type="http://schemas.openxmlformats.org/officeDocument/2006/relationships/image" Target="../media/image24.svg"/><Relationship Id="rId4" Type="http://schemas.openxmlformats.org/officeDocument/2006/relationships/image" Target="../media/image23.sv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hyperlink" Target="mailto:corrections@axiommaths.com" TargetMode="External"/><Relationship Id="rId5" Type="http://schemas.openxmlformats.org/officeDocument/2006/relationships/hyperlink" Target="../Work%20in%20Progress/hub.axiommaths.com" TargetMode="External"/><Relationship Id="rId4" Type="http://schemas.openxmlformats.org/officeDocument/2006/relationships/image" Target="../media/image1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hyperlink" Target="mailto:corrections@axiommaths.com" TargetMode="External"/><Relationship Id="rId5" Type="http://schemas.openxmlformats.org/officeDocument/2006/relationships/hyperlink" Target="https://axiommaths.typeform.com/to/i5tZnhwx?typeform-source=mesmesurveys.typeform.com#user_id=xxxxx" TargetMode="External"/><Relationship Id="rId4" Type="http://schemas.openxmlformats.org/officeDocument/2006/relationships/image" Target="../media/image1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22.svg"/><Relationship Id="rId1" Type="http://schemas.openxmlformats.org/officeDocument/2006/relationships/slideMaster" Target="../slideMasters/slideMaster4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svg"/><Relationship Id="rId1" Type="http://schemas.openxmlformats.org/officeDocument/2006/relationships/slideMaster" Target="../slideMasters/slideMaster4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image" Target="../media/image19.svg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4.xml"/><Relationship Id="rId4" Type="http://schemas.microsoft.com/office/2007/relationships/hdphoto" Target="../media/hdphoto2.wdp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Relationship Id="rId5" Type="http://schemas.microsoft.com/office/2007/relationships/hdphoto" Target="../media/hdphoto2.wdp"/><Relationship Id="rId4" Type="http://schemas.openxmlformats.org/officeDocument/2006/relationships/image" Target="../media/image26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1.pn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1.pn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1.png"/></Relationships>
</file>

<file path=ppt/slideLayouts/_rels/slideLayout4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34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33.svg"/><Relationship Id="rId5" Type="http://schemas.openxmlformats.org/officeDocument/2006/relationships/image" Target="../media/image32.svg"/><Relationship Id="rId4" Type="http://schemas.openxmlformats.org/officeDocument/2006/relationships/image" Target="../media/image31.sv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sv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0.svg"/></Relationships>
</file>

<file path=ppt/slideLayouts/_rels/slideLayout5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9.svg"/><Relationship Id="rId5" Type="http://schemas.openxmlformats.org/officeDocument/2006/relationships/image" Target="../media/image24.svg"/><Relationship Id="rId4" Type="http://schemas.openxmlformats.org/officeDocument/2006/relationships/image" Target="../media/image23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1 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B74E1-1AE0-474C-55ED-677060E8A45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3998" y="2161716"/>
            <a:ext cx="5486401" cy="1230363"/>
          </a:xfrm>
        </p:spPr>
        <p:txBody>
          <a:bodyPr anchor="t">
            <a:normAutofit/>
          </a:bodyPr>
          <a:lstStyle>
            <a:lvl1pPr algn="l">
              <a:defRPr sz="4000">
                <a:latin typeface="+mj-lt"/>
              </a:defRPr>
            </a:lvl1pPr>
          </a:lstStyle>
          <a:p>
            <a:r>
              <a:rPr lang="en-US" dirty="0"/>
              <a:t>Bloc []</a:t>
            </a:r>
            <a:br>
              <a:rPr lang="en-US" dirty="0"/>
            </a:br>
            <a:r>
              <a:rPr lang="en-US" dirty="0" err="1"/>
              <a:t>Sesiwn</a:t>
            </a:r>
            <a:r>
              <a:rPr lang="en-US" dirty="0"/>
              <a:t> []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93B9D5-245E-E1E5-EECF-E0EFA716F21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3998" y="3461657"/>
            <a:ext cx="5486402" cy="82731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0" i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Enw’r</a:t>
            </a:r>
            <a:r>
              <a:rPr lang="en-US" dirty="0"/>
              <a:t> </a:t>
            </a:r>
            <a:r>
              <a:rPr lang="en-US" dirty="0" err="1"/>
              <a:t>sesiwn</a:t>
            </a:r>
            <a:endParaRPr lang="en-US" dirty="0"/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9EE3F794-8A97-09E5-A341-0DAFAF5FD5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164" y="725101"/>
            <a:ext cx="2337048" cy="759598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Image" descr="Image">
            <a:extLst>
              <a:ext uri="{FF2B5EF4-FFF2-40B4-BE49-F238E27FC236}">
                <a16:creationId xmlns:a16="http://schemas.microsoft.com/office/drawing/2014/main" id="{5510ADC8-FCB6-A011-262D-AEA02041EAA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-1" y="4069631"/>
            <a:ext cx="3089458" cy="2788369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Image" descr="Image">
            <a:extLst>
              <a:ext uri="{FF2B5EF4-FFF2-40B4-BE49-F238E27FC236}">
                <a16:creationId xmlns:a16="http://schemas.microsoft.com/office/drawing/2014/main" id="{4307B9F6-0436-662A-226B-FC4189F52A3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300" r="10346"/>
          <a:stretch/>
        </p:blipFill>
        <p:spPr>
          <a:xfrm>
            <a:off x="7846679" y="0"/>
            <a:ext cx="4345321" cy="5259264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A1BC40C-63A0-F89B-2EC6-ED7DCCE34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>
                <a:solidFill>
                  <a:schemeClr val="bg1"/>
                </a:solidFill>
              </a:defRPr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275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hank You-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0CB5DBC9-61B6-B6A7-9DFD-B229CB681E0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-1" y="4859748"/>
            <a:ext cx="3746986" cy="1998253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Date Placeholder 3" hidden="1">
            <a:extLst>
              <a:ext uri="{FF2B5EF4-FFF2-40B4-BE49-F238E27FC236}">
                <a16:creationId xmlns:a16="http://schemas.microsoft.com/office/drawing/2014/main" id="{99705314-19A9-46AE-758D-AFF48B6679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3999" y="4478519"/>
            <a:ext cx="2684417" cy="365125"/>
          </a:xfrm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39CB08-C2BC-4474-94E2-0F06873B7827}" type="datetime1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7/6/26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EA33B318-81CB-10B7-C165-F97ACFC8BD6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" descr="Image">
            <a:extLst>
              <a:ext uri="{FF2B5EF4-FFF2-40B4-BE49-F238E27FC236}">
                <a16:creationId xmlns:a16="http://schemas.microsoft.com/office/drawing/2014/main" id="{0C3B0034-C87F-438B-7C0E-F85CF2B524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164" y="725101"/>
            <a:ext cx="2337048" cy="759598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AF1FB531-DCE7-8FE5-8CC1-4ADDE52CC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5BC334B-5606-F640-9B65-DA4F71454EC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89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 ABC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FDE29CE-E847-3873-68C5-4C980B5F54A5}"/>
              </a:ext>
            </a:extLst>
          </p:cNvPr>
          <p:cNvSpPr txBox="1"/>
          <p:nvPr/>
        </p:nvSpPr>
        <p:spPr>
          <a:xfrm>
            <a:off x="522423" y="352063"/>
            <a:ext cx="46362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Yr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ABC o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fentora</a:t>
            </a:r>
            <a:endParaRPr lang="en-GB" sz="400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FED33BC-C9F3-E375-A76F-BA48BAF7502A}"/>
              </a:ext>
            </a:extLst>
          </p:cNvPr>
          <p:cNvSpPr txBox="1">
            <a:spLocks/>
          </p:cNvSpPr>
          <p:nvPr/>
        </p:nvSpPr>
        <p:spPr>
          <a:xfrm>
            <a:off x="1787472" y="1592177"/>
            <a:ext cx="4636205" cy="12452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b="1" dirty="0" err="1">
                <a:solidFill>
                  <a:schemeClr val="tx2"/>
                </a:solidFill>
                <a:latin typeface="+mn-lt"/>
              </a:rPr>
              <a:t>Cynllun</a:t>
            </a:r>
            <a:r>
              <a:rPr lang="en-GB" b="1" dirty="0">
                <a:solidFill>
                  <a:schemeClr val="tx2"/>
                </a:solidFill>
                <a:latin typeface="+mn-lt"/>
              </a:rPr>
              <a:t> </a:t>
            </a:r>
            <a:r>
              <a:rPr lang="en-GB" b="1" dirty="0" err="1">
                <a:solidFill>
                  <a:schemeClr val="tx2"/>
                </a:solidFill>
                <a:latin typeface="+mn-lt"/>
              </a:rPr>
              <a:t>Ymlaen</a:t>
            </a:r>
            <a:r>
              <a:rPr lang="en-GB" b="1" dirty="0">
                <a:solidFill>
                  <a:schemeClr val="tx2"/>
                </a:solidFill>
                <a:latin typeface="+mn-lt"/>
              </a:rPr>
              <a:t> </a:t>
            </a:r>
            <a:r>
              <a:rPr lang="en-GB" b="1" dirty="0" err="1">
                <a:solidFill>
                  <a:schemeClr val="tx2"/>
                </a:solidFill>
                <a:latin typeface="+mn-lt"/>
              </a:rPr>
              <a:t>llaw</a:t>
            </a:r>
            <a:endParaRPr lang="en-GB" b="1" dirty="0">
              <a:solidFill>
                <a:schemeClr val="tx2"/>
              </a:solidFill>
              <a:latin typeface="+mn-lt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0E64D5C-7FAA-F202-4E39-22017D386CF9}"/>
              </a:ext>
            </a:extLst>
          </p:cNvPr>
          <p:cNvSpPr txBox="1"/>
          <p:nvPr/>
        </p:nvSpPr>
        <p:spPr>
          <a:xfrm>
            <a:off x="1787473" y="1984249"/>
            <a:ext cx="804696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Ewch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i'r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afael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â'r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problemau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eich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hun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a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phrofi'r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frwydr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gynhyrchiol</a:t>
            </a:r>
            <a:endParaRPr lang="en-GB" sz="1800" b="0" dirty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Ystyriwch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beth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fydd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y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mathemategwyr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yn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ei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wneud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,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ei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ddweud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a'i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ofyn</a:t>
            </a:r>
            <a:endParaRPr lang="en-GB" sz="1800" b="0" dirty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Darllenwch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drwy'r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nodiadau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mentor a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gwyliwch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y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fideos</a:t>
            </a:r>
            <a:r>
              <a:rPr lang="en-GB" sz="18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cysylltiedig</a:t>
            </a:r>
            <a:endParaRPr lang="en-GB" sz="1800" b="0" dirty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GB" sz="1800" b="0" dirty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0B7F01-8D0C-3901-1595-A2BF7DED4205}"/>
              </a:ext>
            </a:extLst>
          </p:cNvPr>
          <p:cNvSpPr txBox="1"/>
          <p:nvPr/>
        </p:nvSpPr>
        <p:spPr>
          <a:xfrm>
            <a:off x="2725414" y="2890292"/>
            <a:ext cx="757772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Dewch</a:t>
            </a:r>
            <a:r>
              <a:rPr lang="en-GB" sz="2800" b="1" dirty="0">
                <a:solidFill>
                  <a:schemeClr val="tx2"/>
                </a:solidFill>
                <a:latin typeface="+mn-lt"/>
              </a:rPr>
              <a:t> </a:t>
            </a: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â'r</a:t>
            </a:r>
            <a:r>
              <a:rPr lang="en-GB" sz="2800" b="1" dirty="0">
                <a:solidFill>
                  <a:schemeClr val="tx2"/>
                </a:solidFill>
                <a:latin typeface="+mn-lt"/>
              </a:rPr>
              <a:t> </a:t>
            </a: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mathemateg</a:t>
            </a:r>
            <a:r>
              <a:rPr lang="en-GB" sz="2800" b="1" dirty="0">
                <a:solidFill>
                  <a:schemeClr val="tx2"/>
                </a:solidFill>
                <a:latin typeface="+mn-lt"/>
              </a:rPr>
              <a:t> </a:t>
            </a: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allan</a:t>
            </a:r>
            <a:r>
              <a:rPr lang="en-GB" sz="2800" b="1" dirty="0">
                <a:solidFill>
                  <a:schemeClr val="tx2"/>
                </a:solidFill>
                <a:latin typeface="+mn-lt"/>
              </a:rPr>
              <a:t> </a:t>
            </a: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ohonyn</a:t>
            </a:r>
            <a:r>
              <a:rPr lang="en-GB" sz="2800" b="1" dirty="0">
                <a:solidFill>
                  <a:schemeClr val="tx2"/>
                </a:solidFill>
                <a:latin typeface="+mn-lt"/>
              </a:rPr>
              <a:t> </a:t>
            </a: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nhw</a:t>
            </a:r>
            <a:endParaRPr lang="en-GB" sz="28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F28937-2002-2032-2118-13C92A2BD42E}"/>
              </a:ext>
            </a:extLst>
          </p:cNvPr>
          <p:cNvSpPr txBox="1"/>
          <p:nvPr/>
        </p:nvSpPr>
        <p:spPr>
          <a:xfrm>
            <a:off x="3270387" y="3383761"/>
            <a:ext cx="810320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Gofynnwch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gwestiynau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i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ymestyn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eu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meddwl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mathemategol</a:t>
            </a:r>
            <a:endParaRPr lang="en-GB" sz="1800" b="0" dirty="0">
              <a:solidFill>
                <a:schemeClr val="tx1"/>
              </a:solidFill>
              <a:latin typeface="+mn-lt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Cyflwynwch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gynrychioliadau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i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ddatgelu'r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strwythur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mathemategol</a:t>
            </a:r>
            <a:endParaRPr lang="en-GB" sz="1800" b="0" dirty="0">
              <a:solidFill>
                <a:schemeClr val="tx1"/>
              </a:solidFill>
              <a:latin typeface="+mn-lt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1800" b="0" dirty="0">
                <a:solidFill>
                  <a:schemeClr val="tx1"/>
                </a:solidFill>
                <a:latin typeface="+mn-lt"/>
              </a:rPr>
              <a:t>…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ond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rhowch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le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iddyn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nhw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fod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yn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anturus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.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Stopiwch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,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arhoswch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a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gwyliwch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yr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hyn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maen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nhw'n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ei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wneud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.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Gadewch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i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bawb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i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arfer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â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distawrwydd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sydd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ddim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yn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dirty="0" err="1">
                <a:solidFill>
                  <a:schemeClr val="tx1"/>
                </a:solidFill>
                <a:latin typeface="+mn-lt"/>
              </a:rPr>
              <a:t>lletchwith</a:t>
            </a:r>
            <a:r>
              <a:rPr lang="en-GB" sz="1800" b="0" dirty="0">
                <a:solidFill>
                  <a:schemeClr val="tx1"/>
                </a:solidFill>
                <a:latin typeface="+mn-lt"/>
              </a:rPr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GB" sz="18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012DDF4-B7E4-54C9-615A-DF7DE3DD1DB5}"/>
              </a:ext>
            </a:extLst>
          </p:cNvPr>
          <p:cNvSpPr txBox="1"/>
          <p:nvPr/>
        </p:nvSpPr>
        <p:spPr>
          <a:xfrm>
            <a:off x="1787473" y="4661297"/>
            <a:ext cx="712089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Catalyddwch</a:t>
            </a:r>
            <a:r>
              <a:rPr lang="en-GB" sz="2800" b="1" dirty="0">
                <a:solidFill>
                  <a:schemeClr val="tx2"/>
                </a:solidFill>
                <a:latin typeface="+mn-lt"/>
              </a:rPr>
              <a:t> </a:t>
            </a: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sgyrsiau</a:t>
            </a:r>
            <a:r>
              <a:rPr lang="en-GB" sz="2800" b="1" baseline="0" dirty="0">
                <a:solidFill>
                  <a:schemeClr val="tx2"/>
                </a:solidFill>
                <a:latin typeface="+mn-lt"/>
              </a:rPr>
              <a:t> </a:t>
            </a:r>
            <a:endParaRPr lang="en-GB" sz="2800" b="1" dirty="0">
              <a:solidFill>
                <a:schemeClr val="tx2"/>
              </a:solidFill>
              <a:latin typeface="+mn-lt"/>
            </a:endParaRPr>
          </a:p>
          <a:p>
            <a:pPr marL="0" indent="0">
              <a:buNone/>
            </a:pPr>
            <a:r>
              <a:rPr lang="en-GB" sz="2800" b="1" baseline="0" dirty="0">
                <a:solidFill>
                  <a:schemeClr val="tx2"/>
                </a:solidFill>
                <a:latin typeface="+mn-lt"/>
              </a:rPr>
              <a:t> </a:t>
            </a:r>
            <a:endParaRPr lang="en-GB" sz="28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6B255D1-64EB-813A-E948-CE1ABF8F9FC6}"/>
              </a:ext>
            </a:extLst>
          </p:cNvPr>
          <p:cNvSpPr txBox="1"/>
          <p:nvPr/>
        </p:nvSpPr>
        <p:spPr>
          <a:xfrm>
            <a:off x="1787473" y="5184517"/>
            <a:ext cx="886181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Weithiau'n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unigol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,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weithiau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gyda'i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gilydd</a:t>
            </a:r>
            <a:endParaRPr lang="en-GB" sz="1800" b="0" baseline="0" dirty="0">
              <a:solidFill>
                <a:schemeClr val="tx1"/>
              </a:solidFill>
              <a:latin typeface="+mn-lt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Modelwch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a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gofynnwch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am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eirfa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fathemategol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fanwl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gywir</a:t>
            </a:r>
            <a:endParaRPr lang="en-GB" sz="1800" b="0" baseline="0" dirty="0">
              <a:solidFill>
                <a:schemeClr val="tx1"/>
              </a:solidFill>
              <a:latin typeface="+mn-lt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Helpwch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nhw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i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helpu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ei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gilydd</a:t>
            </a:r>
            <a:endParaRPr lang="en-GB" sz="1800" b="0" baseline="0" dirty="0">
              <a:solidFill>
                <a:schemeClr val="tx1"/>
              </a:solidFill>
              <a:latin typeface="+mn-lt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Dim un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plentyn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yn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cael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ei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adael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ar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ôl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ar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ochr</a:t>
            </a:r>
            <a:r>
              <a:rPr lang="en-GB" sz="1800" b="0" baseline="0" dirty="0">
                <a:solidFill>
                  <a:schemeClr val="tx1"/>
                </a:solidFill>
                <a:latin typeface="+mn-lt"/>
              </a:rPr>
              <a:t> y </a:t>
            </a:r>
            <a:r>
              <a:rPr lang="en-GB" sz="1800" b="0" baseline="0" dirty="0" err="1">
                <a:solidFill>
                  <a:schemeClr val="tx1"/>
                </a:solidFill>
                <a:latin typeface="+mn-lt"/>
              </a:rPr>
              <a:t>mynydd</a:t>
            </a:r>
            <a:endParaRPr lang="en-GB" sz="1800" b="0" baseline="0" dirty="0">
              <a:solidFill>
                <a:schemeClr val="tx1"/>
              </a:solidFill>
              <a:latin typeface="+mn-lt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sz="1800" b="0" baseline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D73F0C9C-1EE3-1A6A-5339-7625BCC97139}"/>
              </a:ext>
            </a:extLst>
          </p:cNvPr>
          <p:cNvSpPr/>
          <p:nvPr/>
        </p:nvSpPr>
        <p:spPr>
          <a:xfrm>
            <a:off x="522423" y="3020504"/>
            <a:ext cx="2176255" cy="675235"/>
          </a:xfrm>
          <a:prstGeom prst="wedgeRoundRectCallout">
            <a:avLst>
              <a:gd name="adj1" fmla="val 73021"/>
              <a:gd name="adj2" fmla="val 23959"/>
              <a:gd name="adj3" fmla="val 16667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/>
              <a:t>Beth </a:t>
            </a:r>
            <a:r>
              <a:rPr lang="en-GB" sz="1600" b="1" dirty="0" err="1"/>
              <a:t>sydd</a:t>
            </a:r>
            <a:r>
              <a:rPr lang="en-GB" sz="1600" b="1" dirty="0"/>
              <a:t> </a:t>
            </a:r>
            <a:r>
              <a:rPr lang="en-GB" sz="1600" b="1" dirty="0" err="1"/>
              <a:t>yr</a:t>
            </a:r>
            <a:r>
              <a:rPr lang="en-GB" sz="1600" b="1" dirty="0"/>
              <a:t> un </a:t>
            </a:r>
            <a:r>
              <a:rPr lang="en-GB" sz="1600" b="1" dirty="0" err="1"/>
              <a:t>fath</a:t>
            </a:r>
            <a:r>
              <a:rPr lang="en-GB" sz="1600" b="1" dirty="0"/>
              <a:t>, </a:t>
            </a:r>
            <a:r>
              <a:rPr lang="en-GB" sz="1600" b="1" dirty="0" err="1"/>
              <a:t>beth</a:t>
            </a:r>
            <a:r>
              <a:rPr lang="en-GB" sz="1600" b="1" dirty="0"/>
              <a:t> </a:t>
            </a:r>
            <a:r>
              <a:rPr lang="en-GB" sz="1600" b="1" dirty="0" err="1"/>
              <a:t>sy’n</a:t>
            </a:r>
            <a:r>
              <a:rPr lang="en-GB" sz="1600" b="1" dirty="0"/>
              <a:t> </a:t>
            </a:r>
            <a:r>
              <a:rPr lang="en-GB" sz="1600" b="1" dirty="0" err="1"/>
              <a:t>wahanol</a:t>
            </a:r>
            <a:r>
              <a:rPr lang="en-GB" sz="1600" b="1" dirty="0"/>
              <a:t>?</a:t>
            </a:r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5F0C1438-298D-8795-2977-AC69317D9140}"/>
              </a:ext>
            </a:extLst>
          </p:cNvPr>
          <p:cNvSpPr/>
          <p:nvPr/>
        </p:nvSpPr>
        <p:spPr>
          <a:xfrm>
            <a:off x="7045036" y="4856597"/>
            <a:ext cx="2057817" cy="556820"/>
          </a:xfrm>
          <a:prstGeom prst="wedgeRoundRectCallout">
            <a:avLst>
              <a:gd name="adj1" fmla="val -48240"/>
              <a:gd name="adj2" fmla="val 67655"/>
              <a:gd name="adj3" fmla="val 16667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b="1" dirty="0" err="1"/>
              <a:t>Ydych</a:t>
            </a:r>
            <a:r>
              <a:rPr lang="en-GB" sz="1600" b="1" dirty="0"/>
              <a:t> </a:t>
            </a:r>
            <a:r>
              <a:rPr lang="en-GB" sz="1600" b="1" dirty="0" err="1"/>
              <a:t>chi’n</a:t>
            </a:r>
            <a:r>
              <a:rPr lang="en-GB" sz="1600" b="1" dirty="0"/>
              <a:t> </a:t>
            </a:r>
            <a:r>
              <a:rPr lang="en-GB" sz="1600" b="1" dirty="0" err="1"/>
              <a:t>siwr</a:t>
            </a:r>
            <a:r>
              <a:rPr lang="en-GB" sz="1600" b="1" dirty="0"/>
              <a:t>? </a:t>
            </a:r>
            <a:r>
              <a:rPr lang="en-GB" sz="1600" b="1" dirty="0" err="1"/>
              <a:t>Darbwyllwch</a:t>
            </a:r>
            <a:r>
              <a:rPr lang="en-GB" sz="1600" b="1" dirty="0"/>
              <a:t> fi.</a:t>
            </a:r>
          </a:p>
        </p:txBody>
      </p:sp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DC2DCCFC-FAEC-1901-962A-34FF5B0B30B6}"/>
              </a:ext>
            </a:extLst>
          </p:cNvPr>
          <p:cNvSpPr/>
          <p:nvPr/>
        </p:nvSpPr>
        <p:spPr>
          <a:xfrm>
            <a:off x="9236284" y="4632347"/>
            <a:ext cx="1668053" cy="693927"/>
          </a:xfrm>
          <a:prstGeom prst="wedgeRoundRectCallout">
            <a:avLst>
              <a:gd name="adj1" fmla="val -57341"/>
              <a:gd name="adj2" fmla="val 86811"/>
              <a:gd name="adj3" fmla="val 16667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 err="1"/>
              <a:t>Cytuno</a:t>
            </a:r>
            <a:r>
              <a:rPr lang="en-GB" sz="1600" b="1" dirty="0"/>
              <a:t> neu </a:t>
            </a:r>
            <a:r>
              <a:rPr lang="en-GB" sz="1600" b="1" dirty="0" err="1"/>
              <a:t>herio</a:t>
            </a:r>
            <a:r>
              <a:rPr lang="en-GB" sz="1600" b="1" dirty="0"/>
              <a:t>?</a:t>
            </a:r>
          </a:p>
        </p:txBody>
      </p:sp>
      <p:sp>
        <p:nvSpPr>
          <p:cNvPr id="18" name="Speech Bubble: Rectangle with Corners Rounded 17">
            <a:extLst>
              <a:ext uri="{FF2B5EF4-FFF2-40B4-BE49-F238E27FC236}">
                <a16:creationId xmlns:a16="http://schemas.microsoft.com/office/drawing/2014/main" id="{B1DA4875-737A-F081-C1F6-ED6344295F81}"/>
              </a:ext>
            </a:extLst>
          </p:cNvPr>
          <p:cNvSpPr/>
          <p:nvPr/>
        </p:nvSpPr>
        <p:spPr>
          <a:xfrm>
            <a:off x="7806095" y="5701648"/>
            <a:ext cx="3286538" cy="640319"/>
          </a:xfrm>
          <a:prstGeom prst="wedgeRoundRectCallout">
            <a:avLst>
              <a:gd name="adj1" fmla="val -56938"/>
              <a:gd name="adj2" fmla="val -18973"/>
              <a:gd name="adj3" fmla="val 16667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b="1" dirty="0">
                <a:solidFill>
                  <a:schemeClr val="bg1"/>
                </a:solidFill>
              </a:rPr>
              <a:t>Beth </a:t>
            </a:r>
            <a:r>
              <a:rPr lang="en-GB" sz="1600" b="1" dirty="0" err="1">
                <a:solidFill>
                  <a:schemeClr val="bg1"/>
                </a:solidFill>
              </a:rPr>
              <a:t>yw’r</a:t>
            </a:r>
            <a:r>
              <a:rPr lang="en-GB" sz="1600" b="1" dirty="0">
                <a:solidFill>
                  <a:schemeClr val="bg1"/>
                </a:solidFill>
              </a:rPr>
              <a:t> term </a:t>
            </a:r>
            <a:r>
              <a:rPr lang="en-GB" sz="1600" b="1" dirty="0" err="1">
                <a:solidFill>
                  <a:schemeClr val="bg1"/>
                </a:solidFill>
              </a:rPr>
              <a:t>mathemategol</a:t>
            </a:r>
            <a:r>
              <a:rPr lang="en-GB" sz="1600" b="1" dirty="0">
                <a:solidFill>
                  <a:schemeClr val="bg1"/>
                </a:solidFill>
              </a:rPr>
              <a:t> </a:t>
            </a:r>
            <a:r>
              <a:rPr lang="en-GB" sz="1600" b="1" dirty="0" err="1">
                <a:solidFill>
                  <a:schemeClr val="bg1"/>
                </a:solidFill>
              </a:rPr>
              <a:t>cywir</a:t>
            </a:r>
            <a:r>
              <a:rPr lang="en-GB" sz="1600" b="1" dirty="0">
                <a:solidFill>
                  <a:schemeClr val="bg1"/>
                </a:solidFill>
              </a:rPr>
              <a:t> am </a:t>
            </a:r>
            <a:r>
              <a:rPr lang="en-GB" sz="1600" b="1" dirty="0" err="1">
                <a:solidFill>
                  <a:schemeClr val="bg1"/>
                </a:solidFill>
              </a:rPr>
              <a:t>hynny</a:t>
            </a:r>
            <a:r>
              <a:rPr lang="en-GB" sz="1600" b="1" baseline="0" dirty="0">
                <a:solidFill>
                  <a:schemeClr val="bg1"/>
                </a:solidFill>
              </a:rPr>
              <a:t>?</a:t>
            </a:r>
            <a:endParaRPr lang="en-GB" sz="1600" b="1" dirty="0">
              <a:solidFill>
                <a:schemeClr val="bg1"/>
              </a:solidFill>
            </a:endParaRPr>
          </a:p>
        </p:txBody>
      </p:sp>
      <p:sp>
        <p:nvSpPr>
          <p:cNvPr id="19" name="Speech Bubble: Rectangle with Corners Rounded 18">
            <a:extLst>
              <a:ext uri="{FF2B5EF4-FFF2-40B4-BE49-F238E27FC236}">
                <a16:creationId xmlns:a16="http://schemas.microsoft.com/office/drawing/2014/main" id="{5FBFEEA6-9FDB-B8BC-B94B-C643C37930E8}"/>
              </a:ext>
            </a:extLst>
          </p:cNvPr>
          <p:cNvSpPr/>
          <p:nvPr/>
        </p:nvSpPr>
        <p:spPr>
          <a:xfrm>
            <a:off x="7388486" y="1451251"/>
            <a:ext cx="3236969" cy="432861"/>
          </a:xfrm>
          <a:prstGeom prst="wedgeRoundRectCallout">
            <a:avLst>
              <a:gd name="adj1" fmla="val 7020"/>
              <a:gd name="adj2" fmla="val 130021"/>
              <a:gd name="adj3" fmla="val 16667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b="1" dirty="0"/>
              <a:t>Beth </a:t>
            </a:r>
            <a:r>
              <a:rPr lang="en-GB" sz="1600" b="1" dirty="0" err="1"/>
              <a:t>yw’r</a:t>
            </a:r>
            <a:r>
              <a:rPr lang="en-GB" sz="1600" b="1" dirty="0"/>
              <a:t> </a:t>
            </a:r>
            <a:r>
              <a:rPr lang="en-GB" sz="1600" b="1" dirty="0" err="1"/>
              <a:t>camdybiaethau</a:t>
            </a:r>
            <a:r>
              <a:rPr lang="en-GB" sz="1600" b="1" dirty="0"/>
              <a:t>?</a:t>
            </a:r>
          </a:p>
        </p:txBody>
      </p:sp>
      <p:pic>
        <p:nvPicPr>
          <p:cNvPr id="20" name="Graphic 19" descr="Questions with solid fill">
            <a:extLst>
              <a:ext uri="{FF2B5EF4-FFF2-40B4-BE49-F238E27FC236}">
                <a16:creationId xmlns:a16="http://schemas.microsoft.com/office/drawing/2014/main" id="{85C24201-E57C-8BC7-53C6-415AEB8012D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9621078" y="2942684"/>
            <a:ext cx="785640" cy="785640"/>
          </a:xfrm>
          <a:prstGeom prst="rect">
            <a:avLst/>
          </a:prstGeom>
        </p:spPr>
      </p:pic>
      <p:pic>
        <p:nvPicPr>
          <p:cNvPr id="21" name="Graphic 20" descr="Chat with solid fill">
            <a:extLst>
              <a:ext uri="{FF2B5EF4-FFF2-40B4-BE49-F238E27FC236}">
                <a16:creationId xmlns:a16="http://schemas.microsoft.com/office/drawing/2014/main" id="{8D4C93A2-98AC-B226-185D-CC4C40EED86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83971" y="4575053"/>
            <a:ext cx="781070" cy="781070"/>
          </a:xfrm>
          <a:prstGeom prst="rect">
            <a:avLst/>
          </a:prstGeom>
        </p:spPr>
      </p:pic>
      <p:pic>
        <p:nvPicPr>
          <p:cNvPr id="22" name="Graphic 21" descr="List with solid fill">
            <a:extLst>
              <a:ext uri="{FF2B5EF4-FFF2-40B4-BE49-F238E27FC236}">
                <a16:creationId xmlns:a16="http://schemas.microsoft.com/office/drawing/2014/main" id="{EA64ADA5-69EA-1997-7678-BE3CF03971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83971" y="1376602"/>
            <a:ext cx="834127" cy="834127"/>
          </a:xfrm>
          <a:prstGeom prst="rect">
            <a:avLst/>
          </a:prstGeom>
        </p:spPr>
      </p:pic>
      <p:sp>
        <p:nvSpPr>
          <p:cNvPr id="23" name="Speech Bubble: Rectangle with Corners Rounded 22">
            <a:extLst>
              <a:ext uri="{FF2B5EF4-FFF2-40B4-BE49-F238E27FC236}">
                <a16:creationId xmlns:a16="http://schemas.microsoft.com/office/drawing/2014/main" id="{33C04F71-810C-68A9-BBA9-727403497B9A}"/>
              </a:ext>
            </a:extLst>
          </p:cNvPr>
          <p:cNvSpPr/>
          <p:nvPr/>
        </p:nvSpPr>
        <p:spPr>
          <a:xfrm>
            <a:off x="549159" y="3837496"/>
            <a:ext cx="2176255" cy="595800"/>
          </a:xfrm>
          <a:prstGeom prst="wedgeRoundRectCallout">
            <a:avLst>
              <a:gd name="adj1" fmla="val 73021"/>
              <a:gd name="adj2" fmla="val 23959"/>
              <a:gd name="adj3" fmla="val 16667"/>
            </a:avLst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/>
              <a:t>Beth </a:t>
            </a:r>
            <a:r>
              <a:rPr lang="en-GB" sz="1600" b="1" dirty="0" err="1"/>
              <a:t>ydych</a:t>
            </a:r>
            <a:r>
              <a:rPr lang="en-GB" sz="1600" b="1" dirty="0"/>
              <a:t> </a:t>
            </a:r>
            <a:r>
              <a:rPr lang="en-GB" sz="1600" b="1" dirty="0" err="1"/>
              <a:t>chi’n</a:t>
            </a:r>
            <a:r>
              <a:rPr lang="en-GB" sz="1600" b="1" dirty="0"/>
              <a:t> </a:t>
            </a:r>
            <a:r>
              <a:rPr lang="en-GB" sz="1600" b="1" dirty="0" err="1"/>
              <a:t>sylwi</a:t>
            </a:r>
            <a:r>
              <a:rPr lang="en-GB" sz="1600" b="1" dirty="0"/>
              <a:t>?</a:t>
            </a:r>
          </a:p>
        </p:txBody>
      </p:sp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71D31A8B-07F2-3EFF-B0AA-3301DB2431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" descr="Image">
            <a:extLst>
              <a:ext uri="{FF2B5EF4-FFF2-40B4-BE49-F238E27FC236}">
                <a16:creationId xmlns:a16="http://schemas.microsoft.com/office/drawing/2014/main" id="{3BC10DDD-44D9-EAAC-6129-8595F464825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1000" y="6315475"/>
            <a:ext cx="373850" cy="37385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6" name="Image" descr="Image">
            <a:extLst>
              <a:ext uri="{FF2B5EF4-FFF2-40B4-BE49-F238E27FC236}">
                <a16:creationId xmlns:a16="http://schemas.microsoft.com/office/drawing/2014/main" id="{9884E1CD-E258-BE01-0E87-53CD4E5B59D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2633" y="6419165"/>
            <a:ext cx="310585" cy="16647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3A3B612-4FF0-7E59-B653-38E7F8488D6B}"/>
              </a:ext>
            </a:extLst>
          </p:cNvPr>
          <p:cNvSpPr txBox="1"/>
          <p:nvPr/>
        </p:nvSpPr>
        <p:spPr>
          <a:xfrm>
            <a:off x="7959699" y="6347641"/>
            <a:ext cx="30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Mae'r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sleid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hon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wedi'i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chuddio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y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cyflwyniad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.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Ar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gyfer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llygaid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mentoriaid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unig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!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AF184A3-1886-D761-6EEC-9C9B2820AF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8804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D753860F-B3C1-C6DA-ABD3-5B9DD41AC0D6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31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3 Modes of engagement types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DE4AE60-B895-CFF8-4C9E-92BE8C6F12D8}"/>
              </a:ext>
            </a:extLst>
          </p:cNvPr>
          <p:cNvSpPr txBox="1"/>
          <p:nvPr/>
        </p:nvSpPr>
        <p:spPr>
          <a:xfrm>
            <a:off x="1625600" y="-16129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8CC53CC-DDA0-3E85-4088-AD1379346FF5}"/>
              </a:ext>
            </a:extLst>
          </p:cNvPr>
          <p:cNvSpPr txBox="1"/>
          <p:nvPr/>
        </p:nvSpPr>
        <p:spPr>
          <a:xfrm>
            <a:off x="522423" y="1296750"/>
            <a:ext cx="1079237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 err="1"/>
              <a:t>Yn</a:t>
            </a:r>
            <a:r>
              <a:rPr lang="en-GB" sz="1600" dirty="0"/>
              <a:t> </a:t>
            </a:r>
            <a:r>
              <a:rPr lang="en-GB" sz="1600" dirty="0" err="1"/>
              <a:t>eich</a:t>
            </a:r>
            <a:r>
              <a:rPr lang="en-GB" sz="1600" dirty="0"/>
              <a:t> </a:t>
            </a:r>
            <a:r>
              <a:rPr lang="en-GB" sz="1600" b="0" dirty="0">
                <a:solidFill>
                  <a:schemeClr val="tx1"/>
                </a:solidFill>
              </a:rPr>
              <a:t>'</a:t>
            </a:r>
            <a:r>
              <a:rPr lang="en-GB" sz="1600" b="1" dirty="0" err="1">
                <a:solidFill>
                  <a:schemeClr val="tx2"/>
                </a:solidFill>
              </a:rPr>
              <a:t>cynllunio</a:t>
            </a:r>
            <a:r>
              <a:rPr lang="en-GB" sz="1600" b="1" dirty="0">
                <a:solidFill>
                  <a:schemeClr val="tx2"/>
                </a:solidFill>
              </a:rPr>
              <a:t> </a:t>
            </a:r>
            <a:r>
              <a:rPr lang="en-GB" sz="1600" b="1" dirty="0" err="1">
                <a:solidFill>
                  <a:schemeClr val="tx2"/>
                </a:solidFill>
              </a:rPr>
              <a:t>ymlaen</a:t>
            </a:r>
            <a:r>
              <a:rPr lang="en-GB" sz="1600" b="1" dirty="0">
                <a:solidFill>
                  <a:schemeClr val="tx2"/>
                </a:solidFill>
              </a:rPr>
              <a:t> </a:t>
            </a:r>
            <a:r>
              <a:rPr lang="en-GB" sz="1600" b="1" dirty="0" err="1">
                <a:solidFill>
                  <a:schemeClr val="tx2"/>
                </a:solidFill>
              </a:rPr>
              <a:t>llaw</a:t>
            </a:r>
            <a:r>
              <a:rPr lang="en-GB" sz="1600" b="0" dirty="0">
                <a:solidFill>
                  <a:schemeClr val="tx1"/>
                </a:solidFill>
              </a:rPr>
              <a:t>',</a:t>
            </a:r>
            <a:r>
              <a:rPr lang="en-GB" sz="1600" b="1" dirty="0">
                <a:solidFill>
                  <a:schemeClr val="tx2"/>
                </a:solidFill>
              </a:rPr>
              <a:t> </a:t>
            </a:r>
            <a:r>
              <a:rPr lang="en-GB" sz="1600" dirty="0" err="1"/>
              <a:t>penderfynwch</a:t>
            </a:r>
            <a:r>
              <a:rPr lang="en-GB" sz="1600" dirty="0"/>
              <a:t> </a:t>
            </a:r>
            <a:r>
              <a:rPr lang="en-GB" sz="1600" dirty="0" err="1"/>
              <a:t>sut</a:t>
            </a:r>
            <a:r>
              <a:rPr lang="en-GB" sz="1600" dirty="0"/>
              <a:t> y </a:t>
            </a:r>
            <a:r>
              <a:rPr lang="en-GB" sz="1600" dirty="0" err="1"/>
              <a:t>bydd</a:t>
            </a:r>
            <a:r>
              <a:rPr lang="en-GB" sz="1600" dirty="0"/>
              <a:t> </a:t>
            </a:r>
            <a:r>
              <a:rPr lang="en-GB" sz="1600" dirty="0" err="1"/>
              <a:t>eich</a:t>
            </a:r>
            <a:r>
              <a:rPr lang="en-GB" sz="1600" dirty="0"/>
              <a:t> </a:t>
            </a:r>
            <a:r>
              <a:rPr lang="en-GB" sz="1600" dirty="0" err="1"/>
              <a:t>cylch</a:t>
            </a:r>
            <a:r>
              <a:rPr lang="en-GB" sz="1600" dirty="0"/>
              <a:t> </a:t>
            </a:r>
            <a:r>
              <a:rPr lang="en-GB" sz="1600" dirty="0" err="1"/>
              <a:t>yn</a:t>
            </a:r>
            <a:r>
              <a:rPr lang="en-GB" sz="1600" dirty="0"/>
              <a:t> </a:t>
            </a:r>
            <a:r>
              <a:rPr lang="en-GB" sz="1600" dirty="0" err="1"/>
              <a:t>ymgysylltu</a:t>
            </a:r>
            <a:r>
              <a:rPr lang="en-GB" sz="1600" dirty="0"/>
              <a:t> </a:t>
            </a:r>
            <a:r>
              <a:rPr lang="en-GB" sz="1600" dirty="0" err="1"/>
              <a:t>â'r</a:t>
            </a:r>
            <a:r>
              <a:rPr lang="en-GB" sz="1600" dirty="0"/>
              <a:t> </a:t>
            </a:r>
            <a:r>
              <a:rPr lang="en-GB" sz="1600" dirty="0" err="1"/>
              <a:t>problemau</a:t>
            </a:r>
            <a:r>
              <a:rPr lang="en-GB" sz="1600" dirty="0"/>
              <a:t> </a:t>
            </a:r>
            <a:r>
              <a:rPr lang="en-GB" sz="1600" dirty="0" err="1"/>
              <a:t>fel</a:t>
            </a:r>
            <a:r>
              <a:rPr lang="en-GB" sz="1600" dirty="0"/>
              <a:t> </a:t>
            </a:r>
            <a:r>
              <a:rPr lang="en-GB" sz="1600" dirty="0" err="1"/>
              <a:t>eich</a:t>
            </a:r>
            <a:r>
              <a:rPr lang="en-GB" sz="1600" dirty="0"/>
              <a:t> bod </a:t>
            </a:r>
            <a:r>
              <a:rPr lang="en-GB" sz="1600" dirty="0" err="1"/>
              <a:t>yn</a:t>
            </a:r>
            <a:r>
              <a:rPr lang="en-GB" sz="1600" dirty="0"/>
              <a:t> </a:t>
            </a:r>
            <a:r>
              <a:rPr lang="en-GB" sz="1600" b="0" dirty="0">
                <a:solidFill>
                  <a:schemeClr val="tx1"/>
                </a:solidFill>
              </a:rPr>
              <a:t>'</a:t>
            </a:r>
            <a:r>
              <a:rPr lang="en-GB" sz="1600" b="1" dirty="0" err="1">
                <a:solidFill>
                  <a:schemeClr val="tx2"/>
                </a:solidFill>
              </a:rPr>
              <a:t>dod</a:t>
            </a:r>
            <a:r>
              <a:rPr lang="en-GB" sz="1600" b="1" dirty="0">
                <a:solidFill>
                  <a:schemeClr val="tx2"/>
                </a:solidFill>
              </a:rPr>
              <a:t> </a:t>
            </a:r>
            <a:r>
              <a:rPr lang="en-GB" sz="1600" b="1" dirty="0" err="1">
                <a:solidFill>
                  <a:schemeClr val="tx2"/>
                </a:solidFill>
              </a:rPr>
              <a:t>â'r</a:t>
            </a:r>
            <a:r>
              <a:rPr lang="en-GB" sz="1600" b="1" dirty="0">
                <a:solidFill>
                  <a:schemeClr val="tx2"/>
                </a:solidFill>
              </a:rPr>
              <a:t> </a:t>
            </a:r>
            <a:r>
              <a:rPr lang="en-GB" sz="1600" b="1" dirty="0" err="1">
                <a:solidFill>
                  <a:schemeClr val="tx2"/>
                </a:solidFill>
              </a:rPr>
              <a:t>fathemateg</a:t>
            </a:r>
            <a:r>
              <a:rPr lang="en-GB" sz="1600" b="1" dirty="0">
                <a:solidFill>
                  <a:schemeClr val="tx2"/>
                </a:solidFill>
              </a:rPr>
              <a:t> </a:t>
            </a:r>
            <a:r>
              <a:rPr lang="en-GB" sz="1600" b="1" dirty="0" err="1">
                <a:solidFill>
                  <a:schemeClr val="tx2"/>
                </a:solidFill>
              </a:rPr>
              <a:t>allan</a:t>
            </a:r>
            <a:r>
              <a:rPr lang="en-GB" sz="1600" b="1" dirty="0">
                <a:solidFill>
                  <a:schemeClr val="tx2"/>
                </a:solidFill>
              </a:rPr>
              <a:t> </a:t>
            </a:r>
            <a:r>
              <a:rPr lang="en-GB" sz="1600" b="1" dirty="0" err="1">
                <a:solidFill>
                  <a:schemeClr val="tx2"/>
                </a:solidFill>
              </a:rPr>
              <a:t>ohonynt</a:t>
            </a:r>
            <a:r>
              <a:rPr lang="en-GB" sz="1600" b="0" dirty="0">
                <a:solidFill>
                  <a:schemeClr val="tx1"/>
                </a:solidFill>
              </a:rPr>
              <a:t>' </a:t>
            </a:r>
            <a:r>
              <a:rPr lang="en-GB" sz="1600" dirty="0"/>
              <a:t>a ‘</a:t>
            </a:r>
            <a:r>
              <a:rPr lang="en-GB" sz="1600" b="1" dirty="0" err="1">
                <a:solidFill>
                  <a:schemeClr val="tx2"/>
                </a:solidFill>
              </a:rPr>
              <a:t>catalyddu</a:t>
            </a:r>
            <a:r>
              <a:rPr lang="en-GB" sz="1600" b="1" dirty="0">
                <a:solidFill>
                  <a:schemeClr val="tx2"/>
                </a:solidFill>
              </a:rPr>
              <a:t> </a:t>
            </a:r>
            <a:r>
              <a:rPr lang="en-GB" sz="1600" b="1" dirty="0" err="1">
                <a:solidFill>
                  <a:schemeClr val="tx2"/>
                </a:solidFill>
              </a:rPr>
              <a:t>sgyrsiau</a:t>
            </a:r>
            <a:r>
              <a:rPr lang="en-GB" sz="1600" dirty="0"/>
              <a:t>'. </a:t>
            </a:r>
            <a:r>
              <a:rPr lang="en-GB" sz="1600" dirty="0" err="1"/>
              <a:t>Dylech</a:t>
            </a:r>
            <a:r>
              <a:rPr lang="en-GB" sz="1600" dirty="0"/>
              <a:t> </a:t>
            </a:r>
            <a:r>
              <a:rPr lang="en-GB" sz="1600" dirty="0" err="1"/>
              <a:t>ystyried</a:t>
            </a:r>
            <a:r>
              <a:rPr lang="en-GB" sz="1600" dirty="0"/>
              <a:t> </a:t>
            </a:r>
            <a:r>
              <a:rPr lang="en-GB" sz="1600" dirty="0" err="1"/>
              <a:t>llawer</a:t>
            </a:r>
            <a:r>
              <a:rPr lang="en-GB" sz="1600" dirty="0"/>
              <a:t> o </a:t>
            </a:r>
            <a:r>
              <a:rPr lang="en-GB" sz="1600" dirty="0" err="1"/>
              <a:t>bethau</a:t>
            </a:r>
            <a:r>
              <a:rPr lang="en-GB" sz="1600" dirty="0"/>
              <a:t>, gan </a:t>
            </a:r>
            <a:r>
              <a:rPr lang="en-GB" sz="1600" dirty="0" err="1"/>
              <a:t>gynnwys</a:t>
            </a:r>
            <a:r>
              <a:rPr lang="en-GB" sz="1600" dirty="0"/>
              <a:t> </a:t>
            </a:r>
            <a:r>
              <a:rPr lang="en-GB" sz="1600" dirty="0" err="1"/>
              <a:t>trefnu</a:t>
            </a:r>
            <a:r>
              <a:rPr lang="en-GB" sz="1600" dirty="0"/>
              <a:t> </a:t>
            </a:r>
            <a:r>
              <a:rPr lang="en-GB" sz="1600" dirty="0" err="1"/>
              <a:t>eich</a:t>
            </a:r>
            <a:r>
              <a:rPr lang="en-GB" sz="1600" dirty="0"/>
              <a:t> </a:t>
            </a:r>
            <a:r>
              <a:rPr lang="en-GB" sz="1600" dirty="0" err="1"/>
              <a:t>cylch</a:t>
            </a:r>
            <a:r>
              <a:rPr lang="en-GB" sz="1600" dirty="0"/>
              <a:t> (</a:t>
            </a:r>
            <a:r>
              <a:rPr lang="en-GB" sz="1600" dirty="0" err="1"/>
              <a:t>e.e.</a:t>
            </a:r>
            <a:r>
              <a:rPr lang="en-GB" sz="1600" dirty="0"/>
              <a:t> </a:t>
            </a:r>
            <a:r>
              <a:rPr lang="en-GB" sz="1600" dirty="0" err="1"/>
              <a:t>ar-lein</a:t>
            </a:r>
            <a:r>
              <a:rPr lang="en-GB" sz="1600" dirty="0"/>
              <a:t>/</a:t>
            </a:r>
            <a:r>
              <a:rPr lang="en-GB" sz="1600" dirty="0" err="1"/>
              <a:t>yn</a:t>
            </a:r>
            <a:r>
              <a:rPr lang="en-GB" sz="1600" dirty="0"/>
              <a:t> </a:t>
            </a:r>
            <a:r>
              <a:rPr lang="en-GB" sz="1600" dirty="0" err="1"/>
              <a:t>bersonol</a:t>
            </a:r>
            <a:r>
              <a:rPr lang="en-GB" sz="1600" dirty="0"/>
              <a:t>). </a:t>
            </a:r>
            <a:r>
              <a:rPr lang="en-GB" sz="1600" dirty="0" err="1"/>
              <a:t>Fodd</a:t>
            </a:r>
            <a:r>
              <a:rPr lang="en-GB" sz="1600" dirty="0"/>
              <a:t> </a:t>
            </a:r>
            <a:r>
              <a:rPr lang="en-GB" sz="1600" dirty="0" err="1"/>
              <a:t>bynnag</a:t>
            </a:r>
            <a:r>
              <a:rPr lang="en-GB" sz="1600" dirty="0"/>
              <a:t>, </a:t>
            </a:r>
            <a:r>
              <a:rPr lang="en-GB" sz="1600" dirty="0" err="1"/>
              <a:t>mae</a:t>
            </a:r>
            <a:r>
              <a:rPr lang="en-GB" sz="1600" dirty="0"/>
              <a:t> Axiom Maths </a:t>
            </a:r>
            <a:r>
              <a:rPr lang="en-GB" sz="1600" dirty="0" err="1"/>
              <a:t>yn</a:t>
            </a:r>
            <a:r>
              <a:rPr lang="en-GB" sz="1600" dirty="0"/>
              <a:t> </a:t>
            </a:r>
            <a:r>
              <a:rPr lang="en-GB" sz="1600" dirty="0" err="1"/>
              <a:t>argymell</a:t>
            </a:r>
            <a:r>
              <a:rPr lang="en-GB" sz="1600" dirty="0"/>
              <a:t> </a:t>
            </a:r>
            <a:r>
              <a:rPr lang="en-GB" sz="1600" dirty="0" err="1"/>
              <a:t>amrywio'r</a:t>
            </a:r>
            <a:r>
              <a:rPr lang="en-GB" sz="1600" dirty="0"/>
              <a:t> </a:t>
            </a:r>
            <a:r>
              <a:rPr lang="en-GB" sz="1600" dirty="0" err="1"/>
              <a:t>dulliau</a:t>
            </a:r>
            <a:r>
              <a:rPr lang="en-GB" sz="1600" dirty="0"/>
              <a:t> </a:t>
            </a:r>
            <a:r>
              <a:rPr lang="en-GB" sz="1600" dirty="0" err="1"/>
              <a:t>ymgysylltu</a:t>
            </a:r>
            <a:r>
              <a:rPr lang="en-GB" sz="1600" dirty="0"/>
              <a:t> </a:t>
            </a:r>
            <a:r>
              <a:rPr lang="en-GB" sz="1600" dirty="0" err="1"/>
              <a:t>fel</a:t>
            </a:r>
            <a:r>
              <a:rPr lang="en-GB" sz="1600" dirty="0"/>
              <a:t> bod y </a:t>
            </a:r>
            <a:r>
              <a:rPr lang="en-GB" sz="1600" dirty="0" err="1"/>
              <a:t>mathemategwyr</a:t>
            </a:r>
            <a:r>
              <a:rPr lang="en-GB" sz="1600" dirty="0"/>
              <a:t> </a:t>
            </a:r>
            <a:r>
              <a:rPr lang="en-GB" sz="1600" dirty="0" err="1"/>
              <a:t>yn</a:t>
            </a:r>
            <a:r>
              <a:rPr lang="en-GB" sz="1600" dirty="0"/>
              <a:t> </a:t>
            </a:r>
            <a:r>
              <a:rPr lang="en-GB" sz="1600" dirty="0" err="1"/>
              <a:t>dysgu</a:t>
            </a:r>
            <a:r>
              <a:rPr lang="en-GB" sz="1600" dirty="0"/>
              <a:t> </a:t>
            </a:r>
            <a:r>
              <a:rPr lang="en-GB" sz="1600" dirty="0" err="1"/>
              <a:t>ysgrifennu</a:t>
            </a:r>
            <a:r>
              <a:rPr lang="en-GB" sz="1600" dirty="0"/>
              <a:t>, </a:t>
            </a:r>
            <a:r>
              <a:rPr lang="en-GB" sz="1600" dirty="0" err="1"/>
              <a:t>meddwl</a:t>
            </a:r>
            <a:r>
              <a:rPr lang="en-GB" sz="1600" dirty="0"/>
              <a:t> a </a:t>
            </a:r>
            <a:r>
              <a:rPr lang="en-GB" sz="1600" dirty="0" err="1"/>
              <a:t>siarad</a:t>
            </a:r>
            <a:r>
              <a:rPr lang="en-GB" sz="1600" dirty="0"/>
              <a:t> </a:t>
            </a:r>
            <a:r>
              <a:rPr lang="en-GB" sz="1600" dirty="0" err="1"/>
              <a:t>mathemateg</a:t>
            </a:r>
            <a:r>
              <a:rPr lang="en-GB" sz="1600" dirty="0"/>
              <a:t>, </a:t>
            </a:r>
            <a:r>
              <a:rPr lang="en-GB" sz="1600" dirty="0" err="1"/>
              <a:t>yn</a:t>
            </a:r>
            <a:r>
              <a:rPr lang="en-GB" sz="1600" dirty="0"/>
              <a:t> </a:t>
            </a:r>
            <a:r>
              <a:rPr lang="en-GB" sz="1600" dirty="0" err="1"/>
              <a:t>annibynnol</a:t>
            </a:r>
            <a:r>
              <a:rPr lang="en-GB" sz="1600" dirty="0"/>
              <a:t> ac </a:t>
            </a:r>
            <a:r>
              <a:rPr lang="en-GB" sz="1600" dirty="0" err="1"/>
              <a:t>ar</a:t>
            </a:r>
            <a:r>
              <a:rPr lang="en-GB" sz="1600" dirty="0"/>
              <a:t> y </a:t>
            </a:r>
            <a:r>
              <a:rPr lang="en-GB" sz="1600" dirty="0" err="1"/>
              <a:t>cyd</a:t>
            </a:r>
            <a:r>
              <a:rPr lang="en-GB" sz="1600" dirty="0"/>
              <a:t>..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9E0972-B4AA-62B3-AED4-AE1A16048808}"/>
              </a:ext>
            </a:extLst>
          </p:cNvPr>
          <p:cNvSpPr txBox="1"/>
          <p:nvPr/>
        </p:nvSpPr>
        <p:spPr>
          <a:xfrm>
            <a:off x="522423" y="352063"/>
            <a:ext cx="51283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Dulliau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ymgysylltu</a:t>
            </a:r>
            <a:endParaRPr lang="en-GB" sz="4000" dirty="0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D9C14F5C-4042-D26A-820B-1F578125318E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18" name="Image" descr="Image">
            <a:extLst>
              <a:ext uri="{FF2B5EF4-FFF2-40B4-BE49-F238E27FC236}">
                <a16:creationId xmlns:a16="http://schemas.microsoft.com/office/drawing/2014/main" id="{940FAD50-7BB2-4966-2597-1BAA49CA326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6236013-DF1D-540D-55FA-B13BF04D0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8804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AF43D6B9-FD6B-139F-6594-90DC447A14B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1000" y="6315475"/>
            <a:ext cx="373850" cy="37385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16" name="Image" descr="Image">
            <a:extLst>
              <a:ext uri="{FF2B5EF4-FFF2-40B4-BE49-F238E27FC236}">
                <a16:creationId xmlns:a16="http://schemas.microsoft.com/office/drawing/2014/main" id="{14CB978B-EFC9-2C45-3B47-97F99E9D13D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2633" y="6419165"/>
            <a:ext cx="310585" cy="16647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D45746E1-41AC-9C59-A44A-F98642ACCDF1}"/>
              </a:ext>
            </a:extLst>
          </p:cNvPr>
          <p:cNvSpPr txBox="1"/>
          <p:nvPr/>
        </p:nvSpPr>
        <p:spPr>
          <a:xfrm>
            <a:off x="7959699" y="6347641"/>
            <a:ext cx="30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TMae'r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sleid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hon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wedi'i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chuddio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y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cyflwyniad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.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Ar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gyfer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llygaid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mentoriaid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unig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!</a:t>
            </a:r>
          </a:p>
        </p:txBody>
      </p:sp>
      <p:graphicFrame>
        <p:nvGraphicFramePr>
          <p:cNvPr id="8" name="Table 6">
            <a:extLst>
              <a:ext uri="{FF2B5EF4-FFF2-40B4-BE49-F238E27FC236}">
                <a16:creationId xmlns:a16="http://schemas.microsoft.com/office/drawing/2014/main" id="{3188E03A-B5A8-E34A-1890-27DE113F35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1170114"/>
              </p:ext>
            </p:extLst>
          </p:nvPr>
        </p:nvGraphicFramePr>
        <p:xfrm>
          <a:off x="609600" y="2717695"/>
          <a:ext cx="10757451" cy="33887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8339">
                  <a:extLst>
                    <a:ext uri="{9D8B030D-6E8A-4147-A177-3AD203B41FA5}">
                      <a16:colId xmlns:a16="http://schemas.microsoft.com/office/drawing/2014/main" val="2723135486"/>
                    </a:ext>
                  </a:extLst>
                </a:gridCol>
                <a:gridCol w="7912584">
                  <a:extLst>
                    <a:ext uri="{9D8B030D-6E8A-4147-A177-3AD203B41FA5}">
                      <a16:colId xmlns:a16="http://schemas.microsoft.com/office/drawing/2014/main" val="2354065705"/>
                    </a:ext>
                  </a:extLst>
                </a:gridCol>
                <a:gridCol w="1076528">
                  <a:extLst>
                    <a:ext uri="{9D8B030D-6E8A-4147-A177-3AD203B41FA5}">
                      <a16:colId xmlns:a16="http://schemas.microsoft.com/office/drawing/2014/main" val="61435557"/>
                    </a:ext>
                  </a:extLst>
                </a:gridCol>
              </a:tblGrid>
              <a:tr h="324437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tx2"/>
                          </a:solidFill>
                          <a:latin typeface="+mn-lt"/>
                        </a:rPr>
                        <a:t>Dull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err="1">
                          <a:solidFill>
                            <a:schemeClr val="tx2"/>
                          </a:solidFill>
                          <a:latin typeface="+mn-lt"/>
                        </a:rPr>
                        <a:t>Disgrifiad</a:t>
                      </a:r>
                      <a:endParaRPr lang="en-GB" sz="1600" b="1" dirty="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err="1">
                          <a:solidFill>
                            <a:schemeClr val="tx2"/>
                          </a:solidFill>
                          <a:latin typeface="+mn-lt"/>
                        </a:rPr>
                        <a:t>Eicon</a:t>
                      </a:r>
                      <a:endParaRPr lang="en-GB" sz="1600" b="1" dirty="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7504869"/>
                  </a:ext>
                </a:extLst>
              </a:tr>
              <a:tr h="828447">
                <a:tc>
                  <a:txBody>
                    <a:bodyPr/>
                    <a:lstStyle/>
                    <a:p>
                      <a:r>
                        <a:rPr lang="en-GB" sz="16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Annibynnol</a:t>
                      </a:r>
                      <a:endParaRPr lang="en-GB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Mae'r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mathemategwyr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yn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mynd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i'r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afael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â'r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problemau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yn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unigol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, gan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gofnodi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eu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hymdrechion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eu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hunain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.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Mae'r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mentor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yn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ymgysylltu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â'r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mathemategwyr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yn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unigol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.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Mae'r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mathemategwyr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yn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cymharu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dulliau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â'i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gilydd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wrth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iddynt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weithio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 b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8407716"/>
                  </a:ext>
                </a:extLst>
              </a:tr>
              <a:tr h="567764">
                <a:tc>
                  <a:txBody>
                    <a:bodyPr/>
                    <a:lstStyle/>
                    <a:p>
                      <a:r>
                        <a:rPr lang="en-GB" sz="16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Cydweithredol</a:t>
                      </a:r>
                      <a:endParaRPr lang="en-GB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Mae'r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mathemategwyr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yn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gweithio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gyda'i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gilydd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tuag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at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ddatrysiad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, ac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yn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creu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cofnod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a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rennir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o'u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hymdrechion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 b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7760803"/>
                  </a:ext>
                </a:extLst>
              </a:tr>
              <a:tr h="567764">
                <a:tc>
                  <a:txBody>
                    <a:bodyPr/>
                    <a:lstStyle/>
                    <a:p>
                      <a:r>
                        <a:rPr lang="en-GB" sz="16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trafodaeth</a:t>
                      </a:r>
                      <a:endParaRPr lang="en-GB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Mae'r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mentor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yn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catalyddu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sgwrs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rhwng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y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mathemategwyr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am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waith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y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maent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wedi'i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wneud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, neu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ar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fin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ei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wneud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 b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8992595"/>
                  </a:ext>
                </a:extLst>
              </a:tr>
              <a:tr h="828447">
                <a:tc>
                  <a:txBody>
                    <a:bodyPr/>
                    <a:lstStyle/>
                    <a:p>
                      <a:r>
                        <a:rPr lang="en-GB" sz="16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Cyflym</a:t>
                      </a:r>
                      <a:endParaRPr lang="en-GB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Mae'r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mathemategwyr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yn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gyfyngedig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o ran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amser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wrth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baratoi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ymateb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i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broblem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, ac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yn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dangos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eu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hymatebion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i'r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mentor a'r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cylch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ar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yr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un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pryd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(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e.e.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ar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fyrddau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bach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gwyn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/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mewn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‘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ffrwydrad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sgwrsio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' </a:t>
                      </a:r>
                      <a:r>
                        <a:rPr lang="en-GB" sz="16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ar-lein</a:t>
                      </a:r>
                      <a:r>
                        <a:rPr lang="en-GB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)</a:t>
                      </a:r>
                    </a:p>
                    <a:p>
                      <a:endParaRPr lang="en-GB" sz="16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924656"/>
                  </a:ext>
                </a:extLst>
              </a:tr>
            </a:tbl>
          </a:graphicData>
        </a:graphic>
      </p:graphicFrame>
      <p:pic>
        <p:nvPicPr>
          <p:cNvPr id="9" name="Graphic 8" descr="Collision with solid fill">
            <a:extLst>
              <a:ext uri="{FF2B5EF4-FFF2-40B4-BE49-F238E27FC236}">
                <a16:creationId xmlns:a16="http://schemas.microsoft.com/office/drawing/2014/main" id="{B9B71066-B317-F17E-394D-EEB3A8B2387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49328" y="5132827"/>
            <a:ext cx="571500" cy="5715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053BEB7F-8590-FC89-3714-6406FE417A92}"/>
              </a:ext>
            </a:extLst>
          </p:cNvPr>
          <p:cNvGrpSpPr/>
          <p:nvPr/>
        </p:nvGrpSpPr>
        <p:grpSpPr>
          <a:xfrm>
            <a:off x="10449795" y="3997019"/>
            <a:ext cx="770566" cy="403894"/>
            <a:chOff x="8453996" y="4245769"/>
            <a:chExt cx="770566" cy="403894"/>
          </a:xfrm>
        </p:grpSpPr>
        <p:pic>
          <p:nvPicPr>
            <p:cNvPr id="11" name="Graphic 10" descr="Hike with solid fill">
              <a:extLst>
                <a:ext uri="{FF2B5EF4-FFF2-40B4-BE49-F238E27FC236}">
                  <a16:creationId xmlns:a16="http://schemas.microsoft.com/office/drawing/2014/main" id="{BFE41B9E-E303-524C-D56D-005E0AA3DBA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453996" y="4249889"/>
              <a:ext cx="395654" cy="395654"/>
            </a:xfrm>
            <a:prstGeom prst="rect">
              <a:avLst/>
            </a:prstGeom>
          </p:spPr>
        </p:pic>
        <p:pic>
          <p:nvPicPr>
            <p:cNvPr id="12" name="Graphic 11" descr="Hike with solid fill">
              <a:extLst>
                <a:ext uri="{FF2B5EF4-FFF2-40B4-BE49-F238E27FC236}">
                  <a16:creationId xmlns:a16="http://schemas.microsoft.com/office/drawing/2014/main" id="{9F75D8AE-061B-1102-6344-BEAB6C5F0D2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631081" y="4254009"/>
              <a:ext cx="395654" cy="395654"/>
            </a:xfrm>
            <a:prstGeom prst="rect">
              <a:avLst/>
            </a:prstGeom>
          </p:spPr>
        </p:pic>
        <p:pic>
          <p:nvPicPr>
            <p:cNvPr id="13" name="Graphic 12" descr="Hike with solid fill">
              <a:extLst>
                <a:ext uri="{FF2B5EF4-FFF2-40B4-BE49-F238E27FC236}">
                  <a16:creationId xmlns:a16="http://schemas.microsoft.com/office/drawing/2014/main" id="{1FAC1283-6027-4690-F770-26C23431668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828908" y="4245769"/>
              <a:ext cx="395654" cy="395654"/>
            </a:xfrm>
            <a:prstGeom prst="rect">
              <a:avLst/>
            </a:prstGeom>
          </p:spPr>
        </p:pic>
      </p:grpSp>
      <p:pic>
        <p:nvPicPr>
          <p:cNvPr id="14" name="Graphic 13" descr="Chat with solid fill">
            <a:extLst>
              <a:ext uri="{FF2B5EF4-FFF2-40B4-BE49-F238E27FC236}">
                <a16:creationId xmlns:a16="http://schemas.microsoft.com/office/drawing/2014/main" id="{61A0C274-616C-BA48-5DAE-977514C5A5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549329" y="4500710"/>
            <a:ext cx="571499" cy="571499"/>
          </a:xfrm>
          <a:prstGeom prst="rect">
            <a:avLst/>
          </a:prstGeom>
        </p:spPr>
      </p:pic>
      <p:pic>
        <p:nvPicPr>
          <p:cNvPr id="15" name="Graphic 14" descr="Hike with solid fill">
            <a:extLst>
              <a:ext uri="{FF2B5EF4-FFF2-40B4-BE49-F238E27FC236}">
                <a16:creationId xmlns:a16="http://schemas.microsoft.com/office/drawing/2014/main" id="{D88AF3A6-8774-3ED0-9E2A-6999C9A8C43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626880" y="3280594"/>
            <a:ext cx="395654" cy="395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460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4 Previously on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71F0DD92-B11C-50E4-5ECE-C1B6E5E5020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BBCC0BF-3446-185B-D9BA-72DB462BAD7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96348" y="2692295"/>
            <a:ext cx="10757452" cy="3177095"/>
          </a:xfrm>
          <a:prstGeom prst="rect">
            <a:avLst/>
          </a:prstGeom>
        </p:spPr>
        <p:txBody>
          <a:bodyPr/>
          <a:lstStyle>
            <a:lvl1pPr marL="342900" indent="-342900">
              <a:spcAft>
                <a:spcPts val="600"/>
              </a:spcAft>
              <a:buFont typeface="Arial" panose="020B0604020202020204" pitchFamily="34" charset="0"/>
              <a:buChar char="•"/>
              <a:defRPr sz="1800" b="0" i="0">
                <a:solidFill>
                  <a:schemeClr val="tx1"/>
                </a:solidFill>
              </a:defRPr>
            </a:lvl1pPr>
            <a:lvl2pPr marL="468000" indent="-234000">
              <a:spcAft>
                <a:spcPts val="600"/>
              </a:spcAft>
              <a:buFont typeface="Arial" panose="020B0604020202020204" pitchFamily="34" charset="0"/>
              <a:buChar char="•"/>
              <a:defRPr sz="1800" b="0" i="0">
                <a:solidFill>
                  <a:schemeClr val="tx1"/>
                </a:solidFill>
              </a:defRPr>
            </a:lvl2pPr>
            <a:lvl3pPr marL="914400" indent="0">
              <a:spcAft>
                <a:spcPts val="600"/>
              </a:spcAft>
              <a:buNone/>
              <a:defRPr sz="2000" b="0" i="0">
                <a:solidFill>
                  <a:schemeClr val="tx1"/>
                </a:solidFill>
              </a:defRPr>
            </a:lvl3pPr>
            <a:lvl4pPr>
              <a:spcAft>
                <a:spcPts val="600"/>
              </a:spcAft>
              <a:defRPr sz="2000" b="0" i="0"/>
            </a:lvl4pPr>
            <a:lvl5pPr>
              <a:spcAft>
                <a:spcPts val="600"/>
              </a:spcAft>
              <a:defRPr sz="2000" b="0" i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C41172-CF79-8799-FC8E-6B4F6476AD78}"/>
              </a:ext>
            </a:extLst>
          </p:cNvPr>
          <p:cNvSpPr txBox="1"/>
          <p:nvPr/>
        </p:nvSpPr>
        <p:spPr>
          <a:xfrm>
            <a:off x="522423" y="352063"/>
            <a:ext cx="478368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Yn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flaenorol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ar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…</a:t>
            </a:r>
            <a:endParaRPr lang="en-GB" sz="4000" dirty="0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8D0222C5-B081-76D3-4690-70C9A1B5A7A3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767F7B1-A5C0-92BB-C3D5-922D86877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8804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Image" descr="Image">
            <a:extLst>
              <a:ext uri="{FF2B5EF4-FFF2-40B4-BE49-F238E27FC236}">
                <a16:creationId xmlns:a16="http://schemas.microsoft.com/office/drawing/2014/main" id="{09A97D5D-E305-B69B-F737-A497007ABF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1000" y="6315475"/>
            <a:ext cx="373850" cy="37385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0BCCA301-9BC0-B934-25A0-2A9155133B5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2633" y="6419165"/>
            <a:ext cx="310585" cy="16647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4F5982A-ECD9-90E9-19D1-C2D6610FDA74}"/>
              </a:ext>
            </a:extLst>
          </p:cNvPr>
          <p:cNvSpPr txBox="1"/>
          <p:nvPr/>
        </p:nvSpPr>
        <p:spPr>
          <a:xfrm>
            <a:off x="7959699" y="6347641"/>
            <a:ext cx="304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Mae'r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sleid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hon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wedi'i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chuddio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y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cyflwyniad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.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Ar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gyfer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llygaid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mentoriaid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unig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!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This slide is hidden in presentation view.</a:t>
            </a:r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</a:b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For mentors’ eyes only!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9FABCE-B166-B415-1146-16FE514073C8}"/>
              </a:ext>
            </a:extLst>
          </p:cNvPr>
          <p:cNvSpPr txBox="1"/>
          <p:nvPr/>
        </p:nvSpPr>
        <p:spPr>
          <a:xfrm>
            <a:off x="596348" y="1453895"/>
            <a:ext cx="10746000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700" dirty="0" err="1"/>
              <a:t>Yn</a:t>
            </a:r>
            <a:r>
              <a:rPr lang="en-GB" sz="1700" dirty="0"/>
              <a:t> </a:t>
            </a:r>
            <a:r>
              <a:rPr lang="en-GB" sz="1700" dirty="0" err="1"/>
              <a:t>ystod</a:t>
            </a:r>
            <a:r>
              <a:rPr lang="en-GB" sz="1700" dirty="0"/>
              <a:t> y </a:t>
            </a:r>
            <a:r>
              <a:rPr lang="en-GB" sz="1700" dirty="0" err="1"/>
              <a:t>sesiynau</a:t>
            </a:r>
            <a:r>
              <a:rPr lang="en-GB" sz="1700" dirty="0"/>
              <a:t> </a:t>
            </a:r>
            <a:r>
              <a:rPr lang="en-GB" sz="1700" dirty="0" err="1"/>
              <a:t>hyn</a:t>
            </a:r>
            <a:r>
              <a:rPr lang="en-GB" sz="1700" dirty="0"/>
              <a:t>, </a:t>
            </a:r>
            <a:r>
              <a:rPr lang="en-GB" sz="1700" dirty="0" err="1"/>
              <a:t>bydd</a:t>
            </a:r>
            <a:r>
              <a:rPr lang="en-GB" sz="1700" dirty="0"/>
              <a:t> y </a:t>
            </a:r>
            <a:r>
              <a:rPr lang="en-GB" sz="1700" dirty="0" err="1"/>
              <a:t>mathemategwyr</a:t>
            </a:r>
            <a:r>
              <a:rPr lang="en-GB" sz="1700" dirty="0"/>
              <a:t> </a:t>
            </a:r>
            <a:r>
              <a:rPr lang="en-GB" sz="1700" dirty="0" err="1"/>
              <a:t>yn</a:t>
            </a:r>
            <a:r>
              <a:rPr lang="en-GB" sz="1700" dirty="0"/>
              <a:t> </a:t>
            </a:r>
            <a:r>
              <a:rPr lang="en-GB" sz="1700" dirty="0" err="1"/>
              <a:t>defnyddio</a:t>
            </a:r>
            <a:r>
              <a:rPr lang="en-GB" sz="1700" dirty="0"/>
              <a:t> </a:t>
            </a:r>
            <a:r>
              <a:rPr lang="en-GB" sz="1700" dirty="0" err="1"/>
              <a:t>rhai</a:t>
            </a:r>
            <a:r>
              <a:rPr lang="en-GB" sz="1700" dirty="0"/>
              <a:t> </a:t>
            </a:r>
            <a:r>
              <a:rPr lang="en-GB" sz="1700" dirty="0" err="1"/>
              <a:t>terminoleg</a:t>
            </a:r>
            <a:r>
              <a:rPr lang="en-GB" sz="1700" dirty="0"/>
              <a:t> a </a:t>
            </a:r>
            <a:r>
              <a:rPr lang="en-GB" sz="1700" dirty="0" err="1"/>
              <a:t>chysyniadau</a:t>
            </a:r>
            <a:r>
              <a:rPr lang="en-GB" sz="1700" dirty="0"/>
              <a:t> </a:t>
            </a:r>
            <a:r>
              <a:rPr lang="en-GB" sz="1700" dirty="0" err="1"/>
              <a:t>allweddol</a:t>
            </a:r>
            <a:r>
              <a:rPr lang="en-GB" sz="1700" dirty="0"/>
              <a:t> </a:t>
            </a:r>
            <a:r>
              <a:rPr lang="en-GB" sz="1700" dirty="0" err="1"/>
              <a:t>sydd</a:t>
            </a:r>
            <a:r>
              <a:rPr lang="en-GB" sz="1700" dirty="0"/>
              <a:t> </a:t>
            </a:r>
            <a:r>
              <a:rPr lang="en-GB" sz="1700" dirty="0" err="1"/>
              <a:t>wedi'u</a:t>
            </a:r>
            <a:r>
              <a:rPr lang="en-GB" sz="1700" dirty="0"/>
              <a:t> </a:t>
            </a:r>
            <a:r>
              <a:rPr lang="en-GB" sz="1700" dirty="0" err="1"/>
              <a:t>cynnwys</a:t>
            </a:r>
            <a:r>
              <a:rPr lang="en-GB" sz="1700" dirty="0"/>
              <a:t> </a:t>
            </a:r>
            <a:r>
              <a:rPr lang="en-GB" sz="1700" dirty="0" err="1"/>
              <a:t>mewn</a:t>
            </a:r>
            <a:r>
              <a:rPr lang="en-GB" sz="1700" dirty="0"/>
              <a:t> </a:t>
            </a:r>
            <a:r>
              <a:rPr lang="en-GB" sz="1700" dirty="0" err="1"/>
              <a:t>blociau</a:t>
            </a:r>
            <a:r>
              <a:rPr lang="en-GB" sz="1700" dirty="0"/>
              <a:t> </a:t>
            </a:r>
            <a:r>
              <a:rPr lang="en-GB" sz="1700" dirty="0" err="1"/>
              <a:t>blaenorol</a:t>
            </a:r>
            <a:r>
              <a:rPr lang="en-GB" sz="1700" dirty="0"/>
              <a:t>. </a:t>
            </a:r>
            <a:r>
              <a:rPr lang="en-GB" sz="1700" dirty="0" err="1"/>
              <a:t>Peidiwch</a:t>
            </a:r>
            <a:r>
              <a:rPr lang="en-GB" sz="1700" dirty="0"/>
              <a:t> â </a:t>
            </a:r>
            <a:r>
              <a:rPr lang="en-GB" sz="1700" dirty="0" err="1"/>
              <a:t>rhannu'r</a:t>
            </a:r>
            <a:r>
              <a:rPr lang="en-GB" sz="1700" dirty="0"/>
              <a:t> </a:t>
            </a:r>
            <a:r>
              <a:rPr lang="en-GB" sz="1700" dirty="0" err="1"/>
              <a:t>sleid</a:t>
            </a:r>
            <a:r>
              <a:rPr lang="en-GB" sz="1700" dirty="0"/>
              <a:t> hon </a:t>
            </a:r>
            <a:r>
              <a:rPr lang="en-GB" sz="1700" dirty="0" err="1"/>
              <a:t>gyda</a:t>
            </a:r>
            <a:r>
              <a:rPr lang="en-GB" sz="1700" dirty="0"/>
              <a:t> </a:t>
            </a:r>
            <a:r>
              <a:rPr lang="en-GB" sz="1700" dirty="0" err="1"/>
              <a:t>nhw</a:t>
            </a:r>
            <a:r>
              <a:rPr lang="en-GB" sz="1700" dirty="0"/>
              <a:t> </a:t>
            </a:r>
            <a:r>
              <a:rPr lang="en-GB" sz="1700" dirty="0" err="1"/>
              <a:t>cyn</a:t>
            </a:r>
            <a:r>
              <a:rPr lang="en-GB" sz="1700" dirty="0"/>
              <a:t> </a:t>
            </a:r>
            <a:r>
              <a:rPr lang="en-GB" sz="1700" dirty="0" err="1"/>
              <a:t>dechrau'r</a:t>
            </a:r>
            <a:r>
              <a:rPr lang="en-GB" sz="1700" dirty="0"/>
              <a:t> </a:t>
            </a:r>
            <a:r>
              <a:rPr lang="en-GB" sz="1700" dirty="0" err="1"/>
              <a:t>sesiwn</a:t>
            </a:r>
            <a:r>
              <a:rPr lang="en-GB" sz="1700" dirty="0"/>
              <a:t>, gan </a:t>
            </a:r>
            <a:r>
              <a:rPr lang="en-GB" sz="1700" dirty="0" err="1"/>
              <a:t>mai</a:t>
            </a:r>
            <a:r>
              <a:rPr lang="en-GB" sz="1700" dirty="0"/>
              <a:t> </a:t>
            </a:r>
            <a:r>
              <a:rPr lang="en-GB" sz="1700" dirty="0" err="1"/>
              <a:t>bwriad</a:t>
            </a:r>
            <a:r>
              <a:rPr lang="en-GB" sz="1700" dirty="0"/>
              <a:t> y </a:t>
            </a:r>
            <a:r>
              <a:rPr lang="en-GB" sz="1700" dirty="0" err="1"/>
              <a:t>problemau</a:t>
            </a:r>
            <a:r>
              <a:rPr lang="en-GB" sz="1700" dirty="0"/>
              <a:t> </a:t>
            </a:r>
            <a:r>
              <a:rPr lang="en-GB" sz="1700" dirty="0" err="1"/>
              <a:t>yw</a:t>
            </a:r>
            <a:r>
              <a:rPr lang="en-GB" sz="1700" dirty="0"/>
              <a:t> </a:t>
            </a:r>
            <a:r>
              <a:rPr lang="en-GB" sz="1700" dirty="0" err="1"/>
              <a:t>rhoi</a:t>
            </a:r>
            <a:r>
              <a:rPr lang="en-GB" sz="1700" dirty="0"/>
              <a:t> </a:t>
            </a:r>
            <a:r>
              <a:rPr lang="en-GB" sz="1700" dirty="0" err="1"/>
              <a:t>cyfle</a:t>
            </a:r>
            <a:r>
              <a:rPr lang="en-GB" sz="1700" dirty="0"/>
              <a:t> </a:t>
            </a:r>
            <a:r>
              <a:rPr lang="en-GB" sz="1700" dirty="0" err="1"/>
              <a:t>i'r</a:t>
            </a:r>
            <a:r>
              <a:rPr lang="en-GB" sz="1700" dirty="0"/>
              <a:t> </a:t>
            </a:r>
            <a:r>
              <a:rPr lang="en-GB" sz="1700" dirty="0" err="1"/>
              <a:t>mathemategwyr</a:t>
            </a:r>
            <a:r>
              <a:rPr lang="en-GB" sz="1700" dirty="0"/>
              <a:t> gofio (ac </a:t>
            </a:r>
            <a:r>
              <a:rPr lang="en-GB" sz="1700" dirty="0" err="1"/>
              <a:t>efallai</a:t>
            </a:r>
            <a:r>
              <a:rPr lang="en-GB" sz="1700" dirty="0"/>
              <a:t> </a:t>
            </a:r>
            <a:r>
              <a:rPr lang="en-GB" sz="1700" dirty="0" err="1"/>
              <a:t>brwydro’n</a:t>
            </a:r>
            <a:r>
              <a:rPr lang="en-GB" sz="1700" dirty="0"/>
              <a:t> </a:t>
            </a:r>
            <a:r>
              <a:rPr lang="en-GB" sz="1700" dirty="0" err="1"/>
              <a:t>gynhyrchiol</a:t>
            </a:r>
            <a:r>
              <a:rPr lang="en-GB" sz="1700" dirty="0"/>
              <a:t> </a:t>
            </a:r>
            <a:r>
              <a:rPr lang="en-GB" sz="1700" dirty="0" err="1"/>
              <a:t>i</a:t>
            </a:r>
            <a:r>
              <a:rPr lang="en-GB" sz="1700" dirty="0"/>
              <a:t> gofio) pan </a:t>
            </a:r>
            <a:r>
              <a:rPr lang="en-GB" sz="1700" dirty="0" err="1"/>
              <a:t>fydd</a:t>
            </a:r>
            <a:r>
              <a:rPr lang="en-GB" sz="1700" dirty="0"/>
              <a:t> </a:t>
            </a:r>
            <a:r>
              <a:rPr lang="en-GB" sz="1700" dirty="0" err="1"/>
              <a:t>angen</a:t>
            </a:r>
            <a:r>
              <a:rPr lang="en-GB" sz="1700" dirty="0"/>
              <a:t> y </a:t>
            </a:r>
            <a:r>
              <a:rPr lang="en-GB" sz="1700" dirty="0" err="1"/>
              <a:t>dysgu</a:t>
            </a:r>
            <a:r>
              <a:rPr lang="en-GB" sz="1700" dirty="0"/>
              <a:t> </a:t>
            </a:r>
            <a:r>
              <a:rPr lang="en-GB" sz="1700" dirty="0" err="1"/>
              <a:t>blaenorol</a:t>
            </a:r>
            <a:r>
              <a:rPr lang="en-GB" sz="1700" dirty="0"/>
              <a:t> </a:t>
            </a:r>
            <a:r>
              <a:rPr lang="en-GB" sz="1700" dirty="0" err="1"/>
              <a:t>hwn</a:t>
            </a:r>
            <a:r>
              <a:rPr lang="en-GB" sz="1700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700" dirty="0"/>
          </a:p>
        </p:txBody>
      </p:sp>
    </p:spTree>
    <p:extLst>
      <p:ext uri="{BB962C8B-B14F-4D97-AF65-F5344CB8AC3E}">
        <p14:creationId xmlns:p14="http://schemas.microsoft.com/office/powerpoint/2010/main" val="316070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5 Session intention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B2D9078-DC0F-E425-6560-79CEBCEFA3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3698"/>
            <a:ext cx="10744200" cy="4589293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600"/>
              </a:spcAft>
              <a:buFont typeface="Arial" panose="020B0604020202020204" pitchFamily="34" charset="0"/>
              <a:buNone/>
              <a:defRPr sz="2000" b="0" i="0">
                <a:solidFill>
                  <a:schemeClr val="tx1"/>
                </a:solidFill>
              </a:defRPr>
            </a:lvl1pPr>
            <a:lvl2pPr marL="468000" indent="-234000">
              <a:spcAft>
                <a:spcPts val="600"/>
              </a:spcAft>
              <a:buFont typeface="Arial" panose="020B0604020202020204" pitchFamily="34" charset="0"/>
              <a:buChar char="•"/>
              <a:defRPr sz="2000" b="0" i="0">
                <a:solidFill>
                  <a:schemeClr val="tx1"/>
                </a:solidFill>
              </a:defRPr>
            </a:lvl2pPr>
            <a:lvl3pPr>
              <a:spcAft>
                <a:spcPts val="600"/>
              </a:spcAft>
              <a:defRPr sz="2000" b="0" i="0">
                <a:solidFill>
                  <a:schemeClr val="tx1"/>
                </a:solidFill>
              </a:defRPr>
            </a:lvl3pPr>
            <a:lvl4pPr>
              <a:spcAft>
                <a:spcPts val="600"/>
              </a:spcAft>
              <a:defRPr sz="2000" b="0" i="0"/>
            </a:lvl4pPr>
            <a:lvl5pPr>
              <a:spcAft>
                <a:spcPts val="600"/>
              </a:spcAft>
              <a:defRPr sz="2000" b="0" i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71F0DD92-B11C-50E4-5ECE-C1B6E5E5020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F372B9A-64B1-8D20-6584-A80B86D18FDC}"/>
              </a:ext>
            </a:extLst>
          </p:cNvPr>
          <p:cNvSpPr txBox="1"/>
          <p:nvPr/>
        </p:nvSpPr>
        <p:spPr>
          <a:xfrm>
            <a:off x="522423" y="352063"/>
            <a:ext cx="44534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Bwriad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y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sesiwn</a:t>
            </a:r>
            <a:endParaRPr lang="en-GB" sz="4000" dirty="0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1A3498AA-D7F0-6F3F-0E16-3BAFD9CC3B63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386CF29-5987-6F70-9882-B73A23E9B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8804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3FD21ACD-3873-D889-FC16-17FDCCEEB5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1000" y="6315475"/>
            <a:ext cx="373850" cy="37385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9" name="Image" descr="Image">
            <a:extLst>
              <a:ext uri="{FF2B5EF4-FFF2-40B4-BE49-F238E27FC236}">
                <a16:creationId xmlns:a16="http://schemas.microsoft.com/office/drawing/2014/main" id="{F00DAFA1-2186-1049-1139-D01F4F8CB5D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2633" y="6419165"/>
            <a:ext cx="310585" cy="16647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30FC40C-8692-C096-7FA0-695294BAF0B7}"/>
              </a:ext>
            </a:extLst>
          </p:cNvPr>
          <p:cNvSpPr txBox="1"/>
          <p:nvPr/>
        </p:nvSpPr>
        <p:spPr>
          <a:xfrm>
            <a:off x="7959699" y="6347641"/>
            <a:ext cx="30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Mae'r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sleid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hon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wedi'i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chuddio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y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cyflwyniad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.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Ar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gyfer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llygaid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mentoriaid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unig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62674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6 Session overview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71F0DD92-B11C-50E4-5ECE-C1B6E5E5020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F372B9A-64B1-8D20-6584-A80B86D18FDC}"/>
              </a:ext>
            </a:extLst>
          </p:cNvPr>
          <p:cNvSpPr txBox="1"/>
          <p:nvPr/>
        </p:nvSpPr>
        <p:spPr>
          <a:xfrm>
            <a:off x="522423" y="352063"/>
            <a:ext cx="54168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Trosolwg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o'r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sesiwn</a:t>
            </a:r>
            <a:endParaRPr lang="en-GB" dirty="0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1A3498AA-D7F0-6F3F-0E16-3BAFD9CC3B63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386CF29-5987-6F70-9882-B73A23E9B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8804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3FD21ACD-3873-D889-FC16-17FDCCEEB5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1000" y="6315475"/>
            <a:ext cx="373850" cy="37385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9" name="Image" descr="Image">
            <a:extLst>
              <a:ext uri="{FF2B5EF4-FFF2-40B4-BE49-F238E27FC236}">
                <a16:creationId xmlns:a16="http://schemas.microsoft.com/office/drawing/2014/main" id="{F00DAFA1-2186-1049-1139-D01F4F8CB5D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2633" y="6419165"/>
            <a:ext cx="310585" cy="16647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30FC40C-8692-C096-7FA0-695294BAF0B7}"/>
              </a:ext>
            </a:extLst>
          </p:cNvPr>
          <p:cNvSpPr txBox="1"/>
          <p:nvPr/>
        </p:nvSpPr>
        <p:spPr>
          <a:xfrm>
            <a:off x="7959699" y="6347641"/>
            <a:ext cx="30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Mae'r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sleid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hon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wedi'i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chuddio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y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cyflwyniad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.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Ar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gyfer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llygaid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mentoriaid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unig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!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12838A2-0B34-AA57-8131-E5334352CA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3659561"/>
              </p:ext>
            </p:extLst>
          </p:nvPr>
        </p:nvGraphicFramePr>
        <p:xfrm>
          <a:off x="609600" y="1243075"/>
          <a:ext cx="10035533" cy="507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1602">
                  <a:extLst>
                    <a:ext uri="{9D8B030D-6E8A-4147-A177-3AD203B41FA5}">
                      <a16:colId xmlns:a16="http://schemas.microsoft.com/office/drawing/2014/main" val="3266196258"/>
                    </a:ext>
                  </a:extLst>
                </a:gridCol>
                <a:gridCol w="4790445">
                  <a:extLst>
                    <a:ext uri="{9D8B030D-6E8A-4147-A177-3AD203B41FA5}">
                      <a16:colId xmlns:a16="http://schemas.microsoft.com/office/drawing/2014/main" val="2509027465"/>
                    </a:ext>
                  </a:extLst>
                </a:gridCol>
                <a:gridCol w="1983486">
                  <a:extLst>
                    <a:ext uri="{9D8B030D-6E8A-4147-A177-3AD203B41FA5}">
                      <a16:colId xmlns:a16="http://schemas.microsoft.com/office/drawing/2014/main" val="1647921077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chemeClr val="tx2"/>
                          </a:solidFill>
                        </a:rPr>
                        <a:t>Problem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err="1">
                          <a:solidFill>
                            <a:schemeClr val="tx2"/>
                          </a:solidFill>
                        </a:rPr>
                        <a:t>Canllawiau</a:t>
                      </a:r>
                      <a:endParaRPr lang="en-GB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err="1">
                          <a:solidFill>
                            <a:schemeClr val="tx2"/>
                          </a:solidFill>
                        </a:rPr>
                        <a:t>Efallai</a:t>
                      </a:r>
                      <a:r>
                        <a:rPr lang="en-GB" dirty="0">
                          <a:solidFill>
                            <a:schemeClr val="tx2"/>
                          </a:solidFill>
                        </a:rPr>
                        <a:t> y </a:t>
                      </a:r>
                      <a:r>
                        <a:rPr lang="en-GB" dirty="0" err="1">
                          <a:solidFill>
                            <a:schemeClr val="tx2"/>
                          </a:solidFill>
                        </a:rPr>
                        <a:t>bydd</a:t>
                      </a:r>
                      <a:r>
                        <a:rPr lang="en-GB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GB" dirty="0" err="1">
                          <a:solidFill>
                            <a:schemeClr val="tx2"/>
                          </a:solidFill>
                        </a:rPr>
                        <a:t>angen</a:t>
                      </a:r>
                      <a:r>
                        <a:rPr lang="en-GB" dirty="0">
                          <a:solidFill>
                            <a:schemeClr val="tx2"/>
                          </a:solidFill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1991068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l"/>
                      <a:r>
                        <a:rPr lang="en-GB" b="0" dirty="0" err="1">
                          <a:solidFill>
                            <a:schemeClr val="tx1"/>
                          </a:solidFill>
                          <a:latin typeface="+mn-lt"/>
                        </a:rPr>
                        <a:t>Enw'r</a:t>
                      </a:r>
                      <a:r>
                        <a:rPr lang="en-GB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b="0" dirty="0" err="1">
                          <a:solidFill>
                            <a:schemeClr val="tx1"/>
                          </a:solidFill>
                          <a:latin typeface="+mn-lt"/>
                        </a:rPr>
                        <a:t>broblem</a:t>
                      </a:r>
                      <a:r>
                        <a:rPr lang="en-GB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b="0" dirty="0" err="1">
                          <a:solidFill>
                            <a:schemeClr val="tx1"/>
                          </a:solidFill>
                          <a:latin typeface="+mn-lt"/>
                        </a:rPr>
                        <a:t>graidd</a:t>
                      </a:r>
                      <a:endParaRPr lang="en-GB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dirty="0" err="1"/>
                        <a:t>Yn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cyflwyno</a:t>
                      </a:r>
                      <a:r>
                        <a:rPr lang="en-GB" dirty="0"/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6433361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0" dirty="0" err="1">
                          <a:solidFill>
                            <a:schemeClr val="tx1"/>
                          </a:solidFill>
                          <a:latin typeface="+mn-lt"/>
                        </a:rPr>
                        <a:t>Enw'r</a:t>
                      </a:r>
                      <a:r>
                        <a:rPr lang="en-GB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b="0" dirty="0" err="1">
                          <a:solidFill>
                            <a:schemeClr val="tx1"/>
                          </a:solidFill>
                          <a:latin typeface="+mn-lt"/>
                        </a:rPr>
                        <a:t>broblem</a:t>
                      </a:r>
                      <a:r>
                        <a:rPr lang="en-GB" b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GB" b="0" dirty="0" err="1">
                          <a:solidFill>
                            <a:schemeClr val="tx1"/>
                          </a:solidFill>
                          <a:latin typeface="+mn-lt"/>
                        </a:rPr>
                        <a:t>graidd</a:t>
                      </a:r>
                      <a:endParaRPr lang="en-GB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dirty="0" err="1"/>
                        <a:t>Ymarfer</a:t>
                      </a:r>
                      <a:r>
                        <a:rPr lang="en-GB" dirty="0"/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3695232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l"/>
                      <a:endParaRPr lang="en-GB" b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dirty="0"/>
                        <a:t>Problem ____ </a:t>
                      </a:r>
                      <a:r>
                        <a:rPr lang="en-GB" dirty="0" err="1"/>
                        <a:t>sydd</a:t>
                      </a:r>
                      <a:r>
                        <a:rPr lang="en-GB" dirty="0"/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1274274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l"/>
                      <a:endParaRPr lang="en-GB" b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dirty="0" err="1"/>
                        <a:t>Treuliwch</a:t>
                      </a:r>
                      <a:r>
                        <a:rPr lang="en-GB" dirty="0"/>
                        <a:t> y </a:t>
                      </a:r>
                      <a:r>
                        <a:rPr lang="en-GB" dirty="0" err="1"/>
                        <a:t>rhan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fwyaf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o'r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sesiwn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ar</a:t>
                      </a:r>
                      <a:r>
                        <a:rPr lang="en-GB" dirty="0"/>
                        <a:t> y </a:t>
                      </a:r>
                      <a:r>
                        <a:rPr lang="en-GB" dirty="0" err="1"/>
                        <a:t>broblem</a:t>
                      </a:r>
                      <a:r>
                        <a:rPr lang="en-GB" dirty="0"/>
                        <a:t> hon.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7157532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l"/>
                      <a:endParaRPr lang="en-GB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dirty="0" err="1"/>
                        <a:t>Bydd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eich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cylch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yn</a:t>
                      </a:r>
                      <a:r>
                        <a:rPr lang="en-GB" dirty="0"/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9727661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r>
                        <a:rPr lang="en-GB" b="1" dirty="0" err="1">
                          <a:solidFill>
                            <a:schemeClr val="accent3"/>
                          </a:solidFill>
                        </a:rPr>
                        <a:t>Enw’r</a:t>
                      </a:r>
                      <a:r>
                        <a:rPr lang="en-GB" b="1" dirty="0">
                          <a:solidFill>
                            <a:schemeClr val="accent3"/>
                          </a:solidFill>
                        </a:rPr>
                        <a:t> </a:t>
                      </a:r>
                      <a:r>
                        <a:rPr lang="en-GB" b="1" dirty="0" err="1">
                          <a:solidFill>
                            <a:schemeClr val="accent3"/>
                          </a:solidFill>
                        </a:rPr>
                        <a:t>broblem</a:t>
                      </a:r>
                      <a:r>
                        <a:rPr lang="en-GB" b="1" dirty="0">
                          <a:solidFill>
                            <a:schemeClr val="accent3"/>
                          </a:solidFill>
                        </a:rPr>
                        <a:t> GC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dirty="0" err="1"/>
                        <a:t>Problemau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ychwanegol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ar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gyfer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cylchoedd</a:t>
                      </a:r>
                      <a:r>
                        <a:rPr lang="en-GB" dirty="0"/>
                        <a:t> neu </a:t>
                      </a:r>
                      <a:r>
                        <a:rPr lang="en-GB" dirty="0" err="1"/>
                        <a:t>unigolion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sy'n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gwneud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cynnydd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cyflym</a:t>
                      </a:r>
                      <a:r>
                        <a:rPr lang="en-GB" dirty="0"/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2832136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 err="1">
                          <a:solidFill>
                            <a:schemeClr val="accent3"/>
                          </a:solidFill>
                        </a:rPr>
                        <a:t>Enw’r</a:t>
                      </a:r>
                      <a:r>
                        <a:rPr lang="en-GB" b="1" dirty="0">
                          <a:solidFill>
                            <a:schemeClr val="accent3"/>
                          </a:solidFill>
                        </a:rPr>
                        <a:t> </a:t>
                      </a:r>
                      <a:r>
                        <a:rPr lang="en-GB" b="1" dirty="0" err="1">
                          <a:solidFill>
                            <a:schemeClr val="accent3"/>
                          </a:solidFill>
                        </a:rPr>
                        <a:t>broblem</a:t>
                      </a:r>
                      <a:r>
                        <a:rPr lang="en-GB" b="1" dirty="0">
                          <a:solidFill>
                            <a:schemeClr val="accent3"/>
                          </a:solidFill>
                        </a:rPr>
                        <a:t> GC</a:t>
                      </a:r>
                    </a:p>
                    <a:p>
                      <a:endParaRPr lang="en-GB" b="1" dirty="0">
                        <a:solidFill>
                          <a:schemeClr val="accent3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479353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r>
                        <a:rPr lang="en-GB" b="1" dirty="0" err="1">
                          <a:solidFill>
                            <a:schemeClr val="tx2"/>
                          </a:solidFill>
                        </a:rPr>
                        <a:t>Problemau</a:t>
                      </a:r>
                      <a:r>
                        <a:rPr lang="en-GB" b="1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GB" b="1" dirty="0" err="1">
                          <a:solidFill>
                            <a:schemeClr val="tx2"/>
                          </a:solidFill>
                        </a:rPr>
                        <a:t>i'w</a:t>
                      </a:r>
                      <a:r>
                        <a:rPr lang="en-GB" b="1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GB" b="1" dirty="0" err="1">
                          <a:solidFill>
                            <a:schemeClr val="tx2"/>
                          </a:solidFill>
                        </a:rPr>
                        <a:t>hystyried</a:t>
                      </a:r>
                      <a:endParaRPr lang="en-GB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dirty="0" err="1"/>
                        <a:t>Problemau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i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fynd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i’r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afael</a:t>
                      </a:r>
                      <a:r>
                        <a:rPr lang="en-GB" dirty="0"/>
                        <a:t> </a:t>
                      </a:r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â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nhw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ar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ôl</a:t>
                      </a:r>
                      <a:r>
                        <a:rPr lang="en-GB" dirty="0"/>
                        <a:t> y </a:t>
                      </a:r>
                      <a:r>
                        <a:rPr lang="en-GB" dirty="0" err="1"/>
                        <a:t>sesiwn</a:t>
                      </a:r>
                      <a:r>
                        <a:rPr lang="en-GB" dirty="0"/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8096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8553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6 Overview for doubles and strandless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71F0DD92-B11C-50E4-5ECE-C1B6E5E5020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F372B9A-64B1-8D20-6584-A80B86D18FDC}"/>
              </a:ext>
            </a:extLst>
          </p:cNvPr>
          <p:cNvSpPr txBox="1"/>
          <p:nvPr/>
        </p:nvSpPr>
        <p:spPr>
          <a:xfrm>
            <a:off x="522423" y="352063"/>
            <a:ext cx="54168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Trosolwg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o'r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sesiwn</a:t>
            </a:r>
            <a:endParaRPr lang="en-GB" sz="4000" dirty="0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1A3498AA-D7F0-6F3F-0E16-3BAFD9CC3B63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386CF29-5987-6F70-9882-B73A23E9B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8804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3FD21ACD-3873-D889-FC16-17FDCCEEB5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1000" y="6315475"/>
            <a:ext cx="373850" cy="37385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9" name="Image" descr="Image">
            <a:extLst>
              <a:ext uri="{FF2B5EF4-FFF2-40B4-BE49-F238E27FC236}">
                <a16:creationId xmlns:a16="http://schemas.microsoft.com/office/drawing/2014/main" id="{F00DAFA1-2186-1049-1139-D01F4F8CB5D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2633" y="6419165"/>
            <a:ext cx="310585" cy="16647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30FC40C-8692-C096-7FA0-695294BAF0B7}"/>
              </a:ext>
            </a:extLst>
          </p:cNvPr>
          <p:cNvSpPr txBox="1"/>
          <p:nvPr/>
        </p:nvSpPr>
        <p:spPr>
          <a:xfrm>
            <a:off x="7959699" y="6347641"/>
            <a:ext cx="30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Mae'r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sleid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hon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wedi'i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chuddio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y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cyflwyniad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.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Ar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gyfer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llygaid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mentoriaid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unig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61267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ession intention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AF184A3-1886-D761-6EEC-9C9B2820A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B2D9078-DC0F-E425-6560-79CEBCEFA3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3698"/>
            <a:ext cx="10744200" cy="4589293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600"/>
              </a:spcAft>
              <a:buFont typeface="Arial" panose="020B0604020202020204" pitchFamily="34" charset="0"/>
              <a:buNone/>
              <a:defRPr sz="2000" b="0" i="0"/>
            </a:lvl1pPr>
            <a:lvl2pPr marL="468000" indent="-234000">
              <a:spcAft>
                <a:spcPts val="600"/>
              </a:spcAft>
              <a:buFont typeface="Arial" panose="020B0604020202020204" pitchFamily="34" charset="0"/>
              <a:buChar char="•"/>
              <a:defRPr sz="2000" b="1" i="0"/>
            </a:lvl2pPr>
            <a:lvl3pPr>
              <a:spcAft>
                <a:spcPts val="600"/>
              </a:spcAft>
              <a:defRPr sz="2000" b="0" i="0"/>
            </a:lvl3pPr>
            <a:lvl4pPr>
              <a:spcAft>
                <a:spcPts val="600"/>
              </a:spcAft>
              <a:defRPr sz="2000" b="0" i="0"/>
            </a:lvl4pPr>
            <a:lvl5pPr>
              <a:spcAft>
                <a:spcPts val="600"/>
              </a:spcAft>
              <a:defRPr sz="20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6412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-0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 hidden="1">
            <a:extLst>
              <a:ext uri="{FF2B5EF4-FFF2-40B4-BE49-F238E27FC236}">
                <a16:creationId xmlns:a16="http://schemas.microsoft.com/office/drawing/2014/main" id="{00CD369D-1C77-5FE6-496C-674987C689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3999" y="4478519"/>
            <a:ext cx="2684417" cy="365125"/>
          </a:xfrm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fld id="{40FB4C24-C9E7-460E-B9B4-459718EB3B48}" type="datetime1">
              <a:rPr lang="en-US" smtClean="0"/>
              <a:t>7/6/26</a:t>
            </a:fld>
            <a:endParaRPr lang="en-US"/>
          </a:p>
        </p:txBody>
      </p:sp>
      <p:pic>
        <p:nvPicPr>
          <p:cNvPr id="8" name="Image" descr="Image">
            <a:extLst>
              <a:ext uri="{FF2B5EF4-FFF2-40B4-BE49-F238E27FC236}">
                <a16:creationId xmlns:a16="http://schemas.microsoft.com/office/drawing/2014/main" id="{5E226E73-6728-E7EB-5BE4-CA7E1E9E061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82" b="2655"/>
          <a:stretch/>
        </p:blipFill>
        <p:spPr>
          <a:xfrm>
            <a:off x="0" y="3809905"/>
            <a:ext cx="4167354" cy="3048096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AxiomMaths_rev_on_pink_2col.jpg" descr="AxiomMaths_rev_on_pink_2col.jpg">
            <a:extLst>
              <a:ext uri="{FF2B5EF4-FFF2-40B4-BE49-F238E27FC236}">
                <a16:creationId xmlns:a16="http://schemas.microsoft.com/office/drawing/2014/main" id="{E19560F7-19D6-E6B8-FDF4-9A821E0E81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7991" y="5437618"/>
            <a:ext cx="2522167" cy="952697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69CBA95D-812E-D17D-A761-E641ED335E6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1340"/>
          <a:stretch/>
        </p:blipFill>
        <p:spPr>
          <a:xfrm rot="10800000" flipH="1">
            <a:off x="7974773" y="0"/>
            <a:ext cx="4091055" cy="4320238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F0BF7978-C224-AD27-02B4-C4E3FC15C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7FE6A2-09FB-80BE-85F2-D26B453A6F5C}"/>
              </a:ext>
            </a:extLst>
          </p:cNvPr>
          <p:cNvSpPr txBox="1"/>
          <p:nvPr/>
        </p:nvSpPr>
        <p:spPr>
          <a:xfrm>
            <a:off x="531222" y="1480815"/>
            <a:ext cx="534270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Problemau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ar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gyfer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gafaelwyr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cyflym</a:t>
            </a:r>
            <a:endParaRPr lang="en-GB" sz="4000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788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G student facing - text onl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Image">
            <a:extLst>
              <a:ext uri="{FF2B5EF4-FFF2-40B4-BE49-F238E27FC236}">
                <a16:creationId xmlns:a16="http://schemas.microsoft.com/office/drawing/2014/main" id="{77F959B8-60D9-1B37-E09B-980D07BE0B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9422" y="1"/>
            <a:ext cx="3477113" cy="2530567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00B74CB-6CC2-0692-ACD5-F4000ECBC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3698"/>
            <a:ext cx="10744200" cy="4589293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600"/>
              </a:spcAft>
              <a:buFont typeface="Arial" panose="020B0604020202020204" pitchFamily="34" charset="0"/>
              <a:buNone/>
              <a:defRPr sz="2000" b="0" i="0"/>
            </a:lvl1pPr>
            <a:lvl2pPr marL="468000" indent="-234000">
              <a:spcAft>
                <a:spcPts val="600"/>
              </a:spcAft>
              <a:buFont typeface="Arial" panose="020B0604020202020204" pitchFamily="34" charset="0"/>
              <a:buChar char="•"/>
              <a:defRPr sz="2000" b="1" i="0">
                <a:solidFill>
                  <a:schemeClr val="accent3"/>
                </a:solidFill>
              </a:defRPr>
            </a:lvl2pPr>
            <a:lvl3pPr>
              <a:spcAft>
                <a:spcPts val="600"/>
              </a:spcAft>
              <a:defRPr sz="2000" b="0" i="0"/>
            </a:lvl3pPr>
            <a:lvl4pPr>
              <a:spcAft>
                <a:spcPts val="600"/>
              </a:spcAft>
              <a:defRPr sz="2000" b="0" i="0"/>
            </a:lvl4pPr>
            <a:lvl5pPr>
              <a:spcAft>
                <a:spcPts val="600"/>
              </a:spcAft>
              <a:defRPr sz="20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905D3C3-3989-CB05-EAA3-0C2FCD49B2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25581A-4F9D-934D-0E85-47F38D86AC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374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RG student facing - text onl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77F959B8-60D9-1B37-E09B-980D07BE0B5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9422" y="1"/>
            <a:ext cx="3477113" cy="2530567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00B74CB-6CC2-0692-ACD5-F4000ECBC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3698"/>
            <a:ext cx="10744200" cy="4589293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600"/>
              </a:spcAft>
              <a:buFont typeface="Arial" panose="020B0604020202020204" pitchFamily="34" charset="0"/>
              <a:buNone/>
              <a:defRPr sz="2000" b="0" i="0"/>
            </a:lvl1pPr>
            <a:lvl2pPr marL="468000" indent="-234000">
              <a:spcAft>
                <a:spcPts val="600"/>
              </a:spcAft>
              <a:buFont typeface="Arial" panose="020B0604020202020204" pitchFamily="34" charset="0"/>
              <a:buChar char="•"/>
              <a:defRPr sz="2000" b="1" i="0">
                <a:solidFill>
                  <a:schemeClr val="accent3"/>
                </a:solidFill>
              </a:defRPr>
            </a:lvl2pPr>
            <a:lvl3pPr>
              <a:spcAft>
                <a:spcPts val="600"/>
              </a:spcAft>
              <a:defRPr sz="2000" b="0" i="0"/>
            </a:lvl3pPr>
            <a:lvl4pPr>
              <a:spcAft>
                <a:spcPts val="600"/>
              </a:spcAft>
              <a:defRPr sz="2000" b="0" i="0"/>
            </a:lvl4pPr>
            <a:lvl5pPr>
              <a:spcAft>
                <a:spcPts val="600"/>
              </a:spcAft>
              <a:defRPr sz="20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905D3C3-3989-CB05-EAA3-0C2FCD49B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80F6CD-3376-0E19-EAD0-DF6B69A01852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4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tudent facing - split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AEEB0A84-49B6-D143-1A7D-6311DB60C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969D723-04A6-64EE-D7A4-660B8E9E0D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3698"/>
            <a:ext cx="5143863" cy="4589294"/>
          </a:xfrm>
          <a:prstGeom prst="rect">
            <a:avLst/>
          </a:prstGeom>
        </p:spPr>
        <p:txBody>
          <a:bodyPr/>
          <a:lstStyle>
            <a:lvl1pPr>
              <a:defRPr sz="2000" b="0" i="0"/>
            </a:lvl1pPr>
            <a:lvl2pPr>
              <a:defRPr sz="2000" b="1" i="0">
                <a:solidFill>
                  <a:schemeClr val="accent3"/>
                </a:solidFill>
              </a:defRPr>
            </a:lvl2pPr>
            <a:lvl3pPr>
              <a:defRPr sz="2000" b="0" i="0"/>
            </a:lvl3pPr>
            <a:lvl4pPr>
              <a:defRPr sz="2000" b="0" i="0"/>
            </a:lvl4pPr>
            <a:lvl5pPr>
              <a:defRPr sz="20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F37113CA-1A18-1BD7-4D53-B410F37CD9D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09937" y="1453698"/>
            <a:ext cx="5143863" cy="4589294"/>
          </a:xfrm>
          <a:prstGeom prst="rect">
            <a:avLst/>
          </a:prstGeom>
        </p:spPr>
        <p:txBody>
          <a:bodyPr/>
          <a:lstStyle>
            <a:lvl1pPr>
              <a:defRPr sz="2000" b="0" i="0"/>
            </a:lvl1pPr>
            <a:lvl2pPr>
              <a:defRPr sz="2000" b="1" i="0">
                <a:solidFill>
                  <a:schemeClr val="accent3"/>
                </a:solidFill>
              </a:defRPr>
            </a:lvl2pPr>
            <a:lvl3pPr>
              <a:defRPr sz="2000" b="0" i="0"/>
            </a:lvl3pPr>
            <a:lvl4pPr>
              <a:defRPr sz="2000" b="0" i="0"/>
            </a:lvl4pPr>
            <a:lvl5pPr>
              <a:defRPr sz="20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19FD314-7691-98CF-21C0-B8D8CDE32BC8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6DA0B1F6-C2B4-4470-302D-E1F5A27366A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9422" y="1"/>
            <a:ext cx="3477113" cy="253056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614892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tudent-facing split image 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AEEB0A84-49B6-D143-1A7D-6311DB60C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969D723-04A6-64EE-D7A4-660B8E9E0D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3698"/>
            <a:ext cx="5143863" cy="4589294"/>
          </a:xfrm>
          <a:prstGeom prst="rect">
            <a:avLst/>
          </a:prstGeom>
        </p:spPr>
        <p:txBody>
          <a:bodyPr/>
          <a:lstStyle>
            <a:lvl1pPr>
              <a:defRPr sz="2000" b="0" i="0"/>
            </a:lvl1pPr>
            <a:lvl2pPr>
              <a:defRPr sz="2000" b="1" i="0">
                <a:solidFill>
                  <a:schemeClr val="accent3"/>
                </a:solidFill>
              </a:defRPr>
            </a:lvl2pPr>
            <a:lvl3pPr>
              <a:defRPr sz="2000" b="0" i="0"/>
            </a:lvl3pPr>
            <a:lvl4pPr>
              <a:defRPr sz="2000" b="0" i="0"/>
            </a:lvl4pPr>
            <a:lvl5pPr>
              <a:defRPr sz="20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0748FC0-5BC5-254E-B8B5-9F4AC9931A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10301" y="1453698"/>
            <a:ext cx="5143862" cy="4589463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CEABC10-9FEE-B93A-296C-0C1F360AE9FC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25F5F249-0A75-E118-ECAA-6291EB357C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9422" y="1"/>
            <a:ext cx="3477113" cy="253056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60352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tudent-facing split image 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0748FC0-5BC5-254E-B8B5-9F4AC9931A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" y="1453698"/>
            <a:ext cx="5143862" cy="4589463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AEEB0A84-49B6-D143-1A7D-6311DB60C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969D723-04A6-64EE-D7A4-660B8E9E0D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09937" y="1453867"/>
            <a:ext cx="5143863" cy="4589294"/>
          </a:xfrm>
          <a:prstGeom prst="rect">
            <a:avLst/>
          </a:prstGeom>
        </p:spPr>
        <p:txBody>
          <a:bodyPr/>
          <a:lstStyle>
            <a:lvl1pPr>
              <a:defRPr sz="2000" b="0" i="0"/>
            </a:lvl1pPr>
            <a:lvl2pPr>
              <a:defRPr sz="2000" b="1" i="0">
                <a:solidFill>
                  <a:schemeClr val="accent3"/>
                </a:solidFill>
              </a:defRPr>
            </a:lvl2pPr>
            <a:lvl3pPr>
              <a:defRPr sz="2000" b="0" i="0"/>
            </a:lvl3pPr>
            <a:lvl4pPr>
              <a:defRPr sz="2000" b="0" i="0"/>
            </a:lvl4pPr>
            <a:lvl5pPr>
              <a:defRPr sz="20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C74B734-B25A-2D87-61B1-F9E80D344B55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63A81D26-55DF-9222-2A56-EF0CDE1226A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9422" y="1"/>
            <a:ext cx="3477113" cy="253056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887253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tudent-facing split text and speech bubb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58C48EC1-59C2-65D2-5ED2-E9F20075F3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38772" y="1629054"/>
            <a:ext cx="2774671" cy="27746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 b="1" i="0">
                <a:latin typeface="Arial" panose="020B0604020202020204" pitchFamily="34" charset="0"/>
                <a:ea typeface="Inter" panose="02000503000000020004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C9D22A75-BD41-2F13-927B-3784F1A7C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9874AB0-13CA-1E01-CD7B-960A51AA7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3698"/>
            <a:ext cx="5143863" cy="4589294"/>
          </a:xfrm>
          <a:prstGeom prst="rect">
            <a:avLst/>
          </a:prstGeom>
        </p:spPr>
        <p:txBody>
          <a:bodyPr/>
          <a:lstStyle>
            <a:lvl1pPr>
              <a:defRPr sz="2000" b="0" i="0"/>
            </a:lvl1pPr>
            <a:lvl2pPr>
              <a:defRPr sz="2000" b="1" i="0">
                <a:solidFill>
                  <a:schemeClr val="accent3"/>
                </a:solidFill>
              </a:defRPr>
            </a:lvl2pPr>
            <a:lvl3pPr>
              <a:defRPr sz="2000" b="0" i="0"/>
            </a:lvl3pPr>
            <a:lvl4pPr>
              <a:defRPr sz="2000" b="0" i="0"/>
            </a:lvl4pPr>
            <a:lvl5pPr>
              <a:defRPr sz="20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AC32868-8A1A-496F-2A6F-8B4585902BE0}"/>
              </a:ext>
            </a:extLst>
          </p:cNvPr>
          <p:cNvGrpSpPr/>
          <p:nvPr/>
        </p:nvGrpSpPr>
        <p:grpSpPr>
          <a:xfrm>
            <a:off x="6725512" y="1629054"/>
            <a:ext cx="3498570" cy="3405342"/>
            <a:chOff x="1350393" y="1829351"/>
            <a:chExt cx="3498570" cy="3405342"/>
          </a:xfrm>
        </p:grpSpPr>
        <p:sp>
          <p:nvSpPr>
            <p:cNvPr id="17" name="Graphic 9">
              <a:extLst>
                <a:ext uri="{FF2B5EF4-FFF2-40B4-BE49-F238E27FC236}">
                  <a16:creationId xmlns:a16="http://schemas.microsoft.com/office/drawing/2014/main" id="{14DE9CD7-C4B7-A01B-E4A9-72A0CE59EFC8}"/>
                </a:ext>
              </a:extLst>
            </p:cNvPr>
            <p:cNvSpPr/>
            <p:nvPr/>
          </p:nvSpPr>
          <p:spPr>
            <a:xfrm>
              <a:off x="1350393" y="4904241"/>
              <a:ext cx="330452" cy="330452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Graphic 9">
              <a:extLst>
                <a:ext uri="{FF2B5EF4-FFF2-40B4-BE49-F238E27FC236}">
                  <a16:creationId xmlns:a16="http://schemas.microsoft.com/office/drawing/2014/main" id="{29608C2C-BB92-C2BC-40B6-4D4ECC85596D}"/>
                </a:ext>
              </a:extLst>
            </p:cNvPr>
            <p:cNvSpPr/>
            <p:nvPr/>
          </p:nvSpPr>
          <p:spPr>
            <a:xfrm>
              <a:off x="1712342" y="4253365"/>
              <a:ext cx="625727" cy="625727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" name="Graphic 9">
              <a:extLst>
                <a:ext uri="{FF2B5EF4-FFF2-40B4-BE49-F238E27FC236}">
                  <a16:creationId xmlns:a16="http://schemas.microsoft.com/office/drawing/2014/main" id="{8A410985-420C-7734-0AAD-0A22A6803A8A}"/>
                </a:ext>
              </a:extLst>
            </p:cNvPr>
            <p:cNvSpPr/>
            <p:nvPr/>
          </p:nvSpPr>
          <p:spPr>
            <a:xfrm>
              <a:off x="2074292" y="1829351"/>
              <a:ext cx="2774671" cy="2774671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849E345-E848-FC96-83FD-F25DB2CA01D6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92E05F01-5F6E-FE2E-0A4A-F51D14B21FA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9422" y="1"/>
            <a:ext cx="3477113" cy="253056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79307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G student-facing double bubbl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00F7D2E-2372-87BB-D773-F669F638B5D5}"/>
              </a:ext>
            </a:extLst>
          </p:cNvPr>
          <p:cNvGrpSpPr/>
          <p:nvPr/>
        </p:nvGrpSpPr>
        <p:grpSpPr>
          <a:xfrm>
            <a:off x="1350393" y="1829351"/>
            <a:ext cx="3498570" cy="3405342"/>
            <a:chOff x="1350393" y="1829351"/>
            <a:chExt cx="3498570" cy="3405342"/>
          </a:xfrm>
        </p:grpSpPr>
        <p:sp>
          <p:nvSpPr>
            <p:cNvPr id="11" name="Graphic 9">
              <a:extLst>
                <a:ext uri="{FF2B5EF4-FFF2-40B4-BE49-F238E27FC236}">
                  <a16:creationId xmlns:a16="http://schemas.microsoft.com/office/drawing/2014/main" id="{C9981B61-C937-428A-EBE0-AC551878B75F}"/>
                </a:ext>
              </a:extLst>
            </p:cNvPr>
            <p:cNvSpPr/>
            <p:nvPr/>
          </p:nvSpPr>
          <p:spPr>
            <a:xfrm>
              <a:off x="1350393" y="4904241"/>
              <a:ext cx="330452" cy="330452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Graphic 9">
              <a:extLst>
                <a:ext uri="{FF2B5EF4-FFF2-40B4-BE49-F238E27FC236}">
                  <a16:creationId xmlns:a16="http://schemas.microsoft.com/office/drawing/2014/main" id="{4ED6F7F4-C2AA-AE31-92AE-3DC42D4A19DA}"/>
                </a:ext>
              </a:extLst>
            </p:cNvPr>
            <p:cNvSpPr/>
            <p:nvPr/>
          </p:nvSpPr>
          <p:spPr>
            <a:xfrm>
              <a:off x="1712342" y="4253365"/>
              <a:ext cx="625727" cy="625727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Graphic 9">
              <a:extLst>
                <a:ext uri="{FF2B5EF4-FFF2-40B4-BE49-F238E27FC236}">
                  <a16:creationId xmlns:a16="http://schemas.microsoft.com/office/drawing/2014/main" id="{EBFAF0F6-4CDC-C0ED-161A-7CF2223CD91D}"/>
                </a:ext>
              </a:extLst>
            </p:cNvPr>
            <p:cNvSpPr/>
            <p:nvPr/>
          </p:nvSpPr>
          <p:spPr>
            <a:xfrm>
              <a:off x="2074292" y="1829351"/>
              <a:ext cx="2774671" cy="2774671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58C48EC1-59C2-65D2-5ED2-E9F20075F3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74292" y="1829351"/>
            <a:ext cx="2774671" cy="27746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 b="1" i="0">
                <a:latin typeface="Arial" panose="020B0604020202020204" pitchFamily="34" charset="0"/>
                <a:ea typeface="Inter" panose="02000503000000020004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C83E553-9E69-71F5-158D-FD78E5A506E7}"/>
              </a:ext>
            </a:extLst>
          </p:cNvPr>
          <p:cNvGrpSpPr/>
          <p:nvPr/>
        </p:nvGrpSpPr>
        <p:grpSpPr>
          <a:xfrm flipH="1">
            <a:off x="6955387" y="1829351"/>
            <a:ext cx="3498570" cy="3405342"/>
            <a:chOff x="4955742" y="1829351"/>
            <a:chExt cx="3498570" cy="3405342"/>
          </a:xfrm>
        </p:grpSpPr>
        <p:sp>
          <p:nvSpPr>
            <p:cNvPr id="8" name="Graphic 9">
              <a:extLst>
                <a:ext uri="{FF2B5EF4-FFF2-40B4-BE49-F238E27FC236}">
                  <a16:creationId xmlns:a16="http://schemas.microsoft.com/office/drawing/2014/main" id="{EC4F6F51-231D-C785-CF6C-7F1BB23D15AA}"/>
                </a:ext>
              </a:extLst>
            </p:cNvPr>
            <p:cNvSpPr/>
            <p:nvPr/>
          </p:nvSpPr>
          <p:spPr>
            <a:xfrm>
              <a:off x="4955742" y="4904241"/>
              <a:ext cx="330452" cy="330452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Graphic 9">
              <a:extLst>
                <a:ext uri="{FF2B5EF4-FFF2-40B4-BE49-F238E27FC236}">
                  <a16:creationId xmlns:a16="http://schemas.microsoft.com/office/drawing/2014/main" id="{ED54EE56-797C-31D8-1E57-7EEE27257892}"/>
                </a:ext>
              </a:extLst>
            </p:cNvPr>
            <p:cNvSpPr/>
            <p:nvPr/>
          </p:nvSpPr>
          <p:spPr>
            <a:xfrm>
              <a:off x="5317691" y="4253365"/>
              <a:ext cx="625727" cy="625727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" name="Graphic 9">
              <a:extLst>
                <a:ext uri="{FF2B5EF4-FFF2-40B4-BE49-F238E27FC236}">
                  <a16:creationId xmlns:a16="http://schemas.microsoft.com/office/drawing/2014/main" id="{2D29ACC2-B429-10F7-8267-F16947C0006F}"/>
                </a:ext>
              </a:extLst>
            </p:cNvPr>
            <p:cNvSpPr/>
            <p:nvPr/>
          </p:nvSpPr>
          <p:spPr>
            <a:xfrm>
              <a:off x="5679641" y="1829351"/>
              <a:ext cx="2774671" cy="2774671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accent3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B071E5FB-8E6A-E431-6CBE-45E0D7139A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27149" y="1829351"/>
            <a:ext cx="2774671" cy="27746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 b="1" i="0">
                <a:latin typeface="Arial" panose="020B0604020202020204" pitchFamily="34" charset="0"/>
                <a:ea typeface="Inter" panose="02000503000000020004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Image" descr="Image">
            <a:extLst>
              <a:ext uri="{FF2B5EF4-FFF2-40B4-BE49-F238E27FC236}">
                <a16:creationId xmlns:a16="http://schemas.microsoft.com/office/drawing/2014/main" id="{A10B8B1F-9BE3-897B-121F-EE4EBBEDFC2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9422" y="1"/>
            <a:ext cx="3477113" cy="2530567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F1CE1ED-EFC3-4779-34E8-D0CDB9ACE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0E1E5DA-C305-0B05-67B7-5CFD19CE7BD3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560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G Write-on 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">
            <a:extLst>
              <a:ext uri="{FF2B5EF4-FFF2-40B4-BE49-F238E27FC236}">
                <a16:creationId xmlns:a16="http://schemas.microsoft.com/office/drawing/2014/main" id="{68590B6C-2ADF-3E3C-9C85-911017866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865" y="283949"/>
            <a:ext cx="752405" cy="7529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">
            <a:extLst>
              <a:ext uri="{FF2B5EF4-FFF2-40B4-BE49-F238E27FC236}">
                <a16:creationId xmlns:a16="http://schemas.microsoft.com/office/drawing/2014/main" id="{5698ABA4-18F3-027E-D93E-EF4775515D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9422" y="1"/>
            <a:ext cx="3477113" cy="2530567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1108637-152B-C34E-19E8-E5FE4525A8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4D78236-B647-4524-2839-A1EDBAF458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593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blems to ponder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">
            <a:extLst>
              <a:ext uri="{FF2B5EF4-FFF2-40B4-BE49-F238E27FC236}">
                <a16:creationId xmlns:a16="http://schemas.microsoft.com/office/drawing/2014/main" id="{71F0DD92-B11C-50E4-5ECE-C1B6E5E502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AF184A3-1886-D761-6EEC-9C9B2820AF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494DFB-C8E3-A9D4-76C1-0D1984B25E05}"/>
              </a:ext>
            </a:extLst>
          </p:cNvPr>
          <p:cNvSpPr txBox="1"/>
          <p:nvPr/>
        </p:nvSpPr>
        <p:spPr>
          <a:xfrm>
            <a:off x="522423" y="352063"/>
            <a:ext cx="6736139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000" b="1" dirty="0" err="1">
                <a:solidFill>
                  <a:schemeClr val="tx2"/>
                </a:solidFill>
                <a:latin typeface="+mj-lt"/>
              </a:rPr>
              <a:t>Problemau</a:t>
            </a:r>
            <a:r>
              <a:rPr lang="en-GB" sz="4000" b="1" dirty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4000" b="1" dirty="0" err="1">
                <a:solidFill>
                  <a:schemeClr val="tx2"/>
                </a:solidFill>
                <a:latin typeface="+mj-lt"/>
              </a:rPr>
              <a:t>i'w</a:t>
            </a:r>
            <a:r>
              <a:rPr lang="en-GB" sz="4000" b="1" dirty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4000" b="1" dirty="0" err="1">
                <a:solidFill>
                  <a:schemeClr val="tx2"/>
                </a:solidFill>
                <a:latin typeface="+mj-lt"/>
              </a:rPr>
              <a:t>hystyried</a:t>
            </a:r>
            <a:endParaRPr lang="en-GB" sz="4000" b="1" dirty="0">
              <a:solidFill>
                <a:schemeClr val="tx2"/>
              </a:solidFill>
              <a:latin typeface="+mj-lt"/>
            </a:endParaRPr>
          </a:p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C55DF0-9329-040B-7EA3-9B9C88BD078D}"/>
              </a:ext>
            </a:extLst>
          </p:cNvPr>
          <p:cNvSpPr txBox="1"/>
          <p:nvPr/>
        </p:nvSpPr>
        <p:spPr>
          <a:xfrm>
            <a:off x="609600" y="1610410"/>
            <a:ext cx="10744200" cy="4685771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Bob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hyn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a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hyn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,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rwy'n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awgrymu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rhai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cwestiynau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y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gallwch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b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</a:b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weithio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arnynt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ar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eich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pen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eich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hun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, neu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gyda'ch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ffrindiau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Gallai'r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rhain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ddilyn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ymlaen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o'r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hyn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rydyn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ni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wedi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bod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ei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archwilio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gyda'n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gilydd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neu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roi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cyfle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i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chi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ymarfer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eich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sgiliau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a'ch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technegau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mathemategol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y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tu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allan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i'ch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cylch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Mathemateg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Axiom. </a:t>
            </a: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F8F1E310-0D5D-0953-F8C9-BD27001BF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74631" y="1701419"/>
            <a:ext cx="1077601" cy="1077601"/>
          </a:xfrm>
          <a:prstGeom prst="rect">
            <a:avLst/>
          </a:prstGeom>
        </p:spPr>
      </p:pic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A29B088A-5C78-67D9-8835-2B3D6519D1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5E78B4AC-6A5B-E19B-F7DE-D4436A7AD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98910" y="207876"/>
            <a:ext cx="707886" cy="707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880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ALF &amp; BOTMFT spli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B6A0935-1143-09A0-A187-4AD8BB6A6897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590800" y="1379463"/>
            <a:ext cx="4572001" cy="4643587"/>
          </a:xfrm>
          <a:prstGeom prst="rect">
            <a:avLst/>
          </a:prstGeom>
        </p:spPr>
        <p:txBody>
          <a:bodyPr>
            <a:normAutofit/>
          </a:bodyPr>
          <a:lstStyle>
            <a:lvl1pPr marL="233363" indent="-233363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b="0" i="0">
                <a:latin typeface="+mn-lt"/>
              </a:defRPr>
            </a:lvl1pPr>
            <a:lvl2pPr marL="468000" indent="-227013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b="0" i="0">
                <a:solidFill>
                  <a:schemeClr val="tx1"/>
                </a:solidFill>
                <a:latin typeface="+mn-lt"/>
              </a:defRPr>
            </a:lvl2pPr>
            <a:lvl3pPr marL="720000" indent="-23400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800"/>
            </a:lvl3pPr>
            <a:lvl4pPr marL="1714500" indent="-342900">
              <a:buFont typeface="+mj-lt"/>
              <a:buAutoNum type="arabicPeriod"/>
              <a:defRPr sz="1400"/>
            </a:lvl4pPr>
            <a:lvl5pPr marL="21717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40702E-06BF-8460-9C15-91CFA381D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379463"/>
            <a:ext cx="4572001" cy="4643587"/>
          </a:xfrm>
          <a:prstGeom prst="rect">
            <a:avLst/>
          </a:prstGeom>
        </p:spPr>
        <p:txBody>
          <a:bodyPr>
            <a:normAutofit/>
          </a:bodyPr>
          <a:lstStyle>
            <a:lvl1pPr marL="233363" indent="-233363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b="0" i="0">
                <a:latin typeface="+mn-lt"/>
              </a:defRPr>
            </a:lvl1pPr>
            <a:lvl2pPr marL="468000" indent="-227013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b="0" i="0">
                <a:solidFill>
                  <a:schemeClr val="tx1"/>
                </a:solidFill>
                <a:latin typeface="+mn-lt"/>
              </a:defRPr>
            </a:lvl2pPr>
            <a:lvl3pPr marL="720000" indent="-23400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800"/>
            </a:lvl3pPr>
            <a:lvl4pPr marL="1714500" indent="-342900">
              <a:buFont typeface="+mj-lt"/>
              <a:buAutoNum type="arabicPeriod"/>
              <a:defRPr sz="1400"/>
            </a:lvl4pPr>
            <a:lvl5pPr marL="21717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EC42A0EA-8ED9-6004-E53D-3F9745C773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07278" y="0"/>
            <a:ext cx="3484723" cy="2556944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5AA8D4AB-49E7-9960-D45B-1843BA4A1A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1000" y="6315475"/>
            <a:ext cx="373850" cy="37385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33639D02-D56D-9C88-B227-91BCADF303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2633" y="6419165"/>
            <a:ext cx="310585" cy="16647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36C5B45-B83A-9540-1DF5-043FF7D61D60}"/>
              </a:ext>
            </a:extLst>
          </p:cNvPr>
          <p:cNvSpPr txBox="1"/>
          <p:nvPr/>
        </p:nvSpPr>
        <p:spPr>
          <a:xfrm>
            <a:off x="7959699" y="6347641"/>
            <a:ext cx="30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Mae'r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sleid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hon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wedi'i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chuddio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y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cyflwyniad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.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Ar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gyfer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llygaid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mentoriaid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unig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!!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8F7DAD-7959-7F2E-52CF-5B975C7C52BC}"/>
              </a:ext>
            </a:extLst>
          </p:cNvPr>
          <p:cNvSpPr txBox="1"/>
          <p:nvPr/>
        </p:nvSpPr>
        <p:spPr>
          <a:xfrm>
            <a:off x="608399" y="892800"/>
            <a:ext cx="4572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Edrychwch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gwrandewch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am…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8DFF015-44FF-DDC3-0D65-7491DC4DD910}"/>
              </a:ext>
            </a:extLst>
          </p:cNvPr>
          <p:cNvSpPr txBox="1"/>
          <p:nvPr/>
        </p:nvSpPr>
        <p:spPr>
          <a:xfrm>
            <a:off x="5180399" y="892800"/>
            <a:ext cx="571620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Dewch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a’r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mathemateg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allan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ohonyn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nhw</a:t>
            </a:r>
            <a:endParaRPr kumimoji="0" lang="en-GB" sz="2200" b="1" i="0" u="none" strike="noStrike" kern="1200" cap="none" spc="0" normalizeH="0" baseline="0" noProof="0" dirty="0">
              <a:ln>
                <a:noFill/>
              </a:ln>
              <a:solidFill>
                <a:srgbClr val="30ACF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B3B6175D-0476-E913-1E25-808B3A199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BD51800-E4B7-4F82-7130-B36201762AB1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sp>
        <p:nvSpPr>
          <p:cNvPr id="9" name="Title 18">
            <a:extLst>
              <a:ext uri="{FF2B5EF4-FFF2-40B4-BE49-F238E27FC236}">
                <a16:creationId xmlns:a16="http://schemas.microsoft.com/office/drawing/2014/main" id="{F2D8E313-B1E9-DACF-6B11-05091EEEF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6310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Maths Circle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F6B636A-9232-3270-0EE3-67B27D57C97D}"/>
              </a:ext>
            </a:extLst>
          </p:cNvPr>
          <p:cNvSpPr txBox="1"/>
          <p:nvPr/>
        </p:nvSpPr>
        <p:spPr>
          <a:xfrm>
            <a:off x="522423" y="352063"/>
            <a:ext cx="74735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Beth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yw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cylch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mathemateg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?</a:t>
            </a:r>
            <a:endParaRPr lang="en-GB" sz="4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14A1309-A83C-DE8B-E857-35308C2EFA6D}"/>
              </a:ext>
            </a:extLst>
          </p:cNvPr>
          <p:cNvSpPr txBox="1"/>
          <p:nvPr/>
        </p:nvSpPr>
        <p:spPr>
          <a:xfrm>
            <a:off x="609600" y="1360909"/>
            <a:ext cx="10744200" cy="4685771"/>
          </a:xfrm>
          <a:prstGeom prst="rect">
            <a:avLst/>
          </a:prstGeom>
          <a:noFill/>
        </p:spPr>
        <p:txBody>
          <a:bodyPr wrap="square">
            <a:normAutofit fontScale="92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Mae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cylch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mathemateg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grŵp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o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ddisgyblion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sy'n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ymgynnull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</a:b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gyda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mentor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fod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fathemategwyr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gyda'i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gilydd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!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ein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cylch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mathemateg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rydym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  <a:p>
            <a:pPr marL="10800" marR="0" lvl="0" indent="-234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mynd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i'r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afael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â (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ond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nid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bob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amser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datrys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!)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problemau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a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syniadau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diddorol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  <a:p>
            <a:pPr marL="10800" marR="0" lvl="0" indent="-234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dysgu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sut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feddwl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siarad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a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gweithio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fel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mathemategydd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</a:b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prifysgol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  <a:p>
            <a:pPr marL="10800" marR="0" lvl="0" indent="-234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weithiau’n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meddwl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ar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ein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pennau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ein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hunain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,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weithiau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b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</a:b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meddwl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mewn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tîm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  <a:p>
            <a:pPr marL="10800" marR="0" lvl="0" indent="-234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mwynhau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mynd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sownd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ogystal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â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dod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rhydd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  <a:p>
            <a:pPr marL="10800" marR="0" lvl="0" indent="-234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cael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hwyl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ein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hunain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, ac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ei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wneud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hwyl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i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bawb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arall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b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</a:b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hefyd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!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F1E3FDFE-64B0-C8B3-26A7-B706AEE584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4" name="Graphic 5">
            <a:extLst>
              <a:ext uri="{FF2B5EF4-FFF2-40B4-BE49-F238E27FC236}">
                <a16:creationId xmlns:a16="http://schemas.microsoft.com/office/drawing/2014/main" id="{8FBCF96B-5C38-C49C-DF26-283480055A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95249" y="1581972"/>
            <a:ext cx="1083258" cy="1083258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36D66398-7E77-8623-96A6-3CA0D35F9B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602681" y="2072673"/>
            <a:ext cx="2279654" cy="932190"/>
            <a:chOff x="7515595" y="2248939"/>
            <a:chExt cx="2279654" cy="932190"/>
          </a:xfrm>
        </p:grpSpPr>
        <p:pic>
          <p:nvPicPr>
            <p:cNvPr id="12" name="Graphic 2" descr="Hike with solid fill">
              <a:extLst>
                <a:ext uri="{FF2B5EF4-FFF2-40B4-BE49-F238E27FC236}">
                  <a16:creationId xmlns:a16="http://schemas.microsoft.com/office/drawing/2014/main" id="{300E156F-F919-7189-F4D5-75C243104626}"/>
                </a:ext>
                <a:ext uri="{C183D7F6-B498-43B3-948B-1728B52AA6E4}">
                  <adec:decorative xmlns:adec="http://schemas.microsoft.com/office/drawing/2017/decorative" val="0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946908" y="2248939"/>
              <a:ext cx="932190" cy="932190"/>
            </a:xfrm>
            <a:prstGeom prst="rect">
              <a:avLst/>
            </a:prstGeom>
          </p:spPr>
        </p:pic>
        <p:pic>
          <p:nvPicPr>
            <p:cNvPr id="13" name="Graphic 1" descr="Hike with solid fill">
              <a:extLst>
                <a:ext uri="{FF2B5EF4-FFF2-40B4-BE49-F238E27FC236}">
                  <a16:creationId xmlns:a16="http://schemas.microsoft.com/office/drawing/2014/main" id="{AF233847-0F45-D608-F164-1426A5AF7FB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132221" y="2518101"/>
              <a:ext cx="663028" cy="663028"/>
            </a:xfrm>
            <a:prstGeom prst="rect">
              <a:avLst/>
            </a:prstGeom>
          </p:spPr>
        </p:pic>
        <p:pic>
          <p:nvPicPr>
            <p:cNvPr id="14" name="Graphic 4" descr="Hike with solid fill">
              <a:extLst>
                <a:ext uri="{FF2B5EF4-FFF2-40B4-BE49-F238E27FC236}">
                  <a16:creationId xmlns:a16="http://schemas.microsoft.com/office/drawing/2014/main" id="{B40EE0C2-7085-446D-A8F6-66949A189FD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655422" y="2518101"/>
              <a:ext cx="663028" cy="663028"/>
            </a:xfrm>
            <a:prstGeom prst="rect">
              <a:avLst/>
            </a:prstGeom>
          </p:spPr>
        </p:pic>
        <p:pic>
          <p:nvPicPr>
            <p:cNvPr id="15" name="Graphic 6" descr="Hike with solid fill">
              <a:extLst>
                <a:ext uri="{FF2B5EF4-FFF2-40B4-BE49-F238E27FC236}">
                  <a16:creationId xmlns:a16="http://schemas.microsoft.com/office/drawing/2014/main" id="{41531B83-B58D-5E5D-2C22-D2C134288B5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515595" y="2518101"/>
              <a:ext cx="663028" cy="663028"/>
            </a:xfrm>
            <a:prstGeom prst="rect">
              <a:avLst/>
            </a:prstGeom>
          </p:spPr>
        </p:pic>
      </p:grpSp>
      <p:pic>
        <p:nvPicPr>
          <p:cNvPr id="17" name="Image">
            <a:extLst>
              <a:ext uri="{FF2B5EF4-FFF2-40B4-BE49-F238E27FC236}">
                <a16:creationId xmlns:a16="http://schemas.microsoft.com/office/drawing/2014/main" id="{9F089AB8-46F6-910C-4852-6C20711A42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A11B288-AA4B-7944-B2C1-8BB15426DD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60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Good Mathematicians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E28F277B-4D0D-E8CE-5B86-DE86F372C183}"/>
              </a:ext>
            </a:extLst>
          </p:cNvPr>
          <p:cNvSpPr txBox="1"/>
          <p:nvPr/>
        </p:nvSpPr>
        <p:spPr>
          <a:xfrm>
            <a:off x="522423" y="352063"/>
            <a:ext cx="77620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Mae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mathemategwyr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da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yn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…</a:t>
            </a:r>
            <a:endParaRPr lang="en-GB" sz="400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FED33BC-C9F3-E375-A76F-BA48BAF7502A}"/>
              </a:ext>
            </a:extLst>
          </p:cNvPr>
          <p:cNvSpPr txBox="1">
            <a:spLocks/>
          </p:cNvSpPr>
          <p:nvPr/>
        </p:nvSpPr>
        <p:spPr>
          <a:xfrm>
            <a:off x="2470444" y="1532821"/>
            <a:ext cx="3435926" cy="12452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 dirty="0" err="1">
                <a:solidFill>
                  <a:schemeClr val="tx2"/>
                </a:solidFill>
                <a:latin typeface="+mn-lt"/>
              </a:rPr>
              <a:t>Anturus</a:t>
            </a:r>
            <a:r>
              <a:rPr lang="en-GB" b="1" baseline="0" dirty="0">
                <a:solidFill>
                  <a:schemeClr val="tx2"/>
                </a:solidFill>
                <a:latin typeface="+mn-lt"/>
              </a:rPr>
              <a:t> </a:t>
            </a:r>
            <a:endParaRPr lang="en-GB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9DF6BDD8-FB6C-9107-1A64-AFC135C4F9A6}"/>
              </a:ext>
            </a:extLst>
          </p:cNvPr>
          <p:cNvSpPr txBox="1">
            <a:spLocks/>
          </p:cNvSpPr>
          <p:nvPr/>
        </p:nvSpPr>
        <p:spPr>
          <a:xfrm>
            <a:off x="3836252" y="1538802"/>
            <a:ext cx="1950702" cy="77006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 dirty="0">
                <a:solidFill>
                  <a:schemeClr val="tx2"/>
                </a:solidFill>
                <a:latin typeface="+mn-lt"/>
              </a:rPr>
              <a:t>, </a:t>
            </a:r>
            <a:r>
              <a:rPr lang="en-GB" b="1" dirty="0" err="1">
                <a:solidFill>
                  <a:schemeClr val="tx2"/>
                </a:solidFill>
                <a:latin typeface="+mn-lt"/>
              </a:rPr>
              <a:t>maent</a:t>
            </a:r>
            <a:r>
              <a:rPr lang="en-GB" b="1" baseline="0" dirty="0">
                <a:solidFill>
                  <a:schemeClr val="tx2"/>
                </a:solidFill>
                <a:latin typeface="+mn-lt"/>
              </a:rPr>
              <a:t> </a:t>
            </a:r>
            <a:r>
              <a:rPr lang="en-GB" b="1" baseline="0" dirty="0" err="1">
                <a:solidFill>
                  <a:schemeClr val="tx2"/>
                </a:solidFill>
                <a:latin typeface="+mn-lt"/>
              </a:rPr>
              <a:t>yn</a:t>
            </a:r>
            <a:r>
              <a:rPr lang="en-GB" b="1" dirty="0">
                <a:solidFill>
                  <a:schemeClr val="tx2"/>
                </a:solidFill>
                <a:latin typeface="+mn-lt"/>
              </a:rPr>
              <a:t> 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0E64D5C-7FAA-F202-4E39-22017D386CF9}"/>
              </a:ext>
            </a:extLst>
          </p:cNvPr>
          <p:cNvSpPr txBox="1"/>
          <p:nvPr/>
        </p:nvSpPr>
        <p:spPr>
          <a:xfrm>
            <a:off x="1918668" y="2116810"/>
            <a:ext cx="853025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rhoi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cynnig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ar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bethau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,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hyd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yn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oed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os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nad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yw'n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gweithio</a:t>
            </a:r>
            <a:endParaRPr lang="en-GB" sz="2400" b="0" dirty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meddwl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am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syniadau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mawr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a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gwirio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manylion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bach</a:t>
            </a:r>
            <a:endParaRPr lang="en-GB" sz="2400" b="0" dirty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0B7F01-8D0C-3901-1595-A2BF7DED4205}"/>
              </a:ext>
            </a:extLst>
          </p:cNvPr>
          <p:cNvSpPr txBox="1"/>
          <p:nvPr/>
        </p:nvSpPr>
        <p:spPr>
          <a:xfrm>
            <a:off x="2238709" y="2992523"/>
            <a:ext cx="71208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Huawdl</a:t>
            </a:r>
            <a:endParaRPr lang="en-GB" sz="28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C977B6E0-91C9-6803-9CBA-A1E4E350390F}"/>
              </a:ext>
            </a:extLst>
          </p:cNvPr>
          <p:cNvSpPr txBox="1">
            <a:spLocks/>
          </p:cNvSpPr>
          <p:nvPr/>
        </p:nvSpPr>
        <p:spPr>
          <a:xfrm>
            <a:off x="3553267" y="3039962"/>
            <a:ext cx="2014122" cy="77006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800" b="1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GB" sz="2800" b="1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maent</a:t>
            </a:r>
            <a:r>
              <a:rPr lang="en-GB" sz="2800" b="1" kern="1200" baseline="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2800" b="1" kern="1200" baseline="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yn</a:t>
            </a:r>
            <a:r>
              <a:rPr lang="en-GB" sz="2800" b="1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 </a:t>
            </a:r>
            <a:endParaRPr lang="en-GB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F28937-2002-2032-2118-13C92A2BD42E}"/>
              </a:ext>
            </a:extLst>
          </p:cNvPr>
          <p:cNvSpPr txBox="1"/>
          <p:nvPr/>
        </p:nvSpPr>
        <p:spPr>
          <a:xfrm>
            <a:off x="1918668" y="3459963"/>
            <a:ext cx="712089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esbonio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eu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syniadau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i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fentoriaid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a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chyfoedion</a:t>
            </a:r>
            <a:endParaRPr lang="en-GB" sz="2400" b="0" dirty="0">
              <a:solidFill>
                <a:schemeClr val="tx1"/>
              </a:solidFill>
              <a:latin typeface="+mn-lt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dysgu</a:t>
            </a: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a </a:t>
            </a:r>
            <a:r>
              <a:rPr lang="en-GB" sz="2400" b="0" baseline="0" dirty="0" err="1">
                <a:solidFill>
                  <a:schemeClr val="tx1"/>
                </a:solidFill>
                <a:latin typeface="+mn-lt"/>
              </a:rPr>
              <a:t>defnyddio</a:t>
            </a: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baseline="0" dirty="0" err="1">
                <a:solidFill>
                  <a:schemeClr val="tx1"/>
                </a:solidFill>
                <a:latin typeface="+mn-lt"/>
              </a:rPr>
              <a:t>geirfa</a:t>
            </a: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baseline="0" dirty="0" err="1">
                <a:solidFill>
                  <a:schemeClr val="tx1"/>
                </a:solidFill>
                <a:latin typeface="+mn-lt"/>
              </a:rPr>
              <a:t>fathemategol</a:t>
            </a:r>
            <a:endParaRPr lang="en-GB" sz="2400" b="0" dirty="0">
              <a:solidFill>
                <a:schemeClr val="tx1"/>
              </a:solidFill>
              <a:latin typeface="+mn-lt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GB" sz="24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012DDF4-B7E4-54C9-615A-DF7DE3DD1DB5}"/>
              </a:ext>
            </a:extLst>
          </p:cNvPr>
          <p:cNvSpPr txBox="1"/>
          <p:nvPr/>
        </p:nvSpPr>
        <p:spPr>
          <a:xfrm>
            <a:off x="2226509" y="4435694"/>
            <a:ext cx="71208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Derbyniol</a:t>
            </a:r>
            <a:endParaRPr lang="en-GB" sz="28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EF248A7F-0511-8C77-DCF6-DAF67A34CA43}"/>
              </a:ext>
            </a:extLst>
          </p:cNvPr>
          <p:cNvSpPr txBox="1">
            <a:spLocks/>
          </p:cNvSpPr>
          <p:nvPr/>
        </p:nvSpPr>
        <p:spPr>
          <a:xfrm>
            <a:off x="3836252" y="4464002"/>
            <a:ext cx="2070118" cy="7700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 dirty="0">
                <a:solidFill>
                  <a:schemeClr val="tx2"/>
                </a:solidFill>
                <a:latin typeface="+mn-lt"/>
              </a:rPr>
              <a:t>, </a:t>
            </a:r>
            <a:r>
              <a:rPr lang="en-GB" b="1" dirty="0" err="1">
                <a:solidFill>
                  <a:schemeClr val="tx2"/>
                </a:solidFill>
                <a:latin typeface="+mn-lt"/>
              </a:rPr>
              <a:t>maent</a:t>
            </a:r>
            <a:r>
              <a:rPr lang="en-GB" b="1" dirty="0">
                <a:solidFill>
                  <a:schemeClr val="tx2"/>
                </a:solidFill>
                <a:latin typeface="+mn-lt"/>
              </a:rPr>
              <a:t> </a:t>
            </a:r>
            <a:r>
              <a:rPr lang="en-GB" b="1" dirty="0" err="1">
                <a:solidFill>
                  <a:schemeClr val="tx2"/>
                </a:solidFill>
                <a:latin typeface="+mn-lt"/>
              </a:rPr>
              <a:t>yn</a:t>
            </a:r>
            <a:r>
              <a:rPr lang="en-GB" b="1" dirty="0">
                <a:solidFill>
                  <a:schemeClr val="tx2"/>
                </a:solidFill>
                <a:latin typeface="+mn-lt"/>
              </a:rPr>
              <a:t> 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6B255D1-64EB-813A-E948-CE1ABF8F9FC6}"/>
              </a:ext>
            </a:extLst>
          </p:cNvPr>
          <p:cNvSpPr txBox="1"/>
          <p:nvPr/>
        </p:nvSpPr>
        <p:spPr>
          <a:xfrm>
            <a:off x="1918668" y="4919400"/>
            <a:ext cx="886181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gwrando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ar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ac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yn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dysgu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gan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bawb</a:t>
            </a:r>
            <a:endParaRPr lang="en-GB" sz="2400" b="0" dirty="0">
              <a:solidFill>
                <a:schemeClr val="tx1"/>
              </a:solidFill>
              <a:latin typeface="+mn-lt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dysgu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oddi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wrth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eu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camgymeriadau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eu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hunain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a</a:t>
            </a: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baseline="0" dirty="0" err="1">
                <a:solidFill>
                  <a:schemeClr val="tx1"/>
                </a:solidFill>
                <a:latin typeface="+mn-lt"/>
              </a:rPr>
              <a:t>rhai</a:t>
            </a: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baseline="0" dirty="0" err="1">
                <a:solidFill>
                  <a:schemeClr val="tx1"/>
                </a:solidFill>
                <a:latin typeface="+mn-lt"/>
              </a:rPr>
              <a:t>eu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cyfoedion</a:t>
            </a:r>
            <a:endParaRPr lang="en-GB" sz="2400" b="0" dirty="0">
              <a:solidFill>
                <a:schemeClr val="tx1"/>
              </a:solidFill>
              <a:latin typeface="+mn-l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2400" b="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CC44C5E-C6AE-5B14-6DC8-8FC331BDE2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43136" y="2992523"/>
            <a:ext cx="1152084" cy="1152084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4CCC2C85-B92C-469F-27EC-AA9ABB2ED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3072" y="1537738"/>
            <a:ext cx="1192212" cy="1192212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2D27DFCF-71C7-A6D8-D765-EE8551B91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0378" y="4407179"/>
            <a:ext cx="1077601" cy="1077601"/>
          </a:xfrm>
          <a:prstGeom prst="rect">
            <a:avLst/>
          </a:prstGeom>
        </p:spPr>
      </p:pic>
      <p:pic>
        <p:nvPicPr>
          <p:cNvPr id="11" name="Image">
            <a:extLst>
              <a:ext uri="{FF2B5EF4-FFF2-40B4-BE49-F238E27FC236}">
                <a16:creationId xmlns:a16="http://schemas.microsoft.com/office/drawing/2014/main" id="{DA484EAA-550B-9164-5F3E-B16A4A41C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AF184A3-1886-D761-6EEC-9C9B2820AF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7520DD24-E12A-2FEB-83E3-DD6C361BDA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45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8" grpId="0"/>
      <p:bldP spid="13" grpId="0"/>
      <p:bldP spid="14" grpId="0"/>
      <p:bldP spid="19" grpId="0"/>
      <p:bldP spid="15" grpId="0"/>
      <p:bldP spid="16" grpId="0"/>
      <p:bldP spid="20" grpId="0"/>
      <p:bldP spid="17" grpId="0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tudent facing - fu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81B1A04-B038-3D7D-724F-FBE51021B1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3698"/>
            <a:ext cx="10744200" cy="4589293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600"/>
              </a:spcAft>
              <a:buFont typeface="Arial" panose="020B0604020202020204" pitchFamily="34" charset="0"/>
              <a:buNone/>
              <a:defRPr sz="2000" b="0" i="0"/>
            </a:lvl1pPr>
            <a:lvl2pPr marL="468000" indent="-234000">
              <a:spcAft>
                <a:spcPts val="600"/>
              </a:spcAft>
              <a:buFont typeface="Arial" panose="020B0604020202020204" pitchFamily="34" charset="0"/>
              <a:buChar char="•"/>
              <a:defRPr sz="2000" b="1" i="0"/>
            </a:lvl2pPr>
            <a:lvl3pPr>
              <a:spcAft>
                <a:spcPts val="600"/>
              </a:spcAft>
              <a:defRPr sz="2000" b="0" i="0"/>
            </a:lvl3pPr>
            <a:lvl4pPr>
              <a:spcAft>
                <a:spcPts val="600"/>
              </a:spcAft>
              <a:defRPr sz="2000" b="0" i="0"/>
            </a:lvl4pPr>
            <a:lvl5pPr>
              <a:spcAft>
                <a:spcPts val="600"/>
              </a:spcAft>
              <a:defRPr sz="20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AEEB0A84-49B6-D143-1A7D-6311DB60C0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2A4797B-C3E8-C09B-3C31-3E58D0D76F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4" name="Image">
            <a:extLst>
              <a:ext uri="{FF2B5EF4-FFF2-40B4-BE49-F238E27FC236}">
                <a16:creationId xmlns:a16="http://schemas.microsoft.com/office/drawing/2014/main" id="{17CD4095-DDAC-21A1-F624-BB0331238C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3137" y="-1"/>
            <a:ext cx="3468863" cy="253805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593786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udent facing - split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>
                <a:latin typeface="+mj-lt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AEEB0A84-49B6-D143-1A7D-6311DB60C0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969D723-04A6-64EE-D7A4-660B8E9E0D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3698"/>
            <a:ext cx="5143863" cy="4589294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defRPr sz="2000" b="0" i="0"/>
            </a:lvl1pPr>
            <a:lvl2pPr>
              <a:buClr>
                <a:schemeClr val="tx1"/>
              </a:buClr>
              <a:defRPr sz="2000" b="0" i="0">
                <a:solidFill>
                  <a:schemeClr val="tx1"/>
                </a:solidFill>
              </a:defRPr>
            </a:lvl2pPr>
            <a:lvl3pPr>
              <a:defRPr sz="2000" b="0" i="0"/>
            </a:lvl3pPr>
            <a:lvl4pPr>
              <a:defRPr sz="2000" b="0" i="0"/>
            </a:lvl4pPr>
            <a:lvl5pPr>
              <a:defRPr sz="2000" b="0" i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F37113CA-1A18-1BD7-4D53-B410F37CD9D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09937" y="1453698"/>
            <a:ext cx="5143863" cy="4589294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defRPr sz="2000" b="0" i="0"/>
            </a:lvl1pPr>
            <a:lvl2pPr>
              <a:buClr>
                <a:schemeClr val="tx1"/>
              </a:buClr>
              <a:defRPr sz="2000" b="0" i="0">
                <a:solidFill>
                  <a:schemeClr val="tx1"/>
                </a:solidFill>
              </a:defRPr>
            </a:lvl2pPr>
            <a:lvl3pPr>
              <a:defRPr sz="2000" b="0" i="0"/>
            </a:lvl3pPr>
            <a:lvl4pPr>
              <a:defRPr sz="2000" b="0" i="0"/>
            </a:lvl4pPr>
            <a:lvl5pPr>
              <a:defRPr sz="2000" b="0" i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6DA57BCF-A17D-5790-48D1-01CE07D2E0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4" name="Image">
            <a:extLst>
              <a:ext uri="{FF2B5EF4-FFF2-40B4-BE49-F238E27FC236}">
                <a16:creationId xmlns:a16="http://schemas.microsoft.com/office/drawing/2014/main" id="{C6EF6A8B-1502-AF67-8090-6F6A167D0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3137" y="-1"/>
            <a:ext cx="3468863" cy="253805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793342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udent facing - split text and speech bubb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68A7F1B-19F5-A253-7FF3-13A6FF1F42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714873" y="1629054"/>
            <a:ext cx="3498570" cy="3405342"/>
            <a:chOff x="6714873" y="1629054"/>
            <a:chExt cx="3498570" cy="3405342"/>
          </a:xfrm>
        </p:grpSpPr>
        <p:sp>
          <p:nvSpPr>
            <p:cNvPr id="11" name="Graphic 9">
              <a:extLst>
                <a:ext uri="{FF2B5EF4-FFF2-40B4-BE49-F238E27FC236}">
                  <a16:creationId xmlns:a16="http://schemas.microsoft.com/office/drawing/2014/main" id="{C9981B61-C937-428A-EBE0-AC551878B75F}"/>
                </a:ext>
              </a:extLst>
            </p:cNvPr>
            <p:cNvSpPr/>
            <p:nvPr/>
          </p:nvSpPr>
          <p:spPr>
            <a:xfrm>
              <a:off x="6714873" y="4703944"/>
              <a:ext cx="330452" cy="330452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Graphic 9">
              <a:extLst>
                <a:ext uri="{FF2B5EF4-FFF2-40B4-BE49-F238E27FC236}">
                  <a16:creationId xmlns:a16="http://schemas.microsoft.com/office/drawing/2014/main" id="{4ED6F7F4-C2AA-AE31-92AE-3DC42D4A19DA}"/>
                </a:ext>
              </a:extLst>
            </p:cNvPr>
            <p:cNvSpPr/>
            <p:nvPr/>
          </p:nvSpPr>
          <p:spPr>
            <a:xfrm>
              <a:off x="7076822" y="4053068"/>
              <a:ext cx="625727" cy="625727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Graphic 9">
              <a:extLst>
                <a:ext uri="{FF2B5EF4-FFF2-40B4-BE49-F238E27FC236}">
                  <a16:creationId xmlns:a16="http://schemas.microsoft.com/office/drawing/2014/main" id="{EBFAF0F6-4CDC-C0ED-161A-7CF2223CD91D}"/>
                </a:ext>
              </a:extLst>
            </p:cNvPr>
            <p:cNvSpPr/>
            <p:nvPr/>
          </p:nvSpPr>
          <p:spPr>
            <a:xfrm>
              <a:off x="7438772" y="1629054"/>
              <a:ext cx="2774671" cy="2774671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58C48EC1-59C2-65D2-5ED2-E9F20075F3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38772" y="1629054"/>
            <a:ext cx="2774671" cy="27746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 b="1" i="0">
                <a:latin typeface="Arial" panose="020B0604020202020204" pitchFamily="34" charset="0"/>
                <a:ea typeface="Inter" panose="02000503000000020004" pitchFamily="2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C9D22A75-BD41-2F13-927B-3784F1A7C3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9874AB0-13CA-1E01-CD7B-960A51AA7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3698"/>
            <a:ext cx="5143863" cy="4589294"/>
          </a:xfrm>
          <a:prstGeom prst="rect">
            <a:avLst/>
          </a:prstGeom>
        </p:spPr>
        <p:txBody>
          <a:bodyPr/>
          <a:lstStyle>
            <a:lvl1pPr>
              <a:defRPr sz="2000" b="0" i="0"/>
            </a:lvl1pPr>
            <a:lvl2pPr>
              <a:defRPr sz="2000" b="0" i="0">
                <a:solidFill>
                  <a:schemeClr val="tx1"/>
                </a:solidFill>
              </a:defRPr>
            </a:lvl2pPr>
            <a:lvl3pPr>
              <a:defRPr sz="2000" b="0" i="0"/>
            </a:lvl3pPr>
            <a:lvl4pPr>
              <a:defRPr sz="2000" b="0" i="0"/>
            </a:lvl4pPr>
            <a:lvl5pPr>
              <a:defRPr sz="2000" b="0" i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8C4D960-28A5-20F5-0470-715F6D25F5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4" name="Image">
            <a:extLst>
              <a:ext uri="{FF2B5EF4-FFF2-40B4-BE49-F238E27FC236}">
                <a16:creationId xmlns:a16="http://schemas.microsoft.com/office/drawing/2014/main" id="{E7CD7C3C-46F7-74C9-EFE0-7F27D823D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3137" y="-1"/>
            <a:ext cx="3468863" cy="253805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960606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udent facing - double speech bubbl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CA4FE26-E08B-F6C7-E645-D356B5D68D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350393" y="1829351"/>
            <a:ext cx="3498570" cy="3405342"/>
            <a:chOff x="1350393" y="1829351"/>
            <a:chExt cx="3498570" cy="3405342"/>
          </a:xfrm>
        </p:grpSpPr>
        <p:sp>
          <p:nvSpPr>
            <p:cNvPr id="11" name="Graphic 9">
              <a:extLst>
                <a:ext uri="{FF2B5EF4-FFF2-40B4-BE49-F238E27FC236}">
                  <a16:creationId xmlns:a16="http://schemas.microsoft.com/office/drawing/2014/main" id="{C9981B61-C937-428A-EBE0-AC551878B75F}"/>
                </a:ext>
              </a:extLst>
            </p:cNvPr>
            <p:cNvSpPr/>
            <p:nvPr/>
          </p:nvSpPr>
          <p:spPr>
            <a:xfrm>
              <a:off x="1350393" y="4904241"/>
              <a:ext cx="330452" cy="330452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Graphic 9">
              <a:extLst>
                <a:ext uri="{FF2B5EF4-FFF2-40B4-BE49-F238E27FC236}">
                  <a16:creationId xmlns:a16="http://schemas.microsoft.com/office/drawing/2014/main" id="{4ED6F7F4-C2AA-AE31-92AE-3DC42D4A19DA}"/>
                </a:ext>
              </a:extLst>
            </p:cNvPr>
            <p:cNvSpPr/>
            <p:nvPr/>
          </p:nvSpPr>
          <p:spPr>
            <a:xfrm>
              <a:off x="1712342" y="4253365"/>
              <a:ext cx="625727" cy="625727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Graphic 9">
              <a:extLst>
                <a:ext uri="{FF2B5EF4-FFF2-40B4-BE49-F238E27FC236}">
                  <a16:creationId xmlns:a16="http://schemas.microsoft.com/office/drawing/2014/main" id="{EBFAF0F6-4CDC-C0ED-161A-7CF2223CD91D}"/>
                </a:ext>
              </a:extLst>
            </p:cNvPr>
            <p:cNvSpPr/>
            <p:nvPr/>
          </p:nvSpPr>
          <p:spPr>
            <a:xfrm>
              <a:off x="2074292" y="1829351"/>
              <a:ext cx="2774671" cy="2774671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58C48EC1-59C2-65D2-5ED2-E9F20075F3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74292" y="1829351"/>
            <a:ext cx="2774671" cy="27746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 b="1" i="0">
                <a:latin typeface="Arial" panose="020B0604020202020204" pitchFamily="34" charset="0"/>
                <a:ea typeface="Inter" panose="02000503000000020004" pitchFamily="2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C83E553-9E69-71F5-158D-FD78E5A50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flipH="1">
            <a:off x="6955387" y="1829351"/>
            <a:ext cx="3498570" cy="3405342"/>
            <a:chOff x="4955742" y="1829351"/>
            <a:chExt cx="3498570" cy="3405342"/>
          </a:xfrm>
        </p:grpSpPr>
        <p:sp>
          <p:nvSpPr>
            <p:cNvPr id="8" name="Graphic 9">
              <a:extLst>
                <a:ext uri="{FF2B5EF4-FFF2-40B4-BE49-F238E27FC236}">
                  <a16:creationId xmlns:a16="http://schemas.microsoft.com/office/drawing/2014/main" id="{EC4F6F51-231D-C785-CF6C-7F1BB23D15AA}"/>
                </a:ext>
              </a:extLst>
            </p:cNvPr>
            <p:cNvSpPr/>
            <p:nvPr/>
          </p:nvSpPr>
          <p:spPr>
            <a:xfrm>
              <a:off x="4955742" y="4904241"/>
              <a:ext cx="330452" cy="330452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Graphic 9">
              <a:extLst>
                <a:ext uri="{FF2B5EF4-FFF2-40B4-BE49-F238E27FC236}">
                  <a16:creationId xmlns:a16="http://schemas.microsoft.com/office/drawing/2014/main" id="{ED54EE56-797C-31D8-1E57-7EEE27257892}"/>
                </a:ext>
              </a:extLst>
            </p:cNvPr>
            <p:cNvSpPr/>
            <p:nvPr/>
          </p:nvSpPr>
          <p:spPr>
            <a:xfrm>
              <a:off x="5317691" y="4253365"/>
              <a:ext cx="625727" cy="625727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" name="Graphic 9">
              <a:extLst>
                <a:ext uri="{FF2B5EF4-FFF2-40B4-BE49-F238E27FC236}">
                  <a16:creationId xmlns:a16="http://schemas.microsoft.com/office/drawing/2014/main" id="{2D29ACC2-B429-10F7-8267-F16947C0006F}"/>
                </a:ext>
              </a:extLst>
            </p:cNvPr>
            <p:cNvSpPr/>
            <p:nvPr/>
          </p:nvSpPr>
          <p:spPr>
            <a:xfrm>
              <a:off x="5679641" y="1829351"/>
              <a:ext cx="2774671" cy="2774671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B071E5FB-8E6A-E431-6CBE-45E0D7139A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27149" y="1829351"/>
            <a:ext cx="2774671" cy="27746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 b="1" i="0">
                <a:latin typeface="Arial" panose="020B0604020202020204" pitchFamily="34" charset="0"/>
                <a:ea typeface="Inter" panose="02000503000000020004" pitchFamily="2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17" name="Image">
            <a:extLst>
              <a:ext uri="{FF2B5EF4-FFF2-40B4-BE49-F238E27FC236}">
                <a16:creationId xmlns:a16="http://schemas.microsoft.com/office/drawing/2014/main" id="{16B52CA2-1373-4C37-6C71-ACE507771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3137" y="-1"/>
            <a:ext cx="3468863" cy="2538052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76B730C-EB14-6F18-572C-D9E41C31A7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EF3C3CA-78DB-E0FF-D0A1-F713214B52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327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udent facing - Write-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">
            <a:extLst>
              <a:ext uri="{FF2B5EF4-FFF2-40B4-BE49-F238E27FC236}">
                <a16:creationId xmlns:a16="http://schemas.microsoft.com/office/drawing/2014/main" id="{2A04AA70-2B8E-F872-0605-EFA531161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3137" y="-1"/>
            <a:ext cx="3468863" cy="2538052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Image">
            <a:extLst>
              <a:ext uri="{FF2B5EF4-FFF2-40B4-BE49-F238E27FC236}">
                <a16:creationId xmlns:a16="http://schemas.microsoft.com/office/drawing/2014/main" id="{68590B6C-2ADF-3E3C-9C85-911017866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AA18FF"/>
              </a:clrFrom>
              <a:clrTo>
                <a:srgbClr val="AA18FF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865" y="283949"/>
            <a:ext cx="752405" cy="752903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73F7BA1-4084-A4F6-B67D-87DE0F236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8E30469-EE06-7847-3CB7-C3902886B4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C80A0503-81FF-A77E-AAD8-B5662A3A23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4647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Write-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9F23A9-FB89-3198-20A5-6EF3CDC0A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6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90" b="28810"/>
          <a:stretch/>
        </p:blipFill>
        <p:spPr>
          <a:xfrm>
            <a:off x="-8054" y="-1"/>
            <a:ext cx="12203655" cy="6858002"/>
          </a:xfrm>
          <a:prstGeom prst="snip1Rect">
            <a:avLst>
              <a:gd name="adj" fmla="val 0"/>
            </a:avLst>
          </a:prstGeom>
          <a:ln>
            <a:noFill/>
          </a:ln>
        </p:spPr>
      </p:pic>
      <p:pic>
        <p:nvPicPr>
          <p:cNvPr id="8" name="Image">
            <a:extLst>
              <a:ext uri="{FF2B5EF4-FFF2-40B4-BE49-F238E27FC236}">
                <a16:creationId xmlns:a16="http://schemas.microsoft.com/office/drawing/2014/main" id="{2A04AA70-2B8E-F872-0605-EFA531161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3137" y="-1"/>
            <a:ext cx="3468863" cy="2538052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Image">
            <a:extLst>
              <a:ext uri="{FF2B5EF4-FFF2-40B4-BE49-F238E27FC236}">
                <a16:creationId xmlns:a16="http://schemas.microsoft.com/office/drawing/2014/main" id="{68590B6C-2ADF-3E3C-9C85-911017866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AA18FF"/>
              </a:clrFrom>
              <a:clrTo>
                <a:srgbClr val="AA18FF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865" y="283949"/>
            <a:ext cx="752405" cy="752903"/>
          </a:xfrm>
          <a:prstGeom prst="rect">
            <a:avLst/>
          </a:prstGeom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8E30469-EE06-7847-3CB7-C3902886B4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C80A0503-81FF-A77E-AAD8-B5662A3A23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478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LF &amp; BOTMFT spli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B6A0935-1143-09A0-A187-4AD8BB6A6897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590800" y="1379463"/>
            <a:ext cx="4572001" cy="4643587"/>
          </a:xfrm>
          <a:prstGeom prst="rect">
            <a:avLst/>
          </a:prstGeom>
        </p:spPr>
        <p:txBody>
          <a:bodyPr>
            <a:normAutofit/>
          </a:bodyPr>
          <a:lstStyle>
            <a:lvl1pPr marL="233363" indent="-233363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b="0" i="0">
                <a:latin typeface="+mn-lt"/>
              </a:defRPr>
            </a:lvl1pPr>
            <a:lvl2pPr marL="468000" indent="-227013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b="0" i="0">
                <a:solidFill>
                  <a:schemeClr val="tx1"/>
                </a:solidFill>
                <a:latin typeface="+mn-lt"/>
              </a:defRPr>
            </a:lvl2pPr>
            <a:lvl3pPr marL="720000" indent="-23400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800"/>
            </a:lvl3pPr>
            <a:lvl4pPr marL="1714500" indent="-342900">
              <a:buFont typeface="+mj-lt"/>
              <a:buAutoNum type="arabicPeriod"/>
              <a:defRPr sz="1400"/>
            </a:lvl4pPr>
            <a:lvl5pPr marL="21717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40702E-06BF-8460-9C15-91CFA381D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379463"/>
            <a:ext cx="4572001" cy="4643587"/>
          </a:xfrm>
          <a:prstGeom prst="rect">
            <a:avLst/>
          </a:prstGeom>
        </p:spPr>
        <p:txBody>
          <a:bodyPr>
            <a:normAutofit/>
          </a:bodyPr>
          <a:lstStyle>
            <a:lvl1pPr marL="233363" indent="-233363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b="0" i="0">
                <a:latin typeface="+mn-lt"/>
              </a:defRPr>
            </a:lvl1pPr>
            <a:lvl2pPr marL="468000" indent="-227013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b="0" i="0">
                <a:solidFill>
                  <a:schemeClr val="tx1"/>
                </a:solidFill>
                <a:latin typeface="+mn-lt"/>
              </a:defRPr>
            </a:lvl2pPr>
            <a:lvl3pPr marL="720000" indent="-23400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800"/>
            </a:lvl3pPr>
            <a:lvl4pPr marL="1714500" indent="-342900">
              <a:buFont typeface="+mj-lt"/>
              <a:buAutoNum type="arabicPeriod"/>
              <a:defRPr sz="1400"/>
            </a:lvl4pPr>
            <a:lvl5pPr marL="21717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EC42A0EA-8ED9-6004-E53D-3F9745C773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07278" y="0"/>
            <a:ext cx="3484723" cy="2556944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5AA8D4AB-49E7-9960-D45B-1843BA4A1A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1000" y="6315475"/>
            <a:ext cx="373850" cy="37385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33639D02-D56D-9C88-B227-91BCADF303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2633" y="6419165"/>
            <a:ext cx="310585" cy="16647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36C5B45-B83A-9540-1DF5-043FF7D61D60}"/>
              </a:ext>
            </a:extLst>
          </p:cNvPr>
          <p:cNvSpPr txBox="1"/>
          <p:nvPr/>
        </p:nvSpPr>
        <p:spPr>
          <a:xfrm>
            <a:off x="7959699" y="6347641"/>
            <a:ext cx="30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Mae'r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sleid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hon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wedi'i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chuddio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y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cyflwyniad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.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Ar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gyfer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llygaid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mentoriaid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unig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!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8F7DAD-7959-7F2E-52CF-5B975C7C52BC}"/>
              </a:ext>
            </a:extLst>
          </p:cNvPr>
          <p:cNvSpPr txBox="1"/>
          <p:nvPr/>
        </p:nvSpPr>
        <p:spPr>
          <a:xfrm>
            <a:off x="608399" y="892800"/>
            <a:ext cx="4572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Edrychwch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gwrandewch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am…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8DFF015-44FF-DDC3-0D65-7491DC4DD910}"/>
              </a:ext>
            </a:extLst>
          </p:cNvPr>
          <p:cNvSpPr txBox="1"/>
          <p:nvPr/>
        </p:nvSpPr>
        <p:spPr>
          <a:xfrm>
            <a:off x="5028224" y="906085"/>
            <a:ext cx="56971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Dewch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a’r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mathemateg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allan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ohonyn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nhw</a:t>
            </a:r>
            <a:endParaRPr kumimoji="0" lang="en-GB" sz="2200" b="1" i="0" u="none" strike="noStrike" kern="1200" cap="none" spc="0" normalizeH="0" baseline="0" noProof="0" dirty="0">
              <a:ln>
                <a:noFill/>
              </a:ln>
              <a:solidFill>
                <a:srgbClr val="30ACF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B3B6175D-0476-E913-1E25-808B3A199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BD51800-E4B7-4F82-7130-B36201762AB1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sp>
        <p:nvSpPr>
          <p:cNvPr id="9" name="Title 18">
            <a:extLst>
              <a:ext uri="{FF2B5EF4-FFF2-40B4-BE49-F238E27FC236}">
                <a16:creationId xmlns:a16="http://schemas.microsoft.com/office/drawing/2014/main" id="{F2D8E313-B1E9-DACF-6B11-05091EEEF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6622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upport-01 - Hidde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40702E-06BF-8460-9C15-91CFA381D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8" y="1379463"/>
            <a:ext cx="10058401" cy="4643587"/>
          </a:xfrm>
          <a:prstGeom prst="rect">
            <a:avLst/>
          </a:prstGeom>
        </p:spPr>
        <p:txBody>
          <a:bodyPr>
            <a:normAutofit/>
          </a:bodyPr>
          <a:lstStyle>
            <a:lvl1pPr marL="233363" indent="-233363">
              <a:lnSpc>
                <a:spcPct val="90000"/>
              </a:lnSpc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b="0" i="0">
                <a:latin typeface="+mn-lt"/>
              </a:defRPr>
            </a:lvl1pPr>
            <a:lvl2pPr marL="468000" indent="-234000">
              <a:lnSpc>
                <a:spcPct val="90000"/>
              </a:lnSpc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b="0" i="0">
                <a:solidFill>
                  <a:schemeClr val="tx1"/>
                </a:solidFill>
                <a:latin typeface="+mn-lt"/>
              </a:defRPr>
            </a:lvl2pPr>
            <a:lvl3pPr marL="720000" indent="-234000">
              <a:lnSpc>
                <a:spcPct val="90000"/>
              </a:lnSpc>
              <a:spcAft>
                <a:spcPts val="300"/>
              </a:spcAft>
              <a:buFont typeface="Arial" panose="020B0604020202020204" pitchFamily="34" charset="0"/>
              <a:buChar char="•"/>
              <a:defRPr sz="1800"/>
            </a:lvl3pPr>
            <a:lvl4pPr marL="1714500" indent="-342900">
              <a:buFont typeface="+mj-lt"/>
              <a:buAutoNum type="arabicPeriod"/>
              <a:defRPr sz="1400"/>
            </a:lvl4pPr>
            <a:lvl5pPr marL="21717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EC42A0EA-8ED9-6004-E53D-3F9745C773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07278" y="0"/>
            <a:ext cx="3484723" cy="2556944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5AA8D4AB-49E7-9960-D45B-1843BA4A1A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1000" y="6315475"/>
            <a:ext cx="373850" cy="37385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33639D02-D56D-9C88-B227-91BCADF303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2633" y="6419165"/>
            <a:ext cx="310585" cy="16647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36C5B45-B83A-9540-1DF5-043FF7D61D60}"/>
              </a:ext>
            </a:extLst>
          </p:cNvPr>
          <p:cNvSpPr txBox="1"/>
          <p:nvPr/>
        </p:nvSpPr>
        <p:spPr>
          <a:xfrm>
            <a:off x="7959699" y="6347641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Mae'r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sleid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hon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wedi'i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chuddio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y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cyflwyniad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.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Ar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gyfer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llygaid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mentoriaid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unig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!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30ACF1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8F7DAD-7959-7F2E-52CF-5B975C7C52BC}"/>
              </a:ext>
            </a:extLst>
          </p:cNvPr>
          <p:cNvSpPr txBox="1"/>
          <p:nvPr/>
        </p:nvSpPr>
        <p:spPr>
          <a:xfrm>
            <a:off x="608398" y="892800"/>
            <a:ext cx="955440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Edrychwch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gwrandewch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am…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EF28A47-1433-B583-B21E-A2624C867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754E4614-422F-1B99-2E92-2A53F728B672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sp>
        <p:nvSpPr>
          <p:cNvPr id="9" name="Title 18">
            <a:extLst>
              <a:ext uri="{FF2B5EF4-FFF2-40B4-BE49-F238E27FC236}">
                <a16:creationId xmlns:a16="http://schemas.microsoft.com/office/drawing/2014/main" id="{70251CFD-0AD6-D948-C615-779F63FC0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4630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Support-01 - Hidde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EC42A0EA-8ED9-6004-E53D-3F9745C773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07278" y="0"/>
            <a:ext cx="3484723" cy="2556944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5AA8D4AB-49E7-9960-D45B-1843BA4A1A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1000" y="6315475"/>
            <a:ext cx="373850" cy="37385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33639D02-D56D-9C88-B227-91BCADF303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2633" y="6419165"/>
            <a:ext cx="310585" cy="16647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36C5B45-B83A-9540-1DF5-043FF7D61D60}"/>
              </a:ext>
            </a:extLst>
          </p:cNvPr>
          <p:cNvSpPr txBox="1"/>
          <p:nvPr/>
        </p:nvSpPr>
        <p:spPr>
          <a:xfrm>
            <a:off x="7959699" y="6347641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ae'r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sleid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hon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wedi'i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chuddio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y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cyflwyniad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.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Ar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gyfer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llygaid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mentoriaid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unig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!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!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8F7DAD-7959-7F2E-52CF-5B975C7C52BC}"/>
              </a:ext>
            </a:extLst>
          </p:cNvPr>
          <p:cNvSpPr txBox="1"/>
          <p:nvPr/>
        </p:nvSpPr>
        <p:spPr>
          <a:xfrm>
            <a:off x="608398" y="892800"/>
            <a:ext cx="955440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Dewch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a’r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mathemateg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allan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ohonyn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nhw</a:t>
            </a:r>
            <a:endParaRPr kumimoji="0" lang="en-GB" sz="2200" b="1" i="0" u="none" strike="noStrike" kern="1200" cap="none" spc="0" normalizeH="0" baseline="0" noProof="0" dirty="0">
              <a:ln>
                <a:noFill/>
              </a:ln>
              <a:solidFill>
                <a:srgbClr val="30ACF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F2DBC29-9F79-095B-AF0C-2E05374041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8" y="1379463"/>
            <a:ext cx="10058401" cy="4643587"/>
          </a:xfrm>
          <a:prstGeom prst="rect">
            <a:avLst/>
          </a:prstGeom>
        </p:spPr>
        <p:txBody>
          <a:bodyPr>
            <a:normAutofit/>
          </a:bodyPr>
          <a:lstStyle>
            <a:lvl1pPr marL="233363" indent="-233363">
              <a:lnSpc>
                <a:spcPct val="90000"/>
              </a:lnSpc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b="0" i="0">
                <a:latin typeface="+mn-lt"/>
              </a:defRPr>
            </a:lvl1pPr>
            <a:lvl2pPr marL="468000" indent="-234000">
              <a:lnSpc>
                <a:spcPct val="90000"/>
              </a:lnSpc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b="0" i="0">
                <a:solidFill>
                  <a:schemeClr val="tx1"/>
                </a:solidFill>
                <a:latin typeface="+mn-lt"/>
              </a:defRPr>
            </a:lvl2pPr>
            <a:lvl3pPr marL="720000" indent="-234000">
              <a:lnSpc>
                <a:spcPct val="90000"/>
              </a:lnSpc>
              <a:spcAft>
                <a:spcPts val="300"/>
              </a:spcAft>
              <a:buFont typeface="Arial" panose="020B0604020202020204" pitchFamily="34" charset="0"/>
              <a:buChar char="•"/>
              <a:defRPr sz="1800"/>
            </a:lvl3pPr>
            <a:lvl4pPr marL="1714500" indent="-342900">
              <a:buFont typeface="+mj-lt"/>
              <a:buAutoNum type="arabicPeriod"/>
              <a:defRPr sz="1400"/>
            </a:lvl4pPr>
            <a:lvl5pPr marL="21717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F8824D9-E6CC-A9FB-52D2-59C6A8E38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F8C5CF0E-750B-EDE1-55CB-01AA1DDC8AB8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sp>
        <p:nvSpPr>
          <p:cNvPr id="9" name="Title 18">
            <a:extLst>
              <a:ext uri="{FF2B5EF4-FFF2-40B4-BE49-F238E27FC236}">
                <a16:creationId xmlns:a16="http://schemas.microsoft.com/office/drawing/2014/main" id="{4A058E68-AA38-D190-ABA9-3109E4162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6008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odelling cycle"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78B341F-9BE3-8056-33EC-EF63AB63DE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B2D55515-7610-E9C5-78D3-94A3FCFF68A4}"/>
              </a:ext>
            </a:extLst>
          </p:cNvPr>
          <p:cNvSpPr txBox="1">
            <a:spLocks/>
          </p:cNvSpPr>
          <p:nvPr/>
        </p:nvSpPr>
        <p:spPr>
          <a:xfrm>
            <a:off x="11353800" y="6347641"/>
            <a:ext cx="455023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35BC334B-5606-F640-9B65-DA4F71454EC0}" type="slidenum">
              <a:rPr lang="en-US" smtClean="0">
                <a:solidFill>
                  <a:srgbClr val="231F1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231F1F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E1C4AE-3B78-3A73-8EBA-3DD13918EFCB}"/>
              </a:ext>
            </a:extLst>
          </p:cNvPr>
          <p:cNvSpPr txBox="1"/>
          <p:nvPr/>
        </p:nvSpPr>
        <p:spPr>
          <a:xfrm>
            <a:off x="522423" y="352063"/>
            <a:ext cx="697819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2DAC62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Modelu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2DAC62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2DAC62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gyda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2DAC62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2DAC62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mathemateg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srgbClr val="2DAC6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7957774-C754-C065-20BC-E004519686A9}"/>
              </a:ext>
            </a:extLst>
          </p:cNvPr>
          <p:cNvCxnSpPr>
            <a:cxnSpLocks/>
          </p:cNvCxnSpPr>
          <p:nvPr/>
        </p:nvCxnSpPr>
        <p:spPr>
          <a:xfrm flipH="1">
            <a:off x="3063799" y="5096046"/>
            <a:ext cx="5957295" cy="0"/>
          </a:xfrm>
          <a:prstGeom prst="straightConnector1">
            <a:avLst/>
          </a:prstGeom>
          <a:ln w="381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848C6A5-259B-74CC-42EA-25046A4DBC91}"/>
              </a:ext>
            </a:extLst>
          </p:cNvPr>
          <p:cNvCxnSpPr>
            <a:cxnSpLocks/>
          </p:cNvCxnSpPr>
          <p:nvPr/>
        </p:nvCxnSpPr>
        <p:spPr>
          <a:xfrm flipV="1">
            <a:off x="2342929" y="2116910"/>
            <a:ext cx="2777256" cy="2243896"/>
          </a:xfrm>
          <a:prstGeom prst="straightConnector1">
            <a:avLst/>
          </a:prstGeom>
          <a:ln w="381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FA58C195-10F5-BCAD-1458-5B1EC3448FDF}"/>
              </a:ext>
            </a:extLst>
          </p:cNvPr>
          <p:cNvSpPr txBox="1"/>
          <p:nvPr/>
        </p:nvSpPr>
        <p:spPr>
          <a:xfrm>
            <a:off x="4987897" y="4772880"/>
            <a:ext cx="2216205" cy="9233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mynd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i’r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afael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â’r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mathemateg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EB3C8C7-09C6-979C-B792-048DA8B202B1}"/>
              </a:ext>
            </a:extLst>
          </p:cNvPr>
          <p:cNvSpPr txBox="1"/>
          <p:nvPr/>
        </p:nvSpPr>
        <p:spPr>
          <a:xfrm>
            <a:off x="2714324" y="2777193"/>
            <a:ext cx="2011680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gwirio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yw’r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datrysiad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haniaethol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yn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rhesymol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41F27B4-9F37-730A-147F-00B649C7F7A7}"/>
              </a:ext>
            </a:extLst>
          </p:cNvPr>
          <p:cNvGrpSpPr/>
          <p:nvPr/>
        </p:nvGrpSpPr>
        <p:grpSpPr>
          <a:xfrm>
            <a:off x="1059141" y="4439975"/>
            <a:ext cx="1951630" cy="1312142"/>
            <a:chOff x="1381737" y="4119400"/>
            <a:chExt cx="1951630" cy="1312142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235E90F-A258-AE0D-6228-284335375296}"/>
                </a:ext>
              </a:extLst>
            </p:cNvPr>
            <p:cNvSpPr/>
            <p:nvPr/>
          </p:nvSpPr>
          <p:spPr>
            <a:xfrm>
              <a:off x="1381737" y="4929903"/>
              <a:ext cx="1951630" cy="5016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2DAC6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Datrysiad</a:t>
              </a: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2DAC6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2DAC6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haniaethol</a:t>
              </a:r>
              <a:endPara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2DAC6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12" name="Graphic 11" descr="Research with solid fill">
              <a:extLst>
                <a:ext uri="{FF2B5EF4-FFF2-40B4-BE49-F238E27FC236}">
                  <a16:creationId xmlns:a16="http://schemas.microsoft.com/office/drawing/2014/main" id="{EE491E88-8A7D-82EC-FCAD-1A610C75459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900352" y="4119400"/>
              <a:ext cx="914400" cy="914400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29D597D-F60B-E60A-9E9E-4EBCE21133E0}"/>
              </a:ext>
            </a:extLst>
          </p:cNvPr>
          <p:cNvGrpSpPr/>
          <p:nvPr/>
        </p:nvGrpSpPr>
        <p:grpSpPr>
          <a:xfrm>
            <a:off x="5120187" y="1497916"/>
            <a:ext cx="1951630" cy="1374974"/>
            <a:chOff x="3912361" y="1265673"/>
            <a:chExt cx="1951630" cy="1374974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0956F0F-4E40-FAEC-8EF8-3FB5EDAA020D}"/>
                </a:ext>
              </a:extLst>
            </p:cNvPr>
            <p:cNvSpPr/>
            <p:nvPr/>
          </p:nvSpPr>
          <p:spPr>
            <a:xfrm>
              <a:off x="3912361" y="2139008"/>
              <a:ext cx="1951630" cy="5016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2DAC6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Problem go </a:t>
              </a:r>
              <a:r>
                <a:rPr kumimoji="0" lang="en-GB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2DAC6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iawn</a:t>
              </a:r>
              <a:endPara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2DAC6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15" name="Graphic 14" descr="Questions with solid fill">
              <a:extLst>
                <a:ext uri="{FF2B5EF4-FFF2-40B4-BE49-F238E27FC236}">
                  <a16:creationId xmlns:a16="http://schemas.microsoft.com/office/drawing/2014/main" id="{25FE10DA-9E31-AD20-DD21-B40D95C6506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377421" y="1265673"/>
              <a:ext cx="914400" cy="914400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D706FEC-243B-69EF-53D2-E0A892EFC2EE}"/>
              </a:ext>
            </a:extLst>
          </p:cNvPr>
          <p:cNvGrpSpPr/>
          <p:nvPr/>
        </p:nvGrpSpPr>
        <p:grpSpPr>
          <a:xfrm>
            <a:off x="9181229" y="4408499"/>
            <a:ext cx="1951630" cy="1375095"/>
            <a:chOff x="9181229" y="4215939"/>
            <a:chExt cx="1951630" cy="1375095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0C2E82C-232E-FE34-618C-FA1B1A68045F}"/>
                </a:ext>
              </a:extLst>
            </p:cNvPr>
            <p:cNvSpPr/>
            <p:nvPr/>
          </p:nvSpPr>
          <p:spPr>
            <a:xfrm>
              <a:off x="9181229" y="5089395"/>
              <a:ext cx="1951630" cy="5016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2DAC6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Model </a:t>
              </a:r>
              <a:r>
                <a:rPr kumimoji="0" lang="en-GB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2DAC6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haniaetholl</a:t>
              </a:r>
              <a:endPara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2DAC6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18" name="Graphic 17" descr="Circular flowchart with solid fill">
              <a:extLst>
                <a:ext uri="{FF2B5EF4-FFF2-40B4-BE49-F238E27FC236}">
                  <a16:creationId xmlns:a16="http://schemas.microsoft.com/office/drawing/2014/main" id="{D8E5F5E7-64C2-C0F2-78A1-E60876D0CB7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699844" y="4215939"/>
              <a:ext cx="914400" cy="914400"/>
            </a:xfrm>
            <a:prstGeom prst="rect">
              <a:avLst/>
            </a:prstGeom>
          </p:spPr>
        </p:pic>
      </p:grp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72E79EC-4949-3B15-B039-C0498665E21B}"/>
              </a:ext>
            </a:extLst>
          </p:cNvPr>
          <p:cNvCxnSpPr>
            <a:cxnSpLocks/>
          </p:cNvCxnSpPr>
          <p:nvPr/>
        </p:nvCxnSpPr>
        <p:spPr>
          <a:xfrm flipH="1" flipV="1">
            <a:off x="6942795" y="2116910"/>
            <a:ext cx="2777256" cy="2243896"/>
          </a:xfrm>
          <a:prstGeom prst="straightConnector1">
            <a:avLst/>
          </a:prstGeom>
          <a:ln w="38100">
            <a:solidFill>
              <a:schemeClr val="accent3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F0682A0A-02F7-F0BE-3875-8B901D92AB66}"/>
              </a:ext>
            </a:extLst>
          </p:cNvPr>
          <p:cNvSpPr txBox="1"/>
          <p:nvPr/>
        </p:nvSpPr>
        <p:spPr>
          <a:xfrm>
            <a:off x="7263810" y="2741151"/>
            <a:ext cx="1757284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cynrychioli'r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broblem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gan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ddefnyddio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mathemateg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Speech Bubble: Rectangle with Corners Rounded 20">
            <a:extLst>
              <a:ext uri="{FF2B5EF4-FFF2-40B4-BE49-F238E27FC236}">
                <a16:creationId xmlns:a16="http://schemas.microsoft.com/office/drawing/2014/main" id="{AAF63458-A87F-25DC-EAA9-E96565F55429}"/>
              </a:ext>
            </a:extLst>
          </p:cNvPr>
          <p:cNvSpPr/>
          <p:nvPr/>
        </p:nvSpPr>
        <p:spPr>
          <a:xfrm>
            <a:off x="6744650" y="1178603"/>
            <a:ext cx="1840164" cy="501639"/>
          </a:xfrm>
          <a:prstGeom prst="wedgeRoundRectCallout">
            <a:avLst>
              <a:gd name="adj1" fmla="val -62355"/>
              <a:gd name="adj2" fmla="val 50414"/>
              <a:gd name="adj3" fmla="val 16667"/>
            </a:avLst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2225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20" grpId="0" animBg="1"/>
      <p:bldP spid="21" grpId="0" animBg="1"/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day, how have you been...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AF184A3-1886-D761-6EEC-9C9B2820AF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B8248172-F0F4-E078-22B7-81DA591E7403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A6ACF711-DD6D-44E6-2248-088038FE96D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5B7685C-4DAC-9634-E2BC-9EE518421EE8}"/>
              </a:ext>
            </a:extLst>
          </p:cNvPr>
          <p:cNvSpPr txBox="1">
            <a:spLocks/>
          </p:cNvSpPr>
          <p:nvPr/>
        </p:nvSpPr>
        <p:spPr>
          <a:xfrm>
            <a:off x="2165644" y="1592177"/>
            <a:ext cx="3435926" cy="12452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 dirty="0" err="1">
                <a:solidFill>
                  <a:schemeClr val="tx2"/>
                </a:solidFill>
                <a:latin typeface="+mn-lt"/>
              </a:rPr>
              <a:t>Anturus</a:t>
            </a:r>
            <a:endParaRPr lang="en-GB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4F19300-A4D9-E12E-D7A7-871CEE6748AF}"/>
              </a:ext>
            </a:extLst>
          </p:cNvPr>
          <p:cNvSpPr txBox="1"/>
          <p:nvPr/>
        </p:nvSpPr>
        <p:spPr>
          <a:xfrm>
            <a:off x="2132029" y="2993804"/>
            <a:ext cx="71208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Huawdl</a:t>
            </a:r>
            <a:r>
              <a:rPr lang="en-GB" sz="2800" b="1" baseline="0" dirty="0">
                <a:solidFill>
                  <a:schemeClr val="tx2"/>
                </a:solidFill>
                <a:latin typeface="+mn-lt"/>
              </a:rPr>
              <a:t> </a:t>
            </a:r>
            <a:endParaRPr lang="en-GB" sz="28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7A78D5C-B9B8-C8C5-299B-175825641867}"/>
              </a:ext>
            </a:extLst>
          </p:cNvPr>
          <p:cNvSpPr txBox="1"/>
          <p:nvPr/>
        </p:nvSpPr>
        <p:spPr>
          <a:xfrm>
            <a:off x="2124409" y="4422760"/>
            <a:ext cx="71208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Derbyniol</a:t>
            </a:r>
            <a:endParaRPr lang="en-GB" sz="2800" b="1" dirty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C917823D-7E3C-B9BD-BF6D-7EAADA2C8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3136" y="2992523"/>
            <a:ext cx="1152084" cy="1152084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FD517003-C1AE-0AF5-3EDA-956F39B080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23072" y="1537738"/>
            <a:ext cx="1192212" cy="1192212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51A917A8-1069-83C4-B1BC-B2975E3570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0378" y="4407179"/>
            <a:ext cx="1077601" cy="1077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65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8" grpId="0"/>
      <p:bldP spid="21" grpId="0"/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oday, how have you been...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AF184A3-1886-D761-6EEC-9C9B2820AF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6B255D1-64EB-813A-E948-CE1ABF8F9FC6}"/>
              </a:ext>
            </a:extLst>
          </p:cNvPr>
          <p:cNvSpPr txBox="1"/>
          <p:nvPr/>
        </p:nvSpPr>
        <p:spPr>
          <a:xfrm>
            <a:off x="1918668" y="4919400"/>
            <a:ext cx="886181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gwrando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ar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ac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yn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dysgu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gan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bawb</a:t>
            </a:r>
            <a:endParaRPr lang="en-GB" sz="2400" b="0" dirty="0">
              <a:solidFill>
                <a:schemeClr val="tx1"/>
              </a:solidFill>
              <a:latin typeface="+mn-lt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dysgu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oddi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wrth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eu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camgymeriadau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eu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hunain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a</a:t>
            </a: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baseline="0" dirty="0" err="1">
                <a:solidFill>
                  <a:schemeClr val="tx1"/>
                </a:solidFill>
                <a:latin typeface="+mn-lt"/>
              </a:rPr>
              <a:t>rhai</a:t>
            </a: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baseline="0" dirty="0" err="1">
                <a:solidFill>
                  <a:schemeClr val="tx1"/>
                </a:solidFill>
                <a:latin typeface="+mn-lt"/>
              </a:rPr>
              <a:t>eu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cyfoedion</a:t>
            </a:r>
            <a:endParaRPr lang="en-GB" sz="2400" b="0" dirty="0">
              <a:solidFill>
                <a:schemeClr val="tx1"/>
              </a:solidFill>
              <a:latin typeface="+mn-l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24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28F277B-4D0D-E8CE-5B86-DE86F372C183}"/>
              </a:ext>
            </a:extLst>
          </p:cNvPr>
          <p:cNvSpPr txBox="1"/>
          <p:nvPr/>
        </p:nvSpPr>
        <p:spPr>
          <a:xfrm>
            <a:off x="522423" y="352063"/>
            <a:ext cx="89595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Heddiw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,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sut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ydych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chi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wedi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bod…</a:t>
            </a:r>
            <a:endParaRPr lang="en-GB" dirty="0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B8248172-F0F4-E078-22B7-81DA591E7403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A6ACF711-DD6D-44E6-2248-088038FE96D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5B7685C-4DAC-9634-E2BC-9EE518421EE8}"/>
              </a:ext>
            </a:extLst>
          </p:cNvPr>
          <p:cNvSpPr txBox="1">
            <a:spLocks/>
          </p:cNvSpPr>
          <p:nvPr/>
        </p:nvSpPr>
        <p:spPr>
          <a:xfrm>
            <a:off x="2165644" y="1592177"/>
            <a:ext cx="3435926" cy="12452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 dirty="0" err="1">
                <a:solidFill>
                  <a:schemeClr val="tx2"/>
                </a:solidFill>
                <a:latin typeface="+mn-lt"/>
              </a:rPr>
              <a:t>Anturus</a:t>
            </a:r>
            <a:r>
              <a:rPr lang="en-GB" b="1" dirty="0">
                <a:solidFill>
                  <a:schemeClr val="tx2"/>
                </a:solidFill>
                <a:latin typeface="+mn-lt"/>
              </a:rPr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28982A-BAFA-E9EE-CB22-A446773D5E44}"/>
              </a:ext>
            </a:extLst>
          </p:cNvPr>
          <p:cNvSpPr txBox="1"/>
          <p:nvPr/>
        </p:nvSpPr>
        <p:spPr>
          <a:xfrm>
            <a:off x="1965386" y="2098490"/>
            <a:ext cx="876838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rhoi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cynnig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ar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bethau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,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hyd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yn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oed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os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nad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yw'n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gweithio</a:t>
            </a:r>
            <a:endParaRPr lang="en-GB" sz="2400" b="0" dirty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meddwl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am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syniadau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mawr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a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gwirio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manylion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bach</a:t>
            </a:r>
            <a:endParaRPr lang="en-GB" sz="2400" b="0" dirty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4F19300-A4D9-E12E-D7A7-871CEE6748AF}"/>
              </a:ext>
            </a:extLst>
          </p:cNvPr>
          <p:cNvSpPr txBox="1"/>
          <p:nvPr/>
        </p:nvSpPr>
        <p:spPr>
          <a:xfrm>
            <a:off x="2132029" y="2993804"/>
            <a:ext cx="71208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Huawdl</a:t>
            </a:r>
            <a:r>
              <a:rPr lang="en-GB" sz="2800" b="1" dirty="0">
                <a:solidFill>
                  <a:schemeClr val="tx2"/>
                </a:solidFill>
                <a:latin typeface="+mn-lt"/>
              </a:rPr>
              <a:t>?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3A321D1-91EF-9E5F-8DB9-5B17C4EDD72E}"/>
              </a:ext>
            </a:extLst>
          </p:cNvPr>
          <p:cNvSpPr txBox="1"/>
          <p:nvPr/>
        </p:nvSpPr>
        <p:spPr>
          <a:xfrm>
            <a:off x="1918668" y="3459963"/>
            <a:ext cx="71208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esbonio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eu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syniadau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i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fentoriaid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a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chyfoedion</a:t>
            </a:r>
            <a:endParaRPr lang="en-GB" sz="2400" b="0" dirty="0">
              <a:solidFill>
                <a:schemeClr val="tx1"/>
              </a:solidFill>
              <a:latin typeface="+mn-lt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dysgu</a:t>
            </a: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a </a:t>
            </a:r>
            <a:r>
              <a:rPr lang="en-GB" sz="2400" b="0" baseline="0" dirty="0" err="1">
                <a:solidFill>
                  <a:schemeClr val="tx1"/>
                </a:solidFill>
                <a:latin typeface="+mn-lt"/>
              </a:rPr>
              <a:t>defnyddio</a:t>
            </a: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baseline="0" dirty="0" err="1">
                <a:solidFill>
                  <a:schemeClr val="tx1"/>
                </a:solidFill>
                <a:latin typeface="+mn-lt"/>
              </a:rPr>
              <a:t>geirfa</a:t>
            </a: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baseline="0" dirty="0" err="1">
                <a:solidFill>
                  <a:schemeClr val="tx1"/>
                </a:solidFill>
                <a:latin typeface="+mn-lt"/>
              </a:rPr>
              <a:t>fathemategol</a:t>
            </a:r>
            <a:endParaRPr lang="en-GB" sz="24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7A78D5C-B9B8-C8C5-299B-175825641867}"/>
              </a:ext>
            </a:extLst>
          </p:cNvPr>
          <p:cNvSpPr txBox="1"/>
          <p:nvPr/>
        </p:nvSpPr>
        <p:spPr>
          <a:xfrm>
            <a:off x="2124409" y="4422760"/>
            <a:ext cx="71208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Derbyniol</a:t>
            </a:r>
            <a:r>
              <a:rPr lang="en-GB" sz="2800" b="1" dirty="0">
                <a:solidFill>
                  <a:schemeClr val="tx2"/>
                </a:solidFill>
                <a:latin typeface="+mn-lt"/>
              </a:rPr>
              <a:t>?</a:t>
            </a: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C917823D-7E3C-B9BD-BF6D-7EAADA2C8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3136" y="2992523"/>
            <a:ext cx="1152084" cy="1152084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FD517003-C1AE-0AF5-3EDA-956F39B080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23072" y="1537738"/>
            <a:ext cx="1192212" cy="1192212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51A917A8-1069-83C4-B1BC-B2975E3570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0378" y="4407179"/>
            <a:ext cx="1077601" cy="1077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942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4" grpId="0"/>
      <p:bldP spid="10" grpId="0"/>
      <p:bldP spid="18" grpId="0"/>
      <p:bldP spid="20" grpId="0"/>
      <p:bldP spid="21" grpId="0"/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-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0CB5DBC9-61B6-B6A7-9DFD-B229CB681E0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-1" y="4859748"/>
            <a:ext cx="3746986" cy="1998253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Date Placeholder 3" hidden="1">
            <a:extLst>
              <a:ext uri="{FF2B5EF4-FFF2-40B4-BE49-F238E27FC236}">
                <a16:creationId xmlns:a16="http://schemas.microsoft.com/office/drawing/2014/main" id="{99705314-19A9-46AE-758D-AFF48B6679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3999" y="4478519"/>
            <a:ext cx="2684417" cy="365125"/>
          </a:xfrm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39CB08-C2BC-4474-94E2-0F06873B7827}" type="datetime1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7/6/26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EA33B318-81CB-10B7-C165-F97ACFC8BD6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" descr="Image">
            <a:extLst>
              <a:ext uri="{FF2B5EF4-FFF2-40B4-BE49-F238E27FC236}">
                <a16:creationId xmlns:a16="http://schemas.microsoft.com/office/drawing/2014/main" id="{0C3B0034-C87F-438B-7C0E-F85CF2B524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164" y="725101"/>
            <a:ext cx="2337048" cy="759598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AF1FB531-DCE7-8FE5-8CC1-4ADDE52CC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5BC334B-5606-F640-9B65-DA4F71454EC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835C0E-AA65-FF89-DEDA-8D4651827C38}"/>
              </a:ext>
            </a:extLst>
          </p:cNvPr>
          <p:cNvSpPr txBox="1"/>
          <p:nvPr/>
        </p:nvSpPr>
        <p:spPr>
          <a:xfrm>
            <a:off x="1480456" y="2103784"/>
            <a:ext cx="11219544" cy="291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Diolch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.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Gobeithiwn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fod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eich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mathemategwyr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wedi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mwynhau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b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sesiwn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heddiw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AA18F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Rhannwch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eich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myfyrdodau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ar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y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sesiwn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hon </a:t>
            </a:r>
            <a:b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yn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  <a:hlinkClick r:id="rId5"/>
              </a:rPr>
              <a:t>hub.axiommaths.com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Os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byddwch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chi'n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dod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o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hyd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unrhyw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beth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o'i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le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gyda'r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sleidiau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b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hyn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,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cysylltwch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â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  <a:hlinkClick r:id="rId6"/>
              </a:rPr>
              <a:t>corrections@axiommaths.com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AA18F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1882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hank You-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0CB5DBC9-61B6-B6A7-9DFD-B229CB681E0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-1" y="4859748"/>
            <a:ext cx="3746986" cy="1998253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Date Placeholder 3" hidden="1">
            <a:extLst>
              <a:ext uri="{FF2B5EF4-FFF2-40B4-BE49-F238E27FC236}">
                <a16:creationId xmlns:a16="http://schemas.microsoft.com/office/drawing/2014/main" id="{99705314-19A9-46AE-758D-AFF48B6679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3999" y="4478519"/>
            <a:ext cx="2684417" cy="365125"/>
          </a:xfrm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39CB08-C2BC-4474-94E2-0F06873B7827}" type="datetime1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7/6/26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EA33B318-81CB-10B7-C165-F97ACFC8BD6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" descr="Image">
            <a:extLst>
              <a:ext uri="{FF2B5EF4-FFF2-40B4-BE49-F238E27FC236}">
                <a16:creationId xmlns:a16="http://schemas.microsoft.com/office/drawing/2014/main" id="{0C3B0034-C87F-438B-7C0E-F85CF2B524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164" y="725101"/>
            <a:ext cx="2337048" cy="759598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AF1FB531-DCE7-8FE5-8CC1-4ADDE52CC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5BC334B-5606-F640-9B65-DA4F71454EC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835C0E-AA65-FF89-DEDA-8D4651827C38}"/>
              </a:ext>
            </a:extLst>
          </p:cNvPr>
          <p:cNvSpPr txBox="1"/>
          <p:nvPr/>
        </p:nvSpPr>
        <p:spPr>
          <a:xfrm>
            <a:off x="1480456" y="2103784"/>
            <a:ext cx="11219544" cy="24314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Diolch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.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Gobeithiwn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fod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eich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mathemategwyr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wedi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mwynhau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b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sesiwn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heddiw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AA18F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Rhannwch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eich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myfyrdodau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ar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y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sesiwn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hon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  <a:hlinkClick r:id="rId5"/>
              </a:rPr>
              <a:t>yma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Os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byddwch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chi'n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dod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o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hyd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unrhyw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beth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o'i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le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gyda'r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sleidiau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b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hyn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,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cysylltwch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â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  <a:hlinkClick r:id="rId6"/>
              </a:rPr>
              <a:t>corrections@axiommaths.com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AA18F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AA18F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4964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Maths Circle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F6B636A-9232-3270-0EE3-67B27D57C97D}"/>
              </a:ext>
            </a:extLst>
          </p:cNvPr>
          <p:cNvSpPr txBox="1"/>
          <p:nvPr/>
        </p:nvSpPr>
        <p:spPr>
          <a:xfrm>
            <a:off x="522423" y="352063"/>
            <a:ext cx="74735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Beth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yw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cylch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mathemateg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?</a:t>
            </a:r>
            <a:endParaRPr lang="en-GB" sz="4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14A1309-A83C-DE8B-E857-35308C2EFA6D}"/>
              </a:ext>
            </a:extLst>
          </p:cNvPr>
          <p:cNvSpPr txBox="1"/>
          <p:nvPr/>
        </p:nvSpPr>
        <p:spPr>
          <a:xfrm>
            <a:off x="609600" y="1610410"/>
            <a:ext cx="10744200" cy="4685771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Mae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cylch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mathemateg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grŵp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o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ddisgyblion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sy'n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ymgynnull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</a:b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gyda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mentor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fod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fathemategwyr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gyda'i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gilydd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!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ein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cylch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mathemateg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rydym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  <a:p>
            <a:pPr marL="10800" marR="0" lvl="0" indent="-234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mynd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i'r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afael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â (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ond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nid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bob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amser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datrys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!)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problemau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a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syniadau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diddorol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  <a:p>
            <a:pPr marL="10800" marR="0" lvl="0" indent="-234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dysgu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sut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feddwl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siarad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a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gweithio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fel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mathemategydd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prifysgol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  <a:p>
            <a:pPr marL="10800" marR="0" lvl="0" indent="-234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weithiau’n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meddwl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ar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ein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pennau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ein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hunain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,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weithiau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meddwl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mewn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tîm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  <a:p>
            <a:pPr marL="10800" marR="0" lvl="0" indent="-234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mwynhau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mynd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sownd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ogystal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â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dod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rhydd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  <a:p>
            <a:pPr marL="10800" marR="0" lvl="0" indent="-234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cael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hwyl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ein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hunain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, ac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ei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wneud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yn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hwyl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i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bawb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arall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hefyd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Inter Light" panose="02000503000000020004" pitchFamily="2" charset="0"/>
                <a:cs typeface="+mn-cs"/>
              </a:rPr>
              <a:t>!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 Light" panose="02000503000000020004" pitchFamily="2" charset="0"/>
              <a:cs typeface="+mn-cs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F1E3FDFE-64B0-C8B3-26A7-B706AEE584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4" name="Graphic 5">
            <a:extLst>
              <a:ext uri="{FF2B5EF4-FFF2-40B4-BE49-F238E27FC236}">
                <a16:creationId xmlns:a16="http://schemas.microsoft.com/office/drawing/2014/main" id="{8FBCF96B-5C38-C49C-DF26-283480055A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95249" y="1581972"/>
            <a:ext cx="1083258" cy="1083258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36D66398-7E77-8623-96A6-3CA0D35F9B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515595" y="2248939"/>
            <a:ext cx="2279654" cy="932190"/>
            <a:chOff x="7515595" y="2248939"/>
            <a:chExt cx="2279654" cy="932190"/>
          </a:xfrm>
        </p:grpSpPr>
        <p:pic>
          <p:nvPicPr>
            <p:cNvPr id="12" name="Graphic 2" descr="Hike with solid fill">
              <a:extLst>
                <a:ext uri="{FF2B5EF4-FFF2-40B4-BE49-F238E27FC236}">
                  <a16:creationId xmlns:a16="http://schemas.microsoft.com/office/drawing/2014/main" id="{300E156F-F919-7189-F4D5-75C243104626}"/>
                </a:ext>
                <a:ext uri="{C183D7F6-B498-43B3-948B-1728B52AA6E4}">
                  <adec:decorative xmlns:adec="http://schemas.microsoft.com/office/drawing/2017/decorative" val="0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946908" y="2248939"/>
              <a:ext cx="932190" cy="932190"/>
            </a:xfrm>
            <a:prstGeom prst="rect">
              <a:avLst/>
            </a:prstGeom>
          </p:spPr>
        </p:pic>
        <p:pic>
          <p:nvPicPr>
            <p:cNvPr id="13" name="Graphic 1" descr="Hike with solid fill">
              <a:extLst>
                <a:ext uri="{FF2B5EF4-FFF2-40B4-BE49-F238E27FC236}">
                  <a16:creationId xmlns:a16="http://schemas.microsoft.com/office/drawing/2014/main" id="{AF233847-0F45-D608-F164-1426A5AF7FB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132221" y="2518101"/>
              <a:ext cx="663028" cy="663028"/>
            </a:xfrm>
            <a:prstGeom prst="rect">
              <a:avLst/>
            </a:prstGeom>
          </p:spPr>
        </p:pic>
        <p:pic>
          <p:nvPicPr>
            <p:cNvPr id="14" name="Graphic 4" descr="Hike with solid fill">
              <a:extLst>
                <a:ext uri="{FF2B5EF4-FFF2-40B4-BE49-F238E27FC236}">
                  <a16:creationId xmlns:a16="http://schemas.microsoft.com/office/drawing/2014/main" id="{B40EE0C2-7085-446D-A8F6-66949A189FD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655422" y="2518101"/>
              <a:ext cx="663028" cy="663028"/>
            </a:xfrm>
            <a:prstGeom prst="rect">
              <a:avLst/>
            </a:prstGeom>
          </p:spPr>
        </p:pic>
        <p:pic>
          <p:nvPicPr>
            <p:cNvPr id="15" name="Graphic 6" descr="Hike with solid fill">
              <a:extLst>
                <a:ext uri="{FF2B5EF4-FFF2-40B4-BE49-F238E27FC236}">
                  <a16:creationId xmlns:a16="http://schemas.microsoft.com/office/drawing/2014/main" id="{41531B83-B58D-5E5D-2C22-D2C134288B5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515595" y="2518101"/>
              <a:ext cx="663028" cy="663028"/>
            </a:xfrm>
            <a:prstGeom prst="rect">
              <a:avLst/>
            </a:prstGeom>
          </p:spPr>
        </p:pic>
      </p:grpSp>
      <p:pic>
        <p:nvPicPr>
          <p:cNvPr id="17" name="Image">
            <a:extLst>
              <a:ext uri="{FF2B5EF4-FFF2-40B4-BE49-F238E27FC236}">
                <a16:creationId xmlns:a16="http://schemas.microsoft.com/office/drawing/2014/main" id="{9F089AB8-46F6-910C-4852-6C20711A42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A11B288-AA4B-7944-B2C1-8BB15426DD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278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 Good Mathematicians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E28F277B-4D0D-E8CE-5B86-DE86F372C183}"/>
              </a:ext>
            </a:extLst>
          </p:cNvPr>
          <p:cNvSpPr txBox="1"/>
          <p:nvPr/>
        </p:nvSpPr>
        <p:spPr>
          <a:xfrm>
            <a:off x="522423" y="352063"/>
            <a:ext cx="80441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Mae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mathemategwyr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da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yn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…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FED33BC-C9F3-E375-A76F-BA48BAF7502A}"/>
              </a:ext>
            </a:extLst>
          </p:cNvPr>
          <p:cNvSpPr txBox="1">
            <a:spLocks/>
          </p:cNvSpPr>
          <p:nvPr/>
        </p:nvSpPr>
        <p:spPr>
          <a:xfrm>
            <a:off x="2165644" y="1592177"/>
            <a:ext cx="1563248" cy="480131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 dirty="0" err="1">
                <a:solidFill>
                  <a:schemeClr val="tx2"/>
                </a:solidFill>
                <a:latin typeface="+mn-lt"/>
              </a:rPr>
              <a:t>Anturus</a:t>
            </a:r>
            <a:endParaRPr lang="en-GB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0B7F01-8D0C-3901-1595-A2BF7DED4205}"/>
              </a:ext>
            </a:extLst>
          </p:cNvPr>
          <p:cNvSpPr txBox="1"/>
          <p:nvPr/>
        </p:nvSpPr>
        <p:spPr>
          <a:xfrm>
            <a:off x="2132029" y="2985924"/>
            <a:ext cx="1462260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Huawdl</a:t>
            </a:r>
            <a:endParaRPr lang="en-GB" sz="28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012DDF4-B7E4-54C9-615A-DF7DE3DD1DB5}"/>
              </a:ext>
            </a:extLst>
          </p:cNvPr>
          <p:cNvSpPr txBox="1"/>
          <p:nvPr/>
        </p:nvSpPr>
        <p:spPr>
          <a:xfrm>
            <a:off x="2124409" y="4422760"/>
            <a:ext cx="1842171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Derbyniol</a:t>
            </a:r>
            <a:endParaRPr lang="en-GB" sz="2800" b="1" dirty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CC44C5E-C6AE-5B14-6DC8-8FC331BDE2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43136" y="2992523"/>
            <a:ext cx="1152084" cy="1152084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4CCC2C85-B92C-469F-27EC-AA9ABB2ED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3072" y="1537738"/>
            <a:ext cx="1192212" cy="1192212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2D27DFCF-71C7-A6D8-D765-EE8551B91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0378" y="4407179"/>
            <a:ext cx="1077601" cy="1077601"/>
          </a:xfrm>
          <a:prstGeom prst="rect">
            <a:avLst/>
          </a:prstGeom>
        </p:spPr>
      </p:pic>
      <p:pic>
        <p:nvPicPr>
          <p:cNvPr id="11" name="Image">
            <a:extLst>
              <a:ext uri="{FF2B5EF4-FFF2-40B4-BE49-F238E27FC236}">
                <a16:creationId xmlns:a16="http://schemas.microsoft.com/office/drawing/2014/main" id="{DA484EAA-550B-9164-5F3E-B16A4A41C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AF184A3-1886-D761-6EEC-9C9B2820AF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7520DD24-E12A-2FEB-83E3-DD6C361BDA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918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  <p:bldP spid="16" grpId="0"/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udent facing - fu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81B1A04-B038-3D7D-724F-FBE51021B1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3698"/>
            <a:ext cx="10744200" cy="4589293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600"/>
              </a:spcAft>
              <a:buFont typeface="Arial" panose="020B0604020202020204" pitchFamily="34" charset="0"/>
              <a:buNone/>
              <a:defRPr sz="2000" b="0" i="0"/>
            </a:lvl1pPr>
            <a:lvl2pPr marL="468000" indent="-234000">
              <a:spcAft>
                <a:spcPts val="600"/>
              </a:spcAft>
              <a:buFont typeface="Arial" panose="020B0604020202020204" pitchFamily="34" charset="0"/>
              <a:buChar char="•"/>
              <a:defRPr sz="2000" b="0" i="0">
                <a:solidFill>
                  <a:schemeClr val="tx1"/>
                </a:solidFill>
              </a:defRPr>
            </a:lvl2pPr>
            <a:lvl3pPr>
              <a:spcAft>
                <a:spcPts val="600"/>
              </a:spcAft>
              <a:defRPr sz="2000" b="0" i="0"/>
            </a:lvl3pPr>
            <a:lvl4pPr>
              <a:spcAft>
                <a:spcPts val="600"/>
              </a:spcAft>
              <a:defRPr sz="2000" b="0" i="0"/>
            </a:lvl4pPr>
            <a:lvl5pPr>
              <a:spcAft>
                <a:spcPts val="600"/>
              </a:spcAft>
              <a:defRPr sz="20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AEEB0A84-49B6-D143-1A7D-6311DB60C0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2A4797B-C3E8-C09B-3C31-3E58D0D76F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4" name="Image">
            <a:extLst>
              <a:ext uri="{FF2B5EF4-FFF2-40B4-BE49-F238E27FC236}">
                <a16:creationId xmlns:a16="http://schemas.microsoft.com/office/drawing/2014/main" id="{17CD4095-DDAC-21A1-F624-BB0331238C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3137" y="-1"/>
            <a:ext cx="3468863" cy="253805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20549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udent facing - split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AEEB0A84-49B6-D143-1A7D-6311DB60C0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969D723-04A6-64EE-D7A4-660B8E9E0D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3698"/>
            <a:ext cx="5143863" cy="4589294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defRPr sz="2000" b="0" i="0"/>
            </a:lvl1pPr>
            <a:lvl2pPr>
              <a:buClr>
                <a:schemeClr val="tx1"/>
              </a:buClr>
              <a:defRPr sz="2000" b="0" i="0">
                <a:solidFill>
                  <a:schemeClr val="tx1"/>
                </a:solidFill>
              </a:defRPr>
            </a:lvl2pPr>
            <a:lvl3pPr>
              <a:defRPr sz="2000" b="0" i="0"/>
            </a:lvl3pPr>
            <a:lvl4pPr>
              <a:defRPr sz="2000" b="0" i="0"/>
            </a:lvl4pPr>
            <a:lvl5pPr>
              <a:defRPr sz="20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F37113CA-1A18-1BD7-4D53-B410F37CD9D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09937" y="1453698"/>
            <a:ext cx="5143863" cy="4589294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defRPr sz="2000" b="0" i="0"/>
            </a:lvl1pPr>
            <a:lvl2pPr>
              <a:buClr>
                <a:schemeClr val="tx1"/>
              </a:buClr>
              <a:defRPr sz="2000" b="0" i="0">
                <a:solidFill>
                  <a:schemeClr val="tx1"/>
                </a:solidFill>
              </a:defRPr>
            </a:lvl2pPr>
            <a:lvl3pPr>
              <a:defRPr sz="2000" b="0" i="0"/>
            </a:lvl3pPr>
            <a:lvl4pPr>
              <a:defRPr sz="2000" b="0" i="0"/>
            </a:lvl4pPr>
            <a:lvl5pPr>
              <a:defRPr sz="20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6DA57BCF-A17D-5790-48D1-01CE07D2E0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4" name="Image">
            <a:extLst>
              <a:ext uri="{FF2B5EF4-FFF2-40B4-BE49-F238E27FC236}">
                <a16:creationId xmlns:a16="http://schemas.microsoft.com/office/drawing/2014/main" id="{C6EF6A8B-1502-AF67-8090-6F6A167D0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3137" y="-1"/>
            <a:ext cx="3468863" cy="253805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527114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udent facing - split text and speech bubb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68A7F1B-19F5-A253-7FF3-13A6FF1F42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714873" y="1629054"/>
            <a:ext cx="3498570" cy="3405342"/>
            <a:chOff x="6714873" y="1629054"/>
            <a:chExt cx="3498570" cy="3405342"/>
          </a:xfrm>
        </p:grpSpPr>
        <p:sp>
          <p:nvSpPr>
            <p:cNvPr id="11" name="Graphic 9">
              <a:extLst>
                <a:ext uri="{FF2B5EF4-FFF2-40B4-BE49-F238E27FC236}">
                  <a16:creationId xmlns:a16="http://schemas.microsoft.com/office/drawing/2014/main" id="{C9981B61-C937-428A-EBE0-AC551878B75F}"/>
                </a:ext>
              </a:extLst>
            </p:cNvPr>
            <p:cNvSpPr/>
            <p:nvPr/>
          </p:nvSpPr>
          <p:spPr>
            <a:xfrm>
              <a:off x="6714873" y="4703944"/>
              <a:ext cx="330452" cy="330452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Graphic 9">
              <a:extLst>
                <a:ext uri="{FF2B5EF4-FFF2-40B4-BE49-F238E27FC236}">
                  <a16:creationId xmlns:a16="http://schemas.microsoft.com/office/drawing/2014/main" id="{4ED6F7F4-C2AA-AE31-92AE-3DC42D4A19DA}"/>
                </a:ext>
              </a:extLst>
            </p:cNvPr>
            <p:cNvSpPr/>
            <p:nvPr/>
          </p:nvSpPr>
          <p:spPr>
            <a:xfrm>
              <a:off x="7076822" y="4053068"/>
              <a:ext cx="625727" cy="625727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Graphic 9">
              <a:extLst>
                <a:ext uri="{FF2B5EF4-FFF2-40B4-BE49-F238E27FC236}">
                  <a16:creationId xmlns:a16="http://schemas.microsoft.com/office/drawing/2014/main" id="{EBFAF0F6-4CDC-C0ED-161A-7CF2223CD91D}"/>
                </a:ext>
              </a:extLst>
            </p:cNvPr>
            <p:cNvSpPr/>
            <p:nvPr/>
          </p:nvSpPr>
          <p:spPr>
            <a:xfrm>
              <a:off x="7438772" y="1629054"/>
              <a:ext cx="2774671" cy="2774671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58C48EC1-59C2-65D2-5ED2-E9F20075F3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38772" y="1629054"/>
            <a:ext cx="2774671" cy="27746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 b="1" i="0">
                <a:latin typeface="Arial" panose="020B0604020202020204" pitchFamily="34" charset="0"/>
                <a:ea typeface="Inter" panose="02000503000000020004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C9D22A75-BD41-2F13-927B-3784F1A7C3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9874AB0-13CA-1E01-CD7B-960A51AA7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3698"/>
            <a:ext cx="5143863" cy="4589294"/>
          </a:xfrm>
          <a:prstGeom prst="rect">
            <a:avLst/>
          </a:prstGeom>
        </p:spPr>
        <p:txBody>
          <a:bodyPr/>
          <a:lstStyle>
            <a:lvl1pPr>
              <a:defRPr sz="2000" b="0" i="0"/>
            </a:lvl1pPr>
            <a:lvl2pPr>
              <a:defRPr sz="2000" b="0" i="0">
                <a:solidFill>
                  <a:schemeClr val="tx1"/>
                </a:solidFill>
              </a:defRPr>
            </a:lvl2pPr>
            <a:lvl3pPr>
              <a:defRPr sz="2000" b="0" i="0"/>
            </a:lvl3pPr>
            <a:lvl4pPr>
              <a:defRPr sz="2000" b="0" i="0"/>
            </a:lvl4pPr>
            <a:lvl5pPr>
              <a:defRPr sz="20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8C4D960-28A5-20F5-0470-715F6D25F5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4" name="Image">
            <a:extLst>
              <a:ext uri="{FF2B5EF4-FFF2-40B4-BE49-F238E27FC236}">
                <a16:creationId xmlns:a16="http://schemas.microsoft.com/office/drawing/2014/main" id="{E7CD7C3C-46F7-74C9-EFE0-7F27D823D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3137" y="-1"/>
            <a:ext cx="3468863" cy="253805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018829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udent facing - double speech bubbl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F192-7BDC-DC97-5633-EBBB3687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CA4FE26-E08B-F6C7-E645-D356B5D68D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350393" y="1829351"/>
            <a:ext cx="3498570" cy="3405342"/>
            <a:chOff x="1350393" y="1829351"/>
            <a:chExt cx="3498570" cy="3405342"/>
          </a:xfrm>
        </p:grpSpPr>
        <p:sp>
          <p:nvSpPr>
            <p:cNvPr id="11" name="Graphic 9">
              <a:extLst>
                <a:ext uri="{FF2B5EF4-FFF2-40B4-BE49-F238E27FC236}">
                  <a16:creationId xmlns:a16="http://schemas.microsoft.com/office/drawing/2014/main" id="{C9981B61-C937-428A-EBE0-AC551878B75F}"/>
                </a:ext>
              </a:extLst>
            </p:cNvPr>
            <p:cNvSpPr/>
            <p:nvPr/>
          </p:nvSpPr>
          <p:spPr>
            <a:xfrm>
              <a:off x="1350393" y="4904241"/>
              <a:ext cx="330452" cy="330452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Graphic 9">
              <a:extLst>
                <a:ext uri="{FF2B5EF4-FFF2-40B4-BE49-F238E27FC236}">
                  <a16:creationId xmlns:a16="http://schemas.microsoft.com/office/drawing/2014/main" id="{4ED6F7F4-C2AA-AE31-92AE-3DC42D4A19DA}"/>
                </a:ext>
              </a:extLst>
            </p:cNvPr>
            <p:cNvSpPr/>
            <p:nvPr/>
          </p:nvSpPr>
          <p:spPr>
            <a:xfrm>
              <a:off x="1712342" y="4253365"/>
              <a:ext cx="625727" cy="625727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Graphic 9">
              <a:extLst>
                <a:ext uri="{FF2B5EF4-FFF2-40B4-BE49-F238E27FC236}">
                  <a16:creationId xmlns:a16="http://schemas.microsoft.com/office/drawing/2014/main" id="{EBFAF0F6-4CDC-C0ED-161A-7CF2223CD91D}"/>
                </a:ext>
              </a:extLst>
            </p:cNvPr>
            <p:cNvSpPr/>
            <p:nvPr/>
          </p:nvSpPr>
          <p:spPr>
            <a:xfrm>
              <a:off x="2074292" y="1829351"/>
              <a:ext cx="2774671" cy="2774671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58C48EC1-59C2-65D2-5ED2-E9F20075F3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74292" y="1829351"/>
            <a:ext cx="2774671" cy="27746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 b="1" i="0">
                <a:latin typeface="Arial" panose="020B0604020202020204" pitchFamily="34" charset="0"/>
                <a:ea typeface="Inter" panose="02000503000000020004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C83E553-9E69-71F5-158D-FD78E5A50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flipH="1">
            <a:off x="6955387" y="1829351"/>
            <a:ext cx="3498570" cy="3405342"/>
            <a:chOff x="4955742" y="1829351"/>
            <a:chExt cx="3498570" cy="3405342"/>
          </a:xfrm>
        </p:grpSpPr>
        <p:sp>
          <p:nvSpPr>
            <p:cNvPr id="8" name="Graphic 9">
              <a:extLst>
                <a:ext uri="{FF2B5EF4-FFF2-40B4-BE49-F238E27FC236}">
                  <a16:creationId xmlns:a16="http://schemas.microsoft.com/office/drawing/2014/main" id="{EC4F6F51-231D-C785-CF6C-7F1BB23D15AA}"/>
                </a:ext>
              </a:extLst>
            </p:cNvPr>
            <p:cNvSpPr/>
            <p:nvPr/>
          </p:nvSpPr>
          <p:spPr>
            <a:xfrm>
              <a:off x="4955742" y="4904241"/>
              <a:ext cx="330452" cy="330452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Graphic 9">
              <a:extLst>
                <a:ext uri="{FF2B5EF4-FFF2-40B4-BE49-F238E27FC236}">
                  <a16:creationId xmlns:a16="http://schemas.microsoft.com/office/drawing/2014/main" id="{ED54EE56-797C-31D8-1E57-7EEE27257892}"/>
                </a:ext>
              </a:extLst>
            </p:cNvPr>
            <p:cNvSpPr/>
            <p:nvPr/>
          </p:nvSpPr>
          <p:spPr>
            <a:xfrm>
              <a:off x="5317691" y="4253365"/>
              <a:ext cx="625727" cy="625727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" name="Graphic 9">
              <a:extLst>
                <a:ext uri="{FF2B5EF4-FFF2-40B4-BE49-F238E27FC236}">
                  <a16:creationId xmlns:a16="http://schemas.microsoft.com/office/drawing/2014/main" id="{2D29ACC2-B429-10F7-8267-F16947C0006F}"/>
                </a:ext>
              </a:extLst>
            </p:cNvPr>
            <p:cNvSpPr/>
            <p:nvPr/>
          </p:nvSpPr>
          <p:spPr>
            <a:xfrm>
              <a:off x="5679641" y="1829351"/>
              <a:ext cx="2774671" cy="2774671"/>
            </a:xfrm>
            <a:custGeom>
              <a:avLst/>
              <a:gdLst>
                <a:gd name="connsiteX0" fmla="*/ 2966952 w 4371893"/>
                <a:gd name="connsiteY0" fmla="*/ 0 h 4371893"/>
                <a:gd name="connsiteX1" fmla="*/ 1405023 w 4371893"/>
                <a:gd name="connsiteY1" fmla="*/ 0 h 4371893"/>
                <a:gd name="connsiteX2" fmla="*/ 1192497 w 4371893"/>
                <a:gd name="connsiteY2" fmla="*/ 88006 h 4371893"/>
                <a:gd name="connsiteX3" fmla="*/ 88006 w 4371893"/>
                <a:gd name="connsiteY3" fmla="*/ 1192497 h 4371893"/>
                <a:gd name="connsiteX4" fmla="*/ 0 w 4371893"/>
                <a:gd name="connsiteY4" fmla="*/ 1405023 h 4371893"/>
                <a:gd name="connsiteX5" fmla="*/ 0 w 4371893"/>
                <a:gd name="connsiteY5" fmla="*/ 2966952 h 4371893"/>
                <a:gd name="connsiteX6" fmla="*/ 88006 w 4371893"/>
                <a:gd name="connsiteY6" fmla="*/ 3179478 h 4371893"/>
                <a:gd name="connsiteX7" fmla="*/ 1192416 w 4371893"/>
                <a:gd name="connsiteY7" fmla="*/ 4283888 h 4371893"/>
                <a:gd name="connsiteX8" fmla="*/ 1404942 w 4371893"/>
                <a:gd name="connsiteY8" fmla="*/ 4371894 h 4371893"/>
                <a:gd name="connsiteX9" fmla="*/ 2966871 w 4371893"/>
                <a:gd name="connsiteY9" fmla="*/ 4371894 h 4371893"/>
                <a:gd name="connsiteX10" fmla="*/ 3179397 w 4371893"/>
                <a:gd name="connsiteY10" fmla="*/ 4283888 h 4371893"/>
                <a:gd name="connsiteX11" fmla="*/ 4283888 w 4371893"/>
                <a:gd name="connsiteY11" fmla="*/ 3179478 h 4371893"/>
                <a:gd name="connsiteX12" fmla="*/ 4371894 w 4371893"/>
                <a:gd name="connsiteY12" fmla="*/ 2966952 h 4371893"/>
                <a:gd name="connsiteX13" fmla="*/ 4371894 w 4371893"/>
                <a:gd name="connsiteY13" fmla="*/ 1405023 h 4371893"/>
                <a:gd name="connsiteX14" fmla="*/ 4283888 w 4371893"/>
                <a:gd name="connsiteY14" fmla="*/ 1192497 h 4371893"/>
                <a:gd name="connsiteX15" fmla="*/ 3179478 w 4371893"/>
                <a:gd name="connsiteY15" fmla="*/ 88006 h 4371893"/>
                <a:gd name="connsiteX16" fmla="*/ 2966952 w 4371893"/>
                <a:gd name="connsiteY16" fmla="*/ 0 h 437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71893" h="4371893">
                  <a:moveTo>
                    <a:pt x="2966952" y="0"/>
                  </a:moveTo>
                  <a:lnTo>
                    <a:pt x="1405023" y="0"/>
                  </a:lnTo>
                  <a:cubicBezTo>
                    <a:pt x="1325275" y="0"/>
                    <a:pt x="1248846" y="31656"/>
                    <a:pt x="1192497" y="88006"/>
                  </a:cubicBezTo>
                  <a:lnTo>
                    <a:pt x="88006" y="1192497"/>
                  </a:lnTo>
                  <a:cubicBezTo>
                    <a:pt x="31656" y="1248847"/>
                    <a:pt x="0" y="1325356"/>
                    <a:pt x="0" y="1405023"/>
                  </a:cubicBezTo>
                  <a:lnTo>
                    <a:pt x="0" y="2966952"/>
                  </a:lnTo>
                  <a:cubicBezTo>
                    <a:pt x="0" y="3046700"/>
                    <a:pt x="31656" y="3123129"/>
                    <a:pt x="88006" y="3179478"/>
                  </a:cubicBezTo>
                  <a:lnTo>
                    <a:pt x="1192416" y="4283888"/>
                  </a:lnTo>
                  <a:cubicBezTo>
                    <a:pt x="1248765" y="4340238"/>
                    <a:pt x="1325275" y="4371894"/>
                    <a:pt x="1404942" y="4371894"/>
                  </a:cubicBezTo>
                  <a:lnTo>
                    <a:pt x="2966871" y="4371894"/>
                  </a:lnTo>
                  <a:cubicBezTo>
                    <a:pt x="3046619" y="4371894"/>
                    <a:pt x="3123047" y="4340238"/>
                    <a:pt x="3179397" y="4283888"/>
                  </a:cubicBezTo>
                  <a:lnTo>
                    <a:pt x="4283888" y="3179478"/>
                  </a:lnTo>
                  <a:cubicBezTo>
                    <a:pt x="4340238" y="3123129"/>
                    <a:pt x="4371894" y="3046619"/>
                    <a:pt x="4371894" y="2966952"/>
                  </a:cubicBezTo>
                  <a:lnTo>
                    <a:pt x="4371894" y="1405023"/>
                  </a:lnTo>
                  <a:cubicBezTo>
                    <a:pt x="4371894" y="1325275"/>
                    <a:pt x="4340238" y="1248847"/>
                    <a:pt x="4283888" y="1192497"/>
                  </a:cubicBezTo>
                  <a:lnTo>
                    <a:pt x="3179478" y="88006"/>
                  </a:lnTo>
                  <a:cubicBezTo>
                    <a:pt x="3123128" y="31656"/>
                    <a:pt x="3046619" y="0"/>
                    <a:pt x="2966952" y="0"/>
                  </a:cubicBezTo>
                  <a:close/>
                </a:path>
              </a:pathLst>
            </a:custGeom>
            <a:noFill/>
            <a:ln w="317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B071E5FB-8E6A-E431-6CBE-45E0D7139A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27149" y="1829351"/>
            <a:ext cx="2774671" cy="27746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 b="1" i="0">
                <a:latin typeface="Arial" panose="020B0604020202020204" pitchFamily="34" charset="0"/>
                <a:ea typeface="Inter" panose="02000503000000020004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7" name="Image">
            <a:extLst>
              <a:ext uri="{FF2B5EF4-FFF2-40B4-BE49-F238E27FC236}">
                <a16:creationId xmlns:a16="http://schemas.microsoft.com/office/drawing/2014/main" id="{16B52CA2-1373-4C37-6C71-ACE507771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3137" y="-1"/>
            <a:ext cx="3468863" cy="2538052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76B730C-EB14-6F18-572C-D9E41C31A7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EF3C3CA-78DB-E0FF-D0A1-F713214B52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931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udent facing - Write-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">
            <a:extLst>
              <a:ext uri="{FF2B5EF4-FFF2-40B4-BE49-F238E27FC236}">
                <a16:creationId xmlns:a16="http://schemas.microsoft.com/office/drawing/2014/main" id="{2A04AA70-2B8E-F872-0605-EFA531161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3137" y="-1"/>
            <a:ext cx="3468863" cy="2538052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Image">
            <a:extLst>
              <a:ext uri="{FF2B5EF4-FFF2-40B4-BE49-F238E27FC236}">
                <a16:creationId xmlns:a16="http://schemas.microsoft.com/office/drawing/2014/main" id="{68590B6C-2ADF-3E3C-9C85-911017866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AA18FF"/>
              </a:clrFrom>
              <a:clrTo>
                <a:srgbClr val="AA18FF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865" y="283949"/>
            <a:ext cx="752405" cy="752903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73F7BA1-4084-A4F6-B67D-87DE0F236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8E30469-EE06-7847-3CB7-C3902886B4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C80A0503-81FF-A77E-AAD8-B5662A3A23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146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rite-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9F23A9-FB89-3198-20A5-6EF3CDC0A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90" b="28810"/>
          <a:stretch/>
        </p:blipFill>
        <p:spPr>
          <a:xfrm>
            <a:off x="-8054" y="-1"/>
            <a:ext cx="12203655" cy="6858002"/>
          </a:xfrm>
          <a:prstGeom prst="rect">
            <a:avLst/>
          </a:prstGeom>
          <a:ln>
            <a:noFill/>
          </a:ln>
        </p:spPr>
      </p:pic>
      <p:pic>
        <p:nvPicPr>
          <p:cNvPr id="8" name="Image">
            <a:extLst>
              <a:ext uri="{FF2B5EF4-FFF2-40B4-BE49-F238E27FC236}">
                <a16:creationId xmlns:a16="http://schemas.microsoft.com/office/drawing/2014/main" id="{2A04AA70-2B8E-F872-0605-EFA531161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3137" y="-1"/>
            <a:ext cx="3468863" cy="2538052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Image">
            <a:extLst>
              <a:ext uri="{FF2B5EF4-FFF2-40B4-BE49-F238E27FC236}">
                <a16:creationId xmlns:a16="http://schemas.microsoft.com/office/drawing/2014/main" id="{68590B6C-2ADF-3E3C-9C85-911017866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AA18FF"/>
              </a:clrFrom>
              <a:clrTo>
                <a:srgbClr val="AA18FF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865" y="283949"/>
            <a:ext cx="752405" cy="752903"/>
          </a:xfrm>
          <a:prstGeom prst="rect">
            <a:avLst/>
          </a:prstGeom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8E30469-EE06-7847-3CB7-C3902886B4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C80A0503-81FF-A77E-AAD8-B5662A3A23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44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dden - LALF &amp; BOTMFT 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B6A0935-1143-09A0-A187-4AD8BB6A6897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590800" y="1379463"/>
            <a:ext cx="4572001" cy="4643587"/>
          </a:xfrm>
          <a:prstGeom prst="rect">
            <a:avLst/>
          </a:prstGeom>
        </p:spPr>
        <p:txBody>
          <a:bodyPr>
            <a:normAutofit/>
          </a:bodyPr>
          <a:lstStyle>
            <a:lvl1pPr marL="233363" indent="-233363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800" b="0" i="0">
                <a:latin typeface="+mn-lt"/>
              </a:defRPr>
            </a:lvl1pPr>
            <a:lvl2pPr marL="468000" indent="-227013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800" b="0" i="0">
                <a:solidFill>
                  <a:schemeClr val="tx1"/>
                </a:solidFill>
                <a:latin typeface="+mn-lt"/>
              </a:defRPr>
            </a:lvl2pPr>
            <a:lvl3pPr marL="720000" indent="-23400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/>
            </a:lvl3pPr>
            <a:lvl4pPr marL="1714500" indent="-342900">
              <a:buFont typeface="+mj-lt"/>
              <a:buAutoNum type="arabicPeriod"/>
              <a:defRPr sz="1400"/>
            </a:lvl4pPr>
            <a:lvl5pPr marL="21717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40702E-06BF-8460-9C15-91CFA381D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379463"/>
            <a:ext cx="4572001" cy="4643587"/>
          </a:xfrm>
          <a:prstGeom prst="rect">
            <a:avLst/>
          </a:prstGeom>
        </p:spPr>
        <p:txBody>
          <a:bodyPr>
            <a:normAutofit/>
          </a:bodyPr>
          <a:lstStyle>
            <a:lvl1pPr marL="233363" indent="-233363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800" b="0" i="0">
                <a:latin typeface="+mn-lt"/>
              </a:defRPr>
            </a:lvl1pPr>
            <a:lvl2pPr marL="468000" indent="-227013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800" b="0" i="0">
                <a:solidFill>
                  <a:schemeClr val="tx1"/>
                </a:solidFill>
                <a:latin typeface="+mn-lt"/>
              </a:defRPr>
            </a:lvl2pPr>
            <a:lvl3pPr marL="720000" indent="-23400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/>
            </a:lvl3pPr>
            <a:lvl4pPr marL="1714500" indent="-342900">
              <a:buFont typeface="+mj-lt"/>
              <a:buAutoNum type="arabicPeriod"/>
              <a:defRPr sz="1400"/>
            </a:lvl4pPr>
            <a:lvl5pPr marL="21717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EC42A0EA-8ED9-6004-E53D-3F9745C773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07278" y="0"/>
            <a:ext cx="3484723" cy="2556944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5AA8D4AB-49E7-9960-D45B-1843BA4A1A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1000" y="6315475"/>
            <a:ext cx="373850" cy="37385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33639D02-D56D-9C88-B227-91BCADF303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2633" y="6419165"/>
            <a:ext cx="310585" cy="16647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36C5B45-B83A-9540-1DF5-043FF7D61D60}"/>
              </a:ext>
            </a:extLst>
          </p:cNvPr>
          <p:cNvSpPr txBox="1"/>
          <p:nvPr/>
        </p:nvSpPr>
        <p:spPr>
          <a:xfrm>
            <a:off x="7959699" y="6347641"/>
            <a:ext cx="30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Mae'r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sleid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hon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wedi'i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chuddio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y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cyflwyniad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.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Ar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gyfer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llygaid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mentoriaid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unig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!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8F7DAD-7959-7F2E-52CF-5B975C7C52BC}"/>
              </a:ext>
            </a:extLst>
          </p:cNvPr>
          <p:cNvSpPr txBox="1"/>
          <p:nvPr/>
        </p:nvSpPr>
        <p:spPr>
          <a:xfrm>
            <a:off x="608399" y="892800"/>
            <a:ext cx="4572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Look and listen for…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8DFF015-44FF-DDC3-0D65-7491DC4DD910}"/>
              </a:ext>
            </a:extLst>
          </p:cNvPr>
          <p:cNvSpPr txBox="1"/>
          <p:nvPr/>
        </p:nvSpPr>
        <p:spPr>
          <a:xfrm>
            <a:off x="5590800" y="892800"/>
            <a:ext cx="4572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Bring out the maths from them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B3B6175D-0476-E913-1E25-808B3A199E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BD51800-E4B7-4F82-7130-B36201762AB1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sp>
        <p:nvSpPr>
          <p:cNvPr id="9" name="Title 18">
            <a:extLst>
              <a:ext uri="{FF2B5EF4-FFF2-40B4-BE49-F238E27FC236}">
                <a16:creationId xmlns:a16="http://schemas.microsoft.com/office/drawing/2014/main" id="{F2D8E313-B1E9-DACF-6B11-05091EEEF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6896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dden - LALF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40702E-06BF-8460-9C15-91CFA381D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8" y="1379463"/>
            <a:ext cx="10058401" cy="4643587"/>
          </a:xfrm>
          <a:prstGeom prst="rect">
            <a:avLst/>
          </a:prstGeom>
        </p:spPr>
        <p:txBody>
          <a:bodyPr>
            <a:normAutofit/>
          </a:bodyPr>
          <a:lstStyle>
            <a:lvl1pPr marL="233363" indent="-233363">
              <a:lnSpc>
                <a:spcPct val="90000"/>
              </a:lnSpc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800" b="0" i="0">
                <a:latin typeface="+mn-lt"/>
              </a:defRPr>
            </a:lvl1pPr>
            <a:lvl2pPr marL="468000" indent="-234000">
              <a:lnSpc>
                <a:spcPct val="90000"/>
              </a:lnSpc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800" b="0" i="0">
                <a:solidFill>
                  <a:schemeClr val="tx1"/>
                </a:solidFill>
                <a:latin typeface="+mn-lt"/>
              </a:defRPr>
            </a:lvl2pPr>
            <a:lvl3pPr marL="720000" indent="-234000">
              <a:lnSpc>
                <a:spcPct val="90000"/>
              </a:lnSpc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/>
            </a:lvl3pPr>
            <a:lvl4pPr marL="1714500" indent="-342900">
              <a:buFont typeface="+mj-lt"/>
              <a:buAutoNum type="arabicPeriod"/>
              <a:defRPr sz="1400"/>
            </a:lvl4pPr>
            <a:lvl5pPr marL="21717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EC42A0EA-8ED9-6004-E53D-3F9745C773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07278" y="0"/>
            <a:ext cx="3484723" cy="2556944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5AA8D4AB-49E7-9960-D45B-1843BA4A1A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1000" y="6315475"/>
            <a:ext cx="373850" cy="37385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33639D02-D56D-9C88-B227-91BCADF303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2633" y="6419165"/>
            <a:ext cx="310585" cy="16647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36C5B45-B83A-9540-1DF5-043FF7D61D60}"/>
              </a:ext>
            </a:extLst>
          </p:cNvPr>
          <p:cNvSpPr txBox="1"/>
          <p:nvPr/>
        </p:nvSpPr>
        <p:spPr>
          <a:xfrm>
            <a:off x="7959699" y="6347641"/>
            <a:ext cx="30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Mae'r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sleid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hon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wedi'i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chuddio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y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cyflwyniad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.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Ar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gyfer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llygaid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mentoriaid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unig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!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8F7DAD-7959-7F2E-52CF-5B975C7C52BC}"/>
              </a:ext>
            </a:extLst>
          </p:cNvPr>
          <p:cNvSpPr txBox="1"/>
          <p:nvPr/>
        </p:nvSpPr>
        <p:spPr>
          <a:xfrm>
            <a:off x="608398" y="892800"/>
            <a:ext cx="955440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Look and listen for…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EF28A47-1433-B583-B21E-A2624C8677F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754E4614-422F-1B99-2E92-2A53F728B672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sp>
        <p:nvSpPr>
          <p:cNvPr id="9" name="Title 18">
            <a:extLst>
              <a:ext uri="{FF2B5EF4-FFF2-40B4-BE49-F238E27FC236}">
                <a16:creationId xmlns:a16="http://schemas.microsoft.com/office/drawing/2014/main" id="{70251CFD-0AD6-D948-C615-779F63FC0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3938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dden - BOTMF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EC42A0EA-8ED9-6004-E53D-3F9745C773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07278" y="0"/>
            <a:ext cx="3484723" cy="2556944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5AA8D4AB-49E7-9960-D45B-1843BA4A1A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1000" y="6315475"/>
            <a:ext cx="373850" cy="37385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33639D02-D56D-9C88-B227-91BCADF303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2633" y="6419165"/>
            <a:ext cx="310585" cy="16647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36C5B45-B83A-9540-1DF5-043FF7D61D60}"/>
              </a:ext>
            </a:extLst>
          </p:cNvPr>
          <p:cNvSpPr txBox="1"/>
          <p:nvPr/>
        </p:nvSpPr>
        <p:spPr>
          <a:xfrm>
            <a:off x="7959699" y="6347641"/>
            <a:ext cx="30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Mae'r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sleid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hon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wedi'i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chuddio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y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cyflwyniad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.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Ar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gyfer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llygaid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mentoriaid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yn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unig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t>!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8F7DAD-7959-7F2E-52CF-5B975C7C52BC}"/>
              </a:ext>
            </a:extLst>
          </p:cNvPr>
          <p:cNvSpPr txBox="1"/>
          <p:nvPr/>
        </p:nvSpPr>
        <p:spPr>
          <a:xfrm>
            <a:off x="608398" y="892800"/>
            <a:ext cx="955440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Bring out the maths from them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F2DBC29-9F79-095B-AF0C-2E05374041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8" y="1379463"/>
            <a:ext cx="10058401" cy="4643587"/>
          </a:xfrm>
          <a:prstGeom prst="rect">
            <a:avLst/>
          </a:prstGeom>
        </p:spPr>
        <p:txBody>
          <a:bodyPr>
            <a:normAutofit/>
          </a:bodyPr>
          <a:lstStyle>
            <a:lvl1pPr marL="233363" indent="-233363">
              <a:lnSpc>
                <a:spcPct val="90000"/>
              </a:lnSpc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800" b="0" i="0">
                <a:latin typeface="+mn-lt"/>
              </a:defRPr>
            </a:lvl1pPr>
            <a:lvl2pPr marL="468000" indent="-234000">
              <a:lnSpc>
                <a:spcPct val="90000"/>
              </a:lnSpc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800" b="0" i="0">
                <a:solidFill>
                  <a:schemeClr val="tx1"/>
                </a:solidFill>
                <a:latin typeface="+mn-lt"/>
              </a:defRPr>
            </a:lvl2pPr>
            <a:lvl3pPr marL="720000" indent="-234000">
              <a:lnSpc>
                <a:spcPct val="90000"/>
              </a:lnSpc>
              <a:spcAft>
                <a:spcPts val="3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/>
            </a:lvl3pPr>
            <a:lvl4pPr marL="1714500" indent="-342900">
              <a:buFont typeface="+mj-lt"/>
              <a:buAutoNum type="arabicPeriod"/>
              <a:defRPr sz="1400"/>
            </a:lvl4pPr>
            <a:lvl5pPr marL="21717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F8824D9-E6CC-A9FB-52D2-59C6A8E3898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F8C5CF0E-750B-EDE1-55CB-01AA1DDC8AB8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sp>
        <p:nvSpPr>
          <p:cNvPr id="9" name="Title 18">
            <a:extLst>
              <a:ext uri="{FF2B5EF4-FFF2-40B4-BE49-F238E27FC236}">
                <a16:creationId xmlns:a16="http://schemas.microsoft.com/office/drawing/2014/main" id="{4A058E68-AA38-D190-ABA9-3109E4162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672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owerful mathematicians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AF184A3-1886-D761-6EEC-9C9B2820A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7520DD24-E12A-2FEB-83E3-DD6C361BDA16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DA484EAA-550B-9164-5F3E-B16A4A41C95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3DA9F78-AB33-7831-52B0-97F7C4ECA6CF}"/>
              </a:ext>
            </a:extLst>
          </p:cNvPr>
          <p:cNvSpPr txBox="1"/>
          <p:nvPr/>
        </p:nvSpPr>
        <p:spPr>
          <a:xfrm>
            <a:off x="522423" y="352063"/>
            <a:ext cx="102210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Rydych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chi'n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fathemategwyr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pwerus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…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30ACF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9329FA5-5BB5-82BA-3A93-E8F4633BD216}"/>
              </a:ext>
            </a:extLst>
          </p:cNvPr>
          <p:cNvGrpSpPr/>
          <p:nvPr/>
        </p:nvGrpSpPr>
        <p:grpSpPr>
          <a:xfrm>
            <a:off x="1926356" y="3068678"/>
            <a:ext cx="8100000" cy="1333470"/>
            <a:chOff x="1926356" y="3068678"/>
            <a:chExt cx="8100000" cy="1333470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713A909-7747-2289-9F07-5E0DBE8934A0}"/>
                </a:ext>
              </a:extLst>
            </p:cNvPr>
            <p:cNvSpPr txBox="1"/>
            <p:nvPr/>
          </p:nvSpPr>
          <p:spPr>
            <a:xfrm>
              <a:off x="2165644" y="3068678"/>
              <a:ext cx="5854406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GB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30ACF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Rydych</a:t>
              </a:r>
              <a:r>
                <a:rPr kumimoji="0" lang="en-GB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30ACF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30ACF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chi'n</a:t>
              </a:r>
              <a:r>
                <a:rPr kumimoji="0" lang="en-GB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30ACF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30ACF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rheoli</a:t>
              </a:r>
              <a:r>
                <a:rPr kumimoji="0" lang="en-GB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30ACF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30ACF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eich</a:t>
              </a:r>
              <a:r>
                <a:rPr kumimoji="0" lang="en-GB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30ACF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30ACF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dyfodol</a:t>
              </a:r>
              <a:endPara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2E07961-4BD6-3D8B-8684-F88756262096}"/>
                </a:ext>
              </a:extLst>
            </p:cNvPr>
            <p:cNvSpPr txBox="1"/>
            <p:nvPr/>
          </p:nvSpPr>
          <p:spPr>
            <a:xfrm>
              <a:off x="1926356" y="3571151"/>
              <a:ext cx="8100000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t" anchorCtr="0">
              <a:spAutoFit/>
            </a:bodyPr>
            <a:lstStyle/>
            <a:p>
              <a:pPr marL="800100" marR="0" lvl="1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lt"/>
                  <a:cs typeface="Arial"/>
                </a:rPr>
                <a:t>Yn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lt"/>
                  <a:cs typeface="Arial"/>
                </a:rPr>
                <a:t>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lt"/>
                  <a:cs typeface="Arial"/>
                </a:rPr>
                <a:t>rhagori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lt"/>
                  <a:cs typeface="Arial"/>
                </a:rPr>
                <a:t>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lt"/>
                  <a:cs typeface="Arial"/>
                </a:rPr>
                <a:t>yn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lt"/>
                  <a:cs typeface="Arial"/>
                </a:rPr>
                <a:t>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lt"/>
                  <a:cs typeface="Arial"/>
                </a:rPr>
                <a:t>eich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lt"/>
                  <a:cs typeface="Arial"/>
                </a:rPr>
                <a:t>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lt"/>
                  <a:cs typeface="Arial"/>
                </a:rPr>
                <a:t>astudiaethau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lt"/>
                  <a:cs typeface="Arial"/>
                </a:rPr>
                <a:t>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lt"/>
                  <a:cs typeface="Arial"/>
                </a:rPr>
                <a:t>mathemategol</a:t>
              </a:r>
              <a:endPara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lt"/>
                <a:cs typeface="Arial"/>
              </a:endParaRPr>
            </a:p>
            <a:p>
              <a:pPr marL="800100" marR="0" lvl="1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lt"/>
                  <a:cs typeface="Arial"/>
                </a:rPr>
                <a:t>Yn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lt"/>
                  <a:cs typeface="Arial"/>
                </a:rPr>
                <a:t>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lt"/>
                  <a:cs typeface="Arial"/>
                </a:rPr>
                <a:t>dod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lt"/>
                  <a:cs typeface="Arial"/>
                </a:rPr>
                <a:t> o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lt"/>
                  <a:cs typeface="Arial"/>
                </a:rPr>
                <a:t>hyd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lt"/>
                  <a:cs typeface="Arial"/>
                </a:rPr>
                <a:t>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lt"/>
                  <a:cs typeface="Arial"/>
                </a:rPr>
                <a:t>i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lt"/>
                  <a:cs typeface="Arial"/>
                </a:rPr>
                <a:t>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lt"/>
                  <a:cs typeface="Arial"/>
                </a:rPr>
                <a:t>lawer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lt"/>
                  <a:cs typeface="Arial"/>
                </a:rPr>
                <a:t> o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lt"/>
                  <a:cs typeface="Arial"/>
                </a:rPr>
                <a:t>gyfleoedd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lt"/>
                  <a:cs typeface="Arial"/>
                </a:rPr>
                <a:t> am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lt"/>
                  <a:cs typeface="Arial"/>
                </a:rPr>
                <a:t>yrfa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lt"/>
                  <a:cs typeface="Arial"/>
                </a:rPr>
                <a:t>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lt"/>
                  <a:cs typeface="Arial"/>
                </a:rPr>
                <a:t>cyffrous</a:t>
              </a:r>
              <a:endPara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lt"/>
                <a:cs typeface="Arial"/>
              </a:endParaRPr>
            </a:p>
          </p:txBody>
        </p:sp>
      </p:grpSp>
      <p:pic>
        <p:nvPicPr>
          <p:cNvPr id="39" name="Graphic 38" descr="Map compass with solid fill">
            <a:extLst>
              <a:ext uri="{FF2B5EF4-FFF2-40B4-BE49-F238E27FC236}">
                <a16:creationId xmlns:a16="http://schemas.microsoft.com/office/drawing/2014/main" id="{3E0DE005-F9E7-1CC6-3F57-3C368DB5AB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9286" y="3097506"/>
            <a:ext cx="1191600" cy="11916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6702C792-93B9-F46F-B055-A36A0B393FF9}"/>
              </a:ext>
            </a:extLst>
          </p:cNvPr>
          <p:cNvGrpSpPr/>
          <p:nvPr/>
        </p:nvGrpSpPr>
        <p:grpSpPr>
          <a:xfrm>
            <a:off x="1907719" y="4424846"/>
            <a:ext cx="8100000" cy="1357510"/>
            <a:chOff x="1918668" y="4547009"/>
            <a:chExt cx="8100000" cy="1357510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6970340-B54B-191D-9454-1B41797009AD}"/>
                </a:ext>
              </a:extLst>
            </p:cNvPr>
            <p:cNvSpPr txBox="1"/>
            <p:nvPr/>
          </p:nvSpPr>
          <p:spPr>
            <a:xfrm>
              <a:off x="2165644" y="4547009"/>
              <a:ext cx="6435430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30ACF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Bydwch</a:t>
              </a:r>
              <a:r>
                <a:rPr kumimoji="0" lang="en-GB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30ACF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30ACF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chi'n</a:t>
              </a:r>
              <a:r>
                <a:rPr kumimoji="0" lang="en-GB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30ACF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30ACF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gwneud</a:t>
              </a:r>
              <a:r>
                <a:rPr kumimoji="0" lang="en-GB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30ACF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30ACF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gwahaniaeth</a:t>
              </a:r>
              <a:r>
                <a:rPr kumimoji="0" lang="en-GB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30ACF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B1B5DD2-A1DB-5506-7D54-96EC5362F95B}"/>
                </a:ext>
              </a:extLst>
            </p:cNvPr>
            <p:cNvSpPr txBox="1"/>
            <p:nvPr/>
          </p:nvSpPr>
          <p:spPr>
            <a:xfrm>
              <a:off x="1918668" y="5073522"/>
              <a:ext cx="8100000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t" anchorCtr="0">
              <a:spAutoFit/>
            </a:bodyPr>
            <a:lstStyle/>
            <a:p>
              <a:pPr marL="742950" marR="0" lvl="1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Mynd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i'r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afael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â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phroblemau'r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byd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go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iawn</a:t>
              </a:r>
              <a:endPara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pPr marL="742950" marR="0" lvl="1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Chwilio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am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ddatrysiadau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sy'n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newid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y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byd</a:t>
              </a:r>
              <a:endPara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4" name="Graphic 3" descr="Earth globe: Africa and Europe with solid fill">
            <a:extLst>
              <a:ext uri="{FF2B5EF4-FFF2-40B4-BE49-F238E27FC236}">
                <a16:creationId xmlns:a16="http://schemas.microsoft.com/office/drawing/2014/main" id="{7F5E2A73-D083-BC01-C3B9-3531C5347D2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9286" y="4630269"/>
            <a:ext cx="1191600" cy="11916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7AD48EF4-3BF1-296A-6D2E-AD7E8499A463}"/>
              </a:ext>
            </a:extLst>
          </p:cNvPr>
          <p:cNvGrpSpPr/>
          <p:nvPr/>
        </p:nvGrpSpPr>
        <p:grpSpPr>
          <a:xfrm>
            <a:off x="1918667" y="1592177"/>
            <a:ext cx="9280013" cy="1352997"/>
            <a:chOff x="1918667" y="1592177"/>
            <a:chExt cx="9280013" cy="1352997"/>
          </a:xfrm>
        </p:grpSpPr>
        <p:sp>
          <p:nvSpPr>
            <p:cNvPr id="9" name="Content Placeholder 2">
              <a:extLst>
                <a:ext uri="{FF2B5EF4-FFF2-40B4-BE49-F238E27FC236}">
                  <a16:creationId xmlns:a16="http://schemas.microsoft.com/office/drawing/2014/main" id="{7FFF8D4D-EE26-76A5-FDA0-61AAC24C7AE5}"/>
                </a:ext>
              </a:extLst>
            </p:cNvPr>
            <p:cNvSpPr txBox="1">
              <a:spLocks/>
            </p:cNvSpPr>
            <p:nvPr/>
          </p:nvSpPr>
          <p:spPr>
            <a:xfrm>
              <a:off x="2165643" y="1592177"/>
              <a:ext cx="6435431" cy="5220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GB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30ACF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Rydych</a:t>
              </a:r>
              <a:r>
                <a:rPr kumimoji="0" lang="en-GB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30ACF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30ACF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chi'n</a:t>
              </a:r>
              <a:r>
                <a:rPr kumimoji="0" lang="en-GB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30ACF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30ACF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meddwl</a:t>
              </a:r>
              <a:r>
                <a:rPr kumimoji="0" lang="en-GB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30ACF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30ACF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yn</a:t>
              </a:r>
              <a:r>
                <a:rPr kumimoji="0" lang="en-GB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30ACF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30ACF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greadigol</a:t>
              </a:r>
              <a:endPara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30ACF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26891FB-6B30-E97C-7BE8-69BE2B896DC5}"/>
                </a:ext>
              </a:extLst>
            </p:cNvPr>
            <p:cNvSpPr txBox="1"/>
            <p:nvPr/>
          </p:nvSpPr>
          <p:spPr>
            <a:xfrm>
              <a:off x="1918667" y="2114177"/>
              <a:ext cx="9280013" cy="83099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 anchor="t" anchorCtr="0">
              <a:spAutoFit/>
            </a:bodyPr>
            <a:lstStyle/>
            <a:p>
              <a:pPr marL="800100" marR="0" lvl="1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Yn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dyfeisio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syniadau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o'r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hyn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rydych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chi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eisoes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yn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ei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wybod</a:t>
              </a:r>
              <a:endPara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pPr marL="800100" marR="0" lvl="1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Yn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chwarae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gyda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syniadau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haniaethol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yn</a:t>
              </a: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31F1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ddychmygus</a:t>
              </a:r>
              <a:endPara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24308D34-C743-302C-2135-F16862D04DBD}"/>
              </a:ext>
            </a:extLst>
          </p:cNvPr>
          <p:cNvGrpSpPr/>
          <p:nvPr/>
        </p:nvGrpSpPr>
        <p:grpSpPr>
          <a:xfrm>
            <a:off x="993319" y="1781008"/>
            <a:ext cx="1185774" cy="975335"/>
            <a:chOff x="979870" y="1709385"/>
            <a:chExt cx="1185774" cy="975335"/>
          </a:xfrm>
        </p:grpSpPr>
        <p:pic>
          <p:nvPicPr>
            <p:cNvPr id="18" name="Graphic 17" descr="Paint brush with solid fill">
              <a:extLst>
                <a:ext uri="{FF2B5EF4-FFF2-40B4-BE49-F238E27FC236}">
                  <a16:creationId xmlns:a16="http://schemas.microsoft.com/office/drawing/2014/main" id="{E8E7F585-6865-93ED-1F02-74591DBE09F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648312" y="2167388"/>
              <a:ext cx="517332" cy="517332"/>
            </a:xfrm>
            <a:prstGeom prst="rect">
              <a:avLst/>
            </a:prstGeom>
          </p:spPr>
        </p:pic>
        <p:pic>
          <p:nvPicPr>
            <p:cNvPr id="21" name="Graphic 20" descr="Palette with solid fill">
              <a:extLst>
                <a:ext uri="{FF2B5EF4-FFF2-40B4-BE49-F238E27FC236}">
                  <a16:creationId xmlns:a16="http://schemas.microsoft.com/office/drawing/2014/main" id="{C8BD5579-623B-F991-9E0C-7CA6F327272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79870" y="1709385"/>
              <a:ext cx="914400" cy="914400"/>
            </a:xfrm>
            <a:prstGeom prst="rect">
              <a:avLst/>
            </a:prstGeom>
          </p:spPr>
        </p:pic>
      </p:grp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C3A1277B-ECEE-12E3-25CE-60127DA06F5B}"/>
              </a:ext>
            </a:extLst>
          </p:cNvPr>
          <p:cNvSpPr/>
          <p:nvPr/>
        </p:nvSpPr>
        <p:spPr>
          <a:xfrm>
            <a:off x="8720938" y="4686456"/>
            <a:ext cx="2573561" cy="1439835"/>
          </a:xfrm>
          <a:prstGeom prst="wedgeRoundRectCallout">
            <a:avLst>
              <a:gd name="adj1" fmla="val -88230"/>
              <a:gd name="adj2" fmla="val -7261"/>
              <a:gd name="adj3" fmla="val 16667"/>
            </a:avLst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Cwestiwn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3574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ling cycle"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78B341F-9BE3-8056-33EC-EF63AB63DE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B2D55515-7610-E9C5-78D3-94A3FCFF68A4}"/>
              </a:ext>
            </a:extLst>
          </p:cNvPr>
          <p:cNvSpPr txBox="1">
            <a:spLocks/>
          </p:cNvSpPr>
          <p:nvPr userDrawn="1"/>
        </p:nvSpPr>
        <p:spPr>
          <a:xfrm>
            <a:off x="11353800" y="6347641"/>
            <a:ext cx="455023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35BC334B-5606-F640-9B65-DA4F71454EC0}" type="slidenum">
              <a:rPr lang="en-US" smtClean="0">
                <a:solidFill>
                  <a:srgbClr val="231F1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231F1F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E1C4AE-3B78-3A73-8EBA-3DD13918EFCB}"/>
              </a:ext>
            </a:extLst>
          </p:cNvPr>
          <p:cNvSpPr txBox="1"/>
          <p:nvPr userDrawn="1"/>
        </p:nvSpPr>
        <p:spPr>
          <a:xfrm>
            <a:off x="522423" y="352063"/>
            <a:ext cx="697819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2DAC62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Modelu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2DAC62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2DAC62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gyda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2DAC62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2DAC62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mathemateg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srgbClr val="2DAC6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7957774-C754-C065-20BC-E004519686A9}"/>
              </a:ext>
            </a:extLst>
          </p:cNvPr>
          <p:cNvCxnSpPr>
            <a:cxnSpLocks/>
          </p:cNvCxnSpPr>
          <p:nvPr userDrawn="1"/>
        </p:nvCxnSpPr>
        <p:spPr>
          <a:xfrm flipH="1">
            <a:off x="3063799" y="5096046"/>
            <a:ext cx="5957295" cy="0"/>
          </a:xfrm>
          <a:prstGeom prst="straightConnector1">
            <a:avLst/>
          </a:prstGeom>
          <a:ln w="381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848C6A5-259B-74CC-42EA-25046A4DBC91}"/>
              </a:ext>
            </a:extLst>
          </p:cNvPr>
          <p:cNvCxnSpPr>
            <a:cxnSpLocks/>
          </p:cNvCxnSpPr>
          <p:nvPr userDrawn="1"/>
        </p:nvCxnSpPr>
        <p:spPr>
          <a:xfrm flipV="1">
            <a:off x="2342929" y="2116910"/>
            <a:ext cx="2777256" cy="2243896"/>
          </a:xfrm>
          <a:prstGeom prst="straightConnector1">
            <a:avLst/>
          </a:prstGeom>
          <a:ln w="381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FA58C195-10F5-BCAD-1458-5B1EC3448FDF}"/>
              </a:ext>
            </a:extLst>
          </p:cNvPr>
          <p:cNvSpPr txBox="1"/>
          <p:nvPr userDrawn="1"/>
        </p:nvSpPr>
        <p:spPr>
          <a:xfrm>
            <a:off x="4987897" y="4772880"/>
            <a:ext cx="2216205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mynd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i’r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afael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â’r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mathemateg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EB3C8C7-09C6-979C-B792-048DA8B202B1}"/>
              </a:ext>
            </a:extLst>
          </p:cNvPr>
          <p:cNvSpPr txBox="1"/>
          <p:nvPr userDrawn="1"/>
        </p:nvSpPr>
        <p:spPr>
          <a:xfrm>
            <a:off x="2714324" y="2777193"/>
            <a:ext cx="2011680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gwirio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yw’r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datrysiad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haniaethol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yn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rhesymol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41F27B4-9F37-730A-147F-00B649C7F7A7}"/>
              </a:ext>
            </a:extLst>
          </p:cNvPr>
          <p:cNvGrpSpPr/>
          <p:nvPr userDrawn="1"/>
        </p:nvGrpSpPr>
        <p:grpSpPr>
          <a:xfrm>
            <a:off x="1059141" y="4439975"/>
            <a:ext cx="1951630" cy="1312142"/>
            <a:chOff x="1381737" y="4119400"/>
            <a:chExt cx="1951630" cy="1312142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235E90F-A258-AE0D-6228-284335375296}"/>
                </a:ext>
              </a:extLst>
            </p:cNvPr>
            <p:cNvSpPr/>
            <p:nvPr/>
          </p:nvSpPr>
          <p:spPr>
            <a:xfrm>
              <a:off x="1381737" y="4929903"/>
              <a:ext cx="1951630" cy="5016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2DAC6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Datrysiad</a:t>
              </a: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2DAC6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GB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2DAC6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haniaethol</a:t>
              </a:r>
              <a:endPara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2DAC6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12" name="Graphic 11" descr="Research with solid fill">
              <a:extLst>
                <a:ext uri="{FF2B5EF4-FFF2-40B4-BE49-F238E27FC236}">
                  <a16:creationId xmlns:a16="http://schemas.microsoft.com/office/drawing/2014/main" id="{EE491E88-8A7D-82EC-FCAD-1A610C75459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900352" y="4119400"/>
              <a:ext cx="914400" cy="914400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29D597D-F60B-E60A-9E9E-4EBCE21133E0}"/>
              </a:ext>
            </a:extLst>
          </p:cNvPr>
          <p:cNvGrpSpPr/>
          <p:nvPr userDrawn="1"/>
        </p:nvGrpSpPr>
        <p:grpSpPr>
          <a:xfrm>
            <a:off x="5120187" y="1497916"/>
            <a:ext cx="1951630" cy="1353769"/>
            <a:chOff x="3912361" y="1265673"/>
            <a:chExt cx="1951630" cy="1353769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0956F0F-4E40-FAEC-8EF8-3FB5EDAA020D}"/>
                </a:ext>
              </a:extLst>
            </p:cNvPr>
            <p:cNvSpPr/>
            <p:nvPr/>
          </p:nvSpPr>
          <p:spPr>
            <a:xfrm>
              <a:off x="3912361" y="2117803"/>
              <a:ext cx="1951630" cy="5016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2DAC6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Problem go </a:t>
              </a:r>
              <a:r>
                <a:rPr kumimoji="0" lang="en-GB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2DAC6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iawn</a:t>
              </a:r>
              <a:endPara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2DAC6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15" name="Graphic 14" descr="Questions with solid fill">
              <a:extLst>
                <a:ext uri="{FF2B5EF4-FFF2-40B4-BE49-F238E27FC236}">
                  <a16:creationId xmlns:a16="http://schemas.microsoft.com/office/drawing/2014/main" id="{25FE10DA-9E31-AD20-DD21-B40D95C6506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377421" y="1265673"/>
              <a:ext cx="914400" cy="914400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D706FEC-243B-69EF-53D2-E0A892EFC2EE}"/>
              </a:ext>
            </a:extLst>
          </p:cNvPr>
          <p:cNvGrpSpPr/>
          <p:nvPr userDrawn="1"/>
        </p:nvGrpSpPr>
        <p:grpSpPr>
          <a:xfrm>
            <a:off x="9181229" y="4408499"/>
            <a:ext cx="1951630" cy="1375095"/>
            <a:chOff x="9181229" y="4215939"/>
            <a:chExt cx="1951630" cy="1375095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0C2E82C-232E-FE34-618C-FA1B1A68045F}"/>
                </a:ext>
              </a:extLst>
            </p:cNvPr>
            <p:cNvSpPr/>
            <p:nvPr/>
          </p:nvSpPr>
          <p:spPr>
            <a:xfrm>
              <a:off x="9181229" y="5089395"/>
              <a:ext cx="1951630" cy="5016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2DAC6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Model </a:t>
              </a:r>
              <a:r>
                <a:rPr kumimoji="0" lang="en-GB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2DAC62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haniaethol</a:t>
              </a:r>
              <a:endPara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2DAC6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18" name="Graphic 17" descr="Circular flowchart with solid fill">
              <a:extLst>
                <a:ext uri="{FF2B5EF4-FFF2-40B4-BE49-F238E27FC236}">
                  <a16:creationId xmlns:a16="http://schemas.microsoft.com/office/drawing/2014/main" id="{D8E5F5E7-64C2-C0F2-78A1-E60876D0CB7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699844" y="4215939"/>
              <a:ext cx="914400" cy="914400"/>
            </a:xfrm>
            <a:prstGeom prst="rect">
              <a:avLst/>
            </a:prstGeom>
          </p:spPr>
        </p:pic>
      </p:grp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72E79EC-4949-3B15-B039-C0498665E21B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6942795" y="2116910"/>
            <a:ext cx="2777256" cy="2243896"/>
          </a:xfrm>
          <a:prstGeom prst="straightConnector1">
            <a:avLst/>
          </a:prstGeom>
          <a:ln w="38100">
            <a:solidFill>
              <a:schemeClr val="accent3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F0682A0A-02F7-F0BE-3875-8B901D92AB66}"/>
              </a:ext>
            </a:extLst>
          </p:cNvPr>
          <p:cNvSpPr txBox="1"/>
          <p:nvPr userDrawn="1"/>
        </p:nvSpPr>
        <p:spPr>
          <a:xfrm>
            <a:off x="7263810" y="2741151"/>
            <a:ext cx="1757284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cynrychioli'r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broblem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gan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ddefnyddio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mathemateg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Speech Bubble: Rectangle with Corners Rounded 20">
            <a:extLst>
              <a:ext uri="{FF2B5EF4-FFF2-40B4-BE49-F238E27FC236}">
                <a16:creationId xmlns:a16="http://schemas.microsoft.com/office/drawing/2014/main" id="{AAF63458-A87F-25DC-EAA9-E96565F55429}"/>
              </a:ext>
            </a:extLst>
          </p:cNvPr>
          <p:cNvSpPr/>
          <p:nvPr userDrawn="1"/>
        </p:nvSpPr>
        <p:spPr>
          <a:xfrm>
            <a:off x="6832199" y="1169765"/>
            <a:ext cx="1840164" cy="501639"/>
          </a:xfrm>
          <a:prstGeom prst="wedgeRoundRectCallout">
            <a:avLst>
              <a:gd name="adj1" fmla="val -62355"/>
              <a:gd name="adj2" fmla="val 50414"/>
              <a:gd name="adj3" fmla="val 16667"/>
            </a:avLst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5418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20" grpId="0" animBg="1"/>
      <p:bldP spid="21" grpId="0" animBg="1"/>
    </p:bld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oday, how have you been...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AF184A3-1886-D761-6EEC-9C9B2820AF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>
            <a:lvl1pPr>
              <a:defRPr b="1" i="0"/>
            </a:lvl1pPr>
          </a:lstStyle>
          <a:p>
            <a:fld id="{35BC334B-5606-F640-9B65-DA4F71454E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28F277B-4D0D-E8CE-5B86-DE86F372C183}"/>
              </a:ext>
            </a:extLst>
          </p:cNvPr>
          <p:cNvSpPr txBox="1"/>
          <p:nvPr/>
        </p:nvSpPr>
        <p:spPr>
          <a:xfrm>
            <a:off x="522423" y="352063"/>
            <a:ext cx="93073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Heddiw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,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sut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ydych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chi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wedi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bod…</a:t>
            </a:r>
            <a:endParaRPr lang="en-GB" dirty="0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B8248172-F0F4-E078-22B7-81DA591E7403}"/>
              </a:ext>
            </a:extLst>
          </p:cNvPr>
          <p:cNvSpPr txBox="1">
            <a:spLocks/>
          </p:cNvSpPr>
          <p:nvPr/>
        </p:nvSpPr>
        <p:spPr>
          <a:xfrm>
            <a:off x="609600" y="6347641"/>
            <a:ext cx="7543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b="1" i="0" kern="120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Axiom </a:t>
            </a:r>
            <a:r>
              <a:rPr lang="en-US" err="1"/>
              <a:t>Maths</a:t>
            </a:r>
            <a:endParaRPr lang="en-US"/>
          </a:p>
        </p:txBody>
      </p:sp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A6ACF711-DD6D-44E6-2248-088038FE96D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8955031" y="0"/>
            <a:ext cx="3236969" cy="2518101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230416D-2122-853B-7754-BCA4D8F2F817}"/>
              </a:ext>
            </a:extLst>
          </p:cNvPr>
          <p:cNvSpPr txBox="1">
            <a:spLocks/>
          </p:cNvSpPr>
          <p:nvPr userDrawn="1"/>
        </p:nvSpPr>
        <p:spPr>
          <a:xfrm>
            <a:off x="2165644" y="1592177"/>
            <a:ext cx="1782860" cy="480131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 dirty="0" err="1">
                <a:solidFill>
                  <a:schemeClr val="tx2"/>
                </a:solidFill>
                <a:latin typeface="+mn-lt"/>
              </a:rPr>
              <a:t>Anturus</a:t>
            </a:r>
            <a:r>
              <a:rPr lang="en-GB" b="1" dirty="0">
                <a:solidFill>
                  <a:schemeClr val="tx2"/>
                </a:solidFill>
                <a:latin typeface="+mn-lt"/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6C9193-54E8-BACC-6422-AFB86CD5A05D}"/>
              </a:ext>
            </a:extLst>
          </p:cNvPr>
          <p:cNvSpPr txBox="1"/>
          <p:nvPr userDrawn="1"/>
        </p:nvSpPr>
        <p:spPr>
          <a:xfrm>
            <a:off x="1918668" y="1992903"/>
            <a:ext cx="8465779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rhoi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cynnig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ar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bethau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,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hyd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yn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oed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os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nad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yw'n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gweithio</a:t>
            </a:r>
            <a:endParaRPr lang="en-GB" sz="2400" b="0" dirty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meddwl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am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syniadau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mawr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a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gwirio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manylion</a:t>
            </a:r>
            <a:r>
              <a:rPr lang="en-GB" sz="2400" b="0" dirty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  <a:ea typeface="+mn-lt"/>
                <a:cs typeface="+mn-lt"/>
              </a:rPr>
              <a:t>bach</a:t>
            </a:r>
            <a:endParaRPr lang="en-GB" sz="2400" b="0" dirty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F465A70-75A9-A401-3B1E-126613AABF6F}"/>
              </a:ext>
            </a:extLst>
          </p:cNvPr>
          <p:cNvSpPr txBox="1"/>
          <p:nvPr userDrawn="1"/>
        </p:nvSpPr>
        <p:spPr>
          <a:xfrm>
            <a:off x="2132029" y="2985924"/>
            <a:ext cx="1681871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Huawdl</a:t>
            </a:r>
            <a:r>
              <a:rPr lang="en-GB" sz="2800" b="1" dirty="0">
                <a:solidFill>
                  <a:schemeClr val="tx2"/>
                </a:solidFill>
                <a:latin typeface="+mn-lt"/>
              </a:rPr>
              <a:t>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D1618B3-E0A8-4466-E566-B8A8BF50D271}"/>
              </a:ext>
            </a:extLst>
          </p:cNvPr>
          <p:cNvSpPr txBox="1"/>
          <p:nvPr userDrawn="1"/>
        </p:nvSpPr>
        <p:spPr>
          <a:xfrm>
            <a:off x="1918668" y="3456152"/>
            <a:ext cx="7159332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esbonio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eu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syniadau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i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fentoriaid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a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chyfoedion</a:t>
            </a:r>
            <a:endParaRPr lang="en-GB" sz="2400" b="0" dirty="0">
              <a:solidFill>
                <a:schemeClr val="tx1"/>
              </a:solidFill>
              <a:latin typeface="+mn-lt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dysgu</a:t>
            </a: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a </a:t>
            </a:r>
            <a:r>
              <a:rPr lang="en-GB" sz="2400" b="0" baseline="0" dirty="0" err="1">
                <a:solidFill>
                  <a:schemeClr val="tx1"/>
                </a:solidFill>
                <a:latin typeface="+mn-lt"/>
              </a:rPr>
              <a:t>defnyddio</a:t>
            </a: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baseline="0" dirty="0" err="1">
                <a:solidFill>
                  <a:schemeClr val="tx1"/>
                </a:solidFill>
                <a:latin typeface="+mn-lt"/>
              </a:rPr>
              <a:t>geirfa</a:t>
            </a: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baseline="0" dirty="0" err="1">
                <a:solidFill>
                  <a:schemeClr val="tx1"/>
                </a:solidFill>
                <a:latin typeface="+mn-lt"/>
              </a:rPr>
              <a:t>fathemategol</a:t>
            </a:r>
            <a:endParaRPr lang="en-GB" sz="24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7A0721-9005-C68A-8740-E4011F0DA384}"/>
              </a:ext>
            </a:extLst>
          </p:cNvPr>
          <p:cNvSpPr txBox="1"/>
          <p:nvPr userDrawn="1"/>
        </p:nvSpPr>
        <p:spPr>
          <a:xfrm>
            <a:off x="2124409" y="4422760"/>
            <a:ext cx="2061783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GB" sz="2800" b="1" dirty="0" err="1">
                <a:solidFill>
                  <a:schemeClr val="tx2"/>
                </a:solidFill>
                <a:latin typeface="+mn-lt"/>
              </a:rPr>
              <a:t>Derbyniol</a:t>
            </a:r>
            <a:r>
              <a:rPr lang="en-GB" sz="2800" b="1" dirty="0">
                <a:solidFill>
                  <a:schemeClr val="tx2"/>
                </a:solidFill>
                <a:latin typeface="+mn-lt"/>
              </a:rPr>
              <a:t>?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218C40B-1EBF-7F48-60D9-8BA85C114617}"/>
              </a:ext>
            </a:extLst>
          </p:cNvPr>
          <p:cNvSpPr txBox="1"/>
          <p:nvPr userDrawn="1"/>
        </p:nvSpPr>
        <p:spPr>
          <a:xfrm>
            <a:off x="1918669" y="4919400"/>
            <a:ext cx="943513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gwrando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ar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ac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yn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dysgu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gan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bawb</a:t>
            </a:r>
            <a:endParaRPr lang="en-GB" sz="2400" b="0" dirty="0">
              <a:solidFill>
                <a:schemeClr val="tx1"/>
              </a:solidFill>
              <a:latin typeface="+mn-lt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dysgu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oddi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wrth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eu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camgymeriadau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eu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hunain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a</a:t>
            </a: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baseline="0" dirty="0" err="1">
                <a:solidFill>
                  <a:schemeClr val="tx1"/>
                </a:solidFill>
                <a:latin typeface="+mn-lt"/>
              </a:rPr>
              <a:t>rhai</a:t>
            </a:r>
            <a:r>
              <a:rPr lang="en-GB" sz="2400" b="0" baseline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baseline="0" dirty="0" err="1">
                <a:solidFill>
                  <a:schemeClr val="tx1"/>
                </a:solidFill>
                <a:latin typeface="+mn-lt"/>
              </a:rPr>
              <a:t>eu</a:t>
            </a:r>
            <a:r>
              <a:rPr lang="en-GB" sz="24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2400" b="0" dirty="0" err="1">
                <a:solidFill>
                  <a:schemeClr val="tx1"/>
                </a:solidFill>
                <a:latin typeface="+mn-lt"/>
              </a:rPr>
              <a:t>cyfoedion</a:t>
            </a:r>
            <a:endParaRPr lang="en-GB" sz="2400" b="0" dirty="0">
              <a:solidFill>
                <a:schemeClr val="tx1"/>
              </a:solidFill>
              <a:latin typeface="+mn-l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2400" b="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2034BC03-F762-7331-927A-88C09DE62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3136" y="2992523"/>
            <a:ext cx="1152084" cy="1152084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548ED572-8F23-B62F-A377-65A69E86AA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23072" y="1537738"/>
            <a:ext cx="1192212" cy="1192212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B63B649D-24AE-1E89-59AD-A6B717C0F1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0378" y="4407179"/>
            <a:ext cx="1077601" cy="1077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214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10" grpId="0"/>
      <p:bldP spid="18" grpId="0"/>
      <p:bldP spid="19" grpId="0"/>
      <p:bldP spid="20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9315A5-56E6-F446-CC79-9F88F86FF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58DA85-7004-334F-8C80-D3B6C88BF2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11353800" y="6347641"/>
            <a:ext cx="455023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1" i="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0927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0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2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>
          <a:solidFill>
            <a:schemeClr val="tx2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Inter Light" panose="02000503000000020004" pitchFamily="2" charset="0"/>
          <a:cs typeface="+mn-cs"/>
        </a:defRPr>
      </a:lvl1pPr>
      <a:lvl2pPr marL="468000" indent="-234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1" i="0" kern="1200">
          <a:solidFill>
            <a:schemeClr val="tx2"/>
          </a:solidFill>
          <a:latin typeface="Arial" panose="020B0604020202020204" pitchFamily="34" charset="0"/>
          <a:ea typeface="Inter Light" panose="02000503000000020004" pitchFamily="2" charset="0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Inter Light" panose="02000503000000020004" pitchFamily="2" charset="0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Inter Light" panose="02000503000000020004" pitchFamily="2" charset="0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Inter Light" panose="02000503000000020004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58DA85-7004-334F-8C80-D3B6C88BF2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11353800" y="6347641"/>
            <a:ext cx="455023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1" i="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1329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88" r:id="rId10"/>
    <p:sldLayoutId id="214748381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>
          <a:solidFill>
            <a:schemeClr val="accent3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Inter Light" panose="02000503000000020004" pitchFamily="2" charset="0"/>
          <a:cs typeface="+mn-cs"/>
        </a:defRPr>
      </a:lvl1pPr>
      <a:lvl2pPr marL="468000" indent="-234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1" i="0" kern="1200">
          <a:solidFill>
            <a:schemeClr val="tx2"/>
          </a:solidFill>
          <a:latin typeface="Arial" panose="020B0604020202020204" pitchFamily="34" charset="0"/>
          <a:ea typeface="Inter Light" panose="02000503000000020004" pitchFamily="2" charset="0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Inter Light" panose="02000503000000020004" pitchFamily="2" charset="0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Inter Light" panose="02000503000000020004" pitchFamily="2" charset="0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Inter Light" panose="02000503000000020004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58DA85-7004-334F-8C80-D3B6C88BF2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11353800" y="6347641"/>
            <a:ext cx="455023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1" i="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593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763" r:id="rId3"/>
    <p:sldLayoutId id="2147483860" r:id="rId4"/>
    <p:sldLayoutId id="2147483861" r:id="rId5"/>
    <p:sldLayoutId id="2147483862" r:id="rId6"/>
    <p:sldLayoutId id="2147483863" r:id="rId7"/>
    <p:sldLayoutId id="2147483769" r:id="rId8"/>
    <p:sldLayoutId id="2147483770" r:id="rId9"/>
    <p:sldLayoutId id="2147483771" r:id="rId10"/>
    <p:sldLayoutId id="2147483772" r:id="rId11"/>
    <p:sldLayoutId id="2147483868" r:id="rId12"/>
    <p:sldLayoutId id="2147483869" r:id="rId13"/>
    <p:sldLayoutId id="2147483871" r:id="rId14"/>
    <p:sldLayoutId id="2147483870" r:id="rId15"/>
    <p:sldLayoutId id="2147483836" r:id="rId1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>
          <a:solidFill>
            <a:schemeClr val="tx2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Inter Light" panose="02000503000000020004" pitchFamily="2" charset="0"/>
          <a:cs typeface="+mn-cs"/>
        </a:defRPr>
      </a:lvl1pPr>
      <a:lvl2pPr marL="468000" indent="-234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1" i="0" kern="1200">
          <a:solidFill>
            <a:schemeClr val="tx2"/>
          </a:solidFill>
          <a:latin typeface="Arial" panose="020B0604020202020204" pitchFamily="34" charset="0"/>
          <a:ea typeface="Inter Light" panose="02000503000000020004" pitchFamily="2" charset="0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Inter Light" panose="02000503000000020004" pitchFamily="2" charset="0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Inter Light" panose="02000503000000020004" pitchFamily="2" charset="0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Inter Light" panose="02000503000000020004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58DA85-7004-334F-8C80-D3B6C88BF2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11353800" y="6347641"/>
            <a:ext cx="455023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1" i="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6739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  <p:sldLayoutId id="2147483884" r:id="rId12"/>
    <p:sldLayoutId id="2147483885" r:id="rId13"/>
    <p:sldLayoutId id="2147483886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>
          <a:solidFill>
            <a:schemeClr val="tx2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Inter Light" panose="02000503000000020004" pitchFamily="2" charset="0"/>
          <a:cs typeface="+mn-cs"/>
        </a:defRPr>
      </a:lvl1pPr>
      <a:lvl2pPr marL="468000" indent="-234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1" i="0" kern="1200">
          <a:solidFill>
            <a:schemeClr val="tx2"/>
          </a:solidFill>
          <a:latin typeface="Arial" panose="020B0604020202020204" pitchFamily="34" charset="0"/>
          <a:ea typeface="Inter Light" panose="02000503000000020004" pitchFamily="2" charset="0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Inter Light" panose="02000503000000020004" pitchFamily="2" charset="0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Inter Light" panose="02000503000000020004" pitchFamily="2" charset="0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Inter Light" panose="02000503000000020004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xiommaths.com/how-we-work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polypad.org/xKzNpAIib7BibA" TargetMode="Externa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Relationship Id="rId4" Type="http://schemas.microsoft.com/office/2007/relationships/hdphoto" Target="../media/hdphoto3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7.sv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axiommaths.typeform.com/to/i5tZnhwx#user_id=xxxxx" TargetMode="External"/><Relationship Id="rId2" Type="http://schemas.openxmlformats.org/officeDocument/2006/relationships/hyperlink" Target="mailto:corrections@axiommaths.com" TargetMode="External"/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CD119-103A-2729-6AFF-EE33F106D1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/>
              <a:t>Sesiwn</a:t>
            </a:r>
            <a:r>
              <a:rPr lang="en-GB" dirty="0"/>
              <a:t> </a:t>
            </a:r>
            <a:r>
              <a:rPr lang="en-GB" dirty="0" err="1"/>
              <a:t>Sampl</a:t>
            </a:r>
            <a:r>
              <a:rPr lang="en-GB" dirty="0"/>
              <a:t> A</a:t>
            </a:r>
            <a:endParaRPr lang="en-GB" dirty="0">
              <a:highlight>
                <a:srgbClr val="FFFF00"/>
              </a:highligh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B20F58-FD48-0EF6-6E9A-56DC7AF7B6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Pacio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E60390-9CC1-7962-EC52-528B9DCC4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C334B-5606-F640-9B65-DA4F71454EC0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176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9AE19CB-464E-B323-DD25-EC1CA8D36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BC334B-5606-F640-9B65-DA4F71454EC0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723CDC-D815-528E-366E-1A972026FE92}"/>
              </a:ext>
            </a:extLst>
          </p:cNvPr>
          <p:cNvSpPr txBox="1"/>
          <p:nvPr/>
        </p:nvSpPr>
        <p:spPr>
          <a:xfrm>
            <a:off x="1480456" y="2103784"/>
            <a:ext cx="9170611" cy="28315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Datganiad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eiddo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deallusol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AA18FE"/>
              </a:solidFill>
              <a:effectLst/>
              <a:uLnTx/>
              <a:uFillTx/>
              <a:latin typeface="Georgia" panose="02040502050405020303" pitchFamily="18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000" dirty="0">
              <a:solidFill>
                <a:schemeClr val="bg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dirty="0" err="1">
                <a:solidFill>
                  <a:schemeClr val="bg1"/>
                </a:solidFill>
              </a:rPr>
              <a:t>Sylwch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mai</a:t>
            </a:r>
            <a:r>
              <a:rPr lang="en-GB" sz="2000" dirty="0">
                <a:solidFill>
                  <a:schemeClr val="bg1"/>
                </a:solidFill>
              </a:rPr>
              <a:t> dim </a:t>
            </a:r>
            <a:r>
              <a:rPr lang="en-GB" sz="2000" dirty="0" err="1">
                <a:solidFill>
                  <a:schemeClr val="bg1"/>
                </a:solidFill>
              </a:rPr>
              <a:t>ond</a:t>
            </a:r>
            <a:r>
              <a:rPr lang="en-GB" sz="2000" dirty="0">
                <a:solidFill>
                  <a:schemeClr val="bg1"/>
                </a:solidFill>
              </a:rPr>
              <a:t> at y </a:t>
            </a:r>
            <a:r>
              <a:rPr lang="en-GB" sz="2000" dirty="0" err="1">
                <a:solidFill>
                  <a:schemeClr val="bg1"/>
                </a:solidFill>
              </a:rPr>
              <a:t>dibenion</a:t>
            </a:r>
            <a:r>
              <a:rPr lang="en-GB" sz="2000" dirty="0">
                <a:solidFill>
                  <a:schemeClr val="bg1"/>
                </a:solidFill>
              </a:rPr>
              <a:t> a </a:t>
            </a:r>
            <a:r>
              <a:rPr lang="en-GB" sz="2000" dirty="0" err="1">
                <a:solidFill>
                  <a:schemeClr val="bg1"/>
                </a:solidFill>
              </a:rPr>
              <a:t>ddisgrifir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ar</a:t>
            </a:r>
            <a:r>
              <a:rPr lang="en-GB" sz="2000" dirty="0">
                <a:solidFill>
                  <a:schemeClr val="bg1"/>
                </a:solidFill>
              </a:rPr>
              <a:t> y </a:t>
            </a:r>
            <a:r>
              <a:rPr lang="en-GB" sz="2000" dirty="0" err="1">
                <a:solidFill>
                  <a:schemeClr val="bg1"/>
                </a:solidFill>
              </a:rPr>
              <a:t>sleidiau</a:t>
            </a:r>
            <a:r>
              <a:rPr lang="en-GB" sz="2000" dirty="0">
                <a:solidFill>
                  <a:schemeClr val="bg1"/>
                </a:solidFill>
              </a:rPr>
              <a:t> y </a:t>
            </a:r>
            <a:r>
              <a:rPr lang="en-GB" sz="2000" dirty="0" err="1">
                <a:solidFill>
                  <a:schemeClr val="bg1"/>
                </a:solidFill>
              </a:rPr>
              <a:t>gellir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defnyddio'r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deunyddiau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yn</a:t>
            </a:r>
            <a:r>
              <a:rPr lang="en-GB" sz="2000" dirty="0">
                <a:solidFill>
                  <a:schemeClr val="bg1"/>
                </a:solidFill>
              </a:rPr>
              <a:t> y </a:t>
            </a:r>
            <a:r>
              <a:rPr lang="en-GB" sz="2000" dirty="0" err="1">
                <a:solidFill>
                  <a:schemeClr val="bg1"/>
                </a:solidFill>
              </a:rPr>
              <a:t>ffeil</a:t>
            </a:r>
            <a:r>
              <a:rPr lang="en-GB" sz="2000" dirty="0">
                <a:solidFill>
                  <a:schemeClr val="bg1"/>
                </a:solidFill>
              </a:rPr>
              <a:t> hon. Ni </a:t>
            </a:r>
            <a:r>
              <a:rPr lang="en-GB" sz="2000" dirty="0" err="1">
                <a:solidFill>
                  <a:schemeClr val="bg1"/>
                </a:solidFill>
              </a:rPr>
              <a:t>ddylid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rhannu</a:t>
            </a:r>
            <a:r>
              <a:rPr lang="en-GB" sz="2000" dirty="0">
                <a:solidFill>
                  <a:schemeClr val="bg1"/>
                </a:solidFill>
              </a:rPr>
              <a:t>, </a:t>
            </a:r>
            <a:r>
              <a:rPr lang="en-GB" sz="2000" dirty="0" err="1">
                <a:solidFill>
                  <a:schemeClr val="bg1"/>
                </a:solidFill>
              </a:rPr>
              <a:t>copïo</a:t>
            </a:r>
            <a:r>
              <a:rPr lang="en-GB" sz="2000" dirty="0">
                <a:solidFill>
                  <a:schemeClr val="bg1"/>
                </a:solidFill>
              </a:rPr>
              <a:t>, </a:t>
            </a:r>
            <a:r>
              <a:rPr lang="en-GB" sz="2000" dirty="0" err="1">
                <a:solidFill>
                  <a:schemeClr val="bg1"/>
                </a:solidFill>
              </a:rPr>
              <a:t>gwerthu</a:t>
            </a:r>
            <a:r>
              <a:rPr lang="en-GB" sz="2000" dirty="0">
                <a:solidFill>
                  <a:schemeClr val="bg1"/>
                </a:solidFill>
              </a:rPr>
              <a:t>, </a:t>
            </a:r>
            <a:r>
              <a:rPr lang="en-GB" sz="2000" dirty="0" err="1">
                <a:solidFill>
                  <a:schemeClr val="bg1"/>
                </a:solidFill>
              </a:rPr>
              <a:t>dyblygu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na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hatgynhyrchu'r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deunyddiau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hyn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gydag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unrhyw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sefydliad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arall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na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thrydydd</a:t>
            </a:r>
            <a:r>
              <a:rPr lang="en-GB" sz="2000" dirty="0">
                <a:solidFill>
                  <a:schemeClr val="bg1"/>
                </a:solidFill>
              </a:rPr>
              <a:t> parti.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000" dirty="0">
              <a:solidFill>
                <a:schemeClr val="bg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dirty="0">
                <a:solidFill>
                  <a:schemeClr val="bg1"/>
                </a:solidFill>
              </a:rPr>
              <a:t>Mae </a:t>
            </a:r>
            <a:r>
              <a:rPr lang="en-GB" sz="2000" dirty="0" err="1">
                <a:solidFill>
                  <a:schemeClr val="bg1"/>
                </a:solidFill>
              </a:rPr>
              <a:t>deunyddiau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cwricwlwm</a:t>
            </a:r>
            <a:r>
              <a:rPr lang="en-GB" sz="2000" dirty="0">
                <a:solidFill>
                  <a:schemeClr val="bg1"/>
                </a:solidFill>
              </a:rPr>
              <a:t> Axiom Maths </a:t>
            </a:r>
            <a:r>
              <a:rPr lang="en-GB" sz="2000" dirty="0" err="1">
                <a:solidFill>
                  <a:schemeClr val="bg1"/>
                </a:solidFill>
              </a:rPr>
              <a:t>yn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parhau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i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fod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yn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eiddo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deallusol</a:t>
            </a:r>
            <a:r>
              <a:rPr lang="en-GB" sz="2000" dirty="0">
                <a:solidFill>
                  <a:schemeClr val="bg1"/>
                </a:solidFill>
              </a:rPr>
              <a:t> Axiom Maths </a:t>
            </a:r>
            <a:r>
              <a:rPr lang="en-GB" sz="2000" dirty="0" err="1">
                <a:solidFill>
                  <a:schemeClr val="bg1"/>
                </a:solidFill>
              </a:rPr>
              <a:t>yn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unig</a:t>
            </a:r>
            <a:r>
              <a:rPr lang="en-GB" sz="2000" dirty="0">
                <a:solidFill>
                  <a:schemeClr val="bg1"/>
                </a:solidFill>
              </a:rPr>
              <a:t>, </a:t>
            </a:r>
            <a:r>
              <a:rPr lang="en-GB" sz="2000" dirty="0" err="1">
                <a:solidFill>
                  <a:schemeClr val="bg1"/>
                </a:solidFill>
              </a:rPr>
              <a:t>gyda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gwarchodaeth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hawlfraint</a:t>
            </a:r>
            <a:r>
              <a:rPr lang="en-GB" sz="2000" dirty="0">
                <a:solidFill>
                  <a:schemeClr val="bg1"/>
                </a:solidFill>
              </a:rPr>
              <a:t> lawn </a:t>
            </a:r>
            <a:r>
              <a:rPr lang="en-GB" sz="2000" dirty="0" err="1">
                <a:solidFill>
                  <a:schemeClr val="bg1"/>
                </a:solidFill>
              </a:rPr>
              <a:t>yn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berthnasol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oni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nodir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yn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benodol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fel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arall</a:t>
            </a:r>
            <a:r>
              <a:rPr lang="en-GB" sz="2000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13387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5A1E71D-9612-8B48-D3BA-4BC4F7CFD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C334B-5606-F640-9B65-DA4F71454EC0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461C0B-E461-C84D-4E57-2208E803CE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3698"/>
            <a:ext cx="10326624" cy="4589293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Mae </a:t>
            </a:r>
            <a:r>
              <a:rPr lang="en-GB" dirty="0" err="1"/>
              <a:t>ein</a:t>
            </a:r>
            <a:r>
              <a:rPr lang="en-GB" dirty="0"/>
              <a:t> </a:t>
            </a:r>
            <a:r>
              <a:rPr lang="en-GB" dirty="0" err="1"/>
              <a:t>sesiynau</a:t>
            </a:r>
            <a:r>
              <a:rPr lang="en-GB" dirty="0"/>
              <a:t> </a:t>
            </a:r>
            <a:r>
              <a:rPr lang="en-GB" dirty="0" err="1"/>
              <a:t>sampl</a:t>
            </a:r>
            <a:r>
              <a:rPr lang="en-GB" dirty="0"/>
              <a:t> </a:t>
            </a:r>
            <a:r>
              <a:rPr lang="en-GB" dirty="0" err="1"/>
              <a:t>wedi'u</a:t>
            </a:r>
            <a:r>
              <a:rPr lang="en-GB" dirty="0"/>
              <a:t> </a:t>
            </a:r>
            <a:r>
              <a:rPr lang="en-GB" dirty="0" err="1"/>
              <a:t>cynllunio</a:t>
            </a:r>
            <a:r>
              <a:rPr lang="en-GB" dirty="0"/>
              <a:t> </a:t>
            </a:r>
            <a:r>
              <a:rPr lang="en-GB" dirty="0" err="1"/>
              <a:t>fel</a:t>
            </a:r>
            <a:r>
              <a:rPr lang="en-GB" dirty="0"/>
              <a:t> </a:t>
            </a:r>
            <a:r>
              <a:rPr lang="en-GB" dirty="0" err="1"/>
              <a:t>rhagflas</a:t>
            </a:r>
            <a:r>
              <a:rPr lang="en-GB" dirty="0"/>
              <a:t> </a:t>
            </a:r>
            <a:r>
              <a:rPr lang="en-GB" dirty="0" err="1"/>
              <a:t>ar</a:t>
            </a:r>
            <a:r>
              <a:rPr lang="en-GB" dirty="0"/>
              <a:t> </a:t>
            </a:r>
            <a:r>
              <a:rPr lang="en-GB" dirty="0" err="1"/>
              <a:t>gyfer</a:t>
            </a:r>
            <a:r>
              <a:rPr lang="en-GB" dirty="0"/>
              <a:t> </a:t>
            </a:r>
            <a:r>
              <a:rPr lang="en-GB" dirty="0" err="1"/>
              <a:t>cylchoedd</a:t>
            </a:r>
            <a:r>
              <a:rPr lang="en-GB" dirty="0"/>
              <a:t> Axiom Maths. </a:t>
            </a:r>
            <a:r>
              <a:rPr lang="en-GB" dirty="0" err="1"/>
              <a:t>Defnyddiwch</a:t>
            </a:r>
            <a:r>
              <a:rPr lang="en-GB" dirty="0"/>
              <a:t> </a:t>
            </a:r>
            <a:r>
              <a:rPr lang="en-GB" dirty="0" err="1"/>
              <a:t>nhw</a:t>
            </a:r>
            <a:r>
              <a:rPr lang="en-GB" dirty="0"/>
              <a:t> </a:t>
            </a:r>
            <a:r>
              <a:rPr lang="en-GB" dirty="0" err="1"/>
              <a:t>gyda</a:t>
            </a:r>
            <a:r>
              <a:rPr lang="en-GB" dirty="0"/>
              <a:t> </a:t>
            </a:r>
            <a:r>
              <a:rPr lang="en-GB" dirty="0" err="1"/>
              <a:t>mathemategwyr</a:t>
            </a:r>
            <a:r>
              <a:rPr lang="en-GB" dirty="0"/>
              <a:t> </a:t>
            </a:r>
            <a:r>
              <a:rPr lang="en-GB" dirty="0" err="1"/>
              <a:t>sydd</a:t>
            </a:r>
            <a:r>
              <a:rPr lang="en-GB" dirty="0"/>
              <a:t> â </a:t>
            </a:r>
            <a:r>
              <a:rPr lang="en-GB" dirty="0" err="1"/>
              <a:t>diddordeb</a:t>
            </a:r>
            <a:r>
              <a:rPr lang="en-GB" dirty="0"/>
              <a:t> </a:t>
            </a:r>
            <a:r>
              <a:rPr lang="en-GB" dirty="0" err="1"/>
              <a:t>mewn</a:t>
            </a:r>
            <a:r>
              <a:rPr lang="en-GB" dirty="0"/>
              <a:t> </a:t>
            </a:r>
            <a:r>
              <a:rPr lang="en-GB" dirty="0" err="1"/>
              <a:t>cymryd</a:t>
            </a:r>
            <a:r>
              <a:rPr lang="en-GB" dirty="0"/>
              <a:t> </a:t>
            </a:r>
            <a:r>
              <a:rPr lang="en-GB" dirty="0" err="1"/>
              <a:t>rhan</a:t>
            </a:r>
            <a:r>
              <a:rPr lang="en-GB" dirty="0"/>
              <a:t> </a:t>
            </a:r>
            <a:r>
              <a:rPr lang="en-GB" dirty="0" err="1"/>
              <a:t>ond</a:t>
            </a:r>
            <a:r>
              <a:rPr lang="en-GB" dirty="0"/>
              <a:t> </a:t>
            </a:r>
            <a:r>
              <a:rPr lang="en-GB" dirty="0" err="1"/>
              <a:t>sy'n</a:t>
            </a:r>
            <a:r>
              <a:rPr lang="en-GB" dirty="0"/>
              <a:t> </a:t>
            </a:r>
            <a:r>
              <a:rPr lang="en-GB" dirty="0" err="1"/>
              <a:t>ceisio</a:t>
            </a:r>
            <a:r>
              <a:rPr lang="en-GB" dirty="0"/>
              <a:t> </a:t>
            </a:r>
            <a:r>
              <a:rPr lang="en-GB" dirty="0" err="1"/>
              <a:t>mwy</a:t>
            </a:r>
            <a:r>
              <a:rPr lang="en-GB" dirty="0"/>
              <a:t> o </a:t>
            </a:r>
            <a:r>
              <a:rPr lang="en-GB" dirty="0" err="1"/>
              <a:t>wybodaeth</a:t>
            </a:r>
            <a:r>
              <a:rPr lang="en-GB" dirty="0"/>
              <a:t> am y </a:t>
            </a:r>
            <a:r>
              <a:rPr lang="en-GB" dirty="0" err="1"/>
              <a:t>rhaglen</a:t>
            </a:r>
            <a:r>
              <a:rPr lang="en-GB" dirty="0"/>
              <a:t> </a:t>
            </a:r>
            <a:r>
              <a:rPr lang="en-GB" dirty="0" err="1"/>
              <a:t>cyn</a:t>
            </a:r>
            <a:r>
              <a:rPr lang="en-GB" dirty="0"/>
              <a:t> </a:t>
            </a:r>
            <a:r>
              <a:rPr lang="en-GB" dirty="0" err="1"/>
              <a:t>ymrwymo</a:t>
            </a:r>
            <a:r>
              <a:rPr lang="en-GB" dirty="0"/>
              <a:t>.</a:t>
            </a:r>
          </a:p>
          <a:p>
            <a:pPr marL="810900" lvl="1" indent="-342900"/>
            <a:r>
              <a:rPr lang="en-GB" b="0" dirty="0" err="1">
                <a:solidFill>
                  <a:schemeClr val="tx1"/>
                </a:solidFill>
              </a:rPr>
              <a:t>Mae'r</a:t>
            </a:r>
            <a:r>
              <a:rPr lang="en-GB" b="0" dirty="0">
                <a:solidFill>
                  <a:schemeClr val="tx1"/>
                </a:solidFill>
              </a:rPr>
              <a:t> </a:t>
            </a:r>
            <a:r>
              <a:rPr lang="en-GB" b="0" dirty="0" err="1">
                <a:solidFill>
                  <a:schemeClr val="tx1"/>
                </a:solidFill>
              </a:rPr>
              <a:t>cynnwys</a:t>
            </a:r>
            <a:r>
              <a:rPr lang="en-GB" b="0" dirty="0">
                <a:solidFill>
                  <a:schemeClr val="tx1"/>
                </a:solidFill>
              </a:rPr>
              <a:t> a'r </a:t>
            </a:r>
            <a:r>
              <a:rPr lang="en-GB" b="0" dirty="0" err="1">
                <a:solidFill>
                  <a:schemeClr val="tx1"/>
                </a:solidFill>
              </a:rPr>
              <a:t>strwythur</a:t>
            </a:r>
            <a:r>
              <a:rPr lang="en-GB" b="0" dirty="0">
                <a:solidFill>
                  <a:schemeClr val="tx1"/>
                </a:solidFill>
              </a:rPr>
              <a:t> </a:t>
            </a:r>
            <a:r>
              <a:rPr lang="en-GB" b="0" dirty="0" err="1">
                <a:solidFill>
                  <a:schemeClr val="tx1"/>
                </a:solidFill>
              </a:rPr>
              <a:t>yn</a:t>
            </a:r>
            <a:r>
              <a:rPr lang="en-GB" b="0" dirty="0">
                <a:solidFill>
                  <a:schemeClr val="tx1"/>
                </a:solidFill>
              </a:rPr>
              <a:t> </a:t>
            </a:r>
            <a:r>
              <a:rPr lang="en-GB" b="0" dirty="0" err="1">
                <a:solidFill>
                  <a:schemeClr val="tx1"/>
                </a:solidFill>
              </a:rPr>
              <a:t>gynrychioliadol</a:t>
            </a:r>
            <a:r>
              <a:rPr lang="en-GB" b="0" dirty="0">
                <a:solidFill>
                  <a:schemeClr val="tx1"/>
                </a:solidFill>
              </a:rPr>
              <a:t> o </a:t>
            </a:r>
            <a:r>
              <a:rPr lang="en-GB" b="0" dirty="0" err="1">
                <a:solidFill>
                  <a:schemeClr val="tx1"/>
                </a:solidFill>
              </a:rPr>
              <a:t>sesiynau</a:t>
            </a:r>
            <a:r>
              <a:rPr lang="en-GB" b="0" dirty="0">
                <a:solidFill>
                  <a:schemeClr val="tx1"/>
                </a:solidFill>
              </a:rPr>
              <a:t> </a:t>
            </a:r>
            <a:r>
              <a:rPr lang="en-GB" b="0" dirty="0" err="1">
                <a:solidFill>
                  <a:schemeClr val="tx1"/>
                </a:solidFill>
              </a:rPr>
              <a:t>Mathemateg</a:t>
            </a:r>
            <a:r>
              <a:rPr lang="en-GB" b="0" dirty="0">
                <a:solidFill>
                  <a:schemeClr val="tx1"/>
                </a:solidFill>
              </a:rPr>
              <a:t> Axiom.</a:t>
            </a:r>
          </a:p>
          <a:p>
            <a:pPr marL="810900" lvl="1" indent="-342900"/>
            <a:r>
              <a:rPr lang="en-GB" b="0" dirty="0" err="1">
                <a:solidFill>
                  <a:schemeClr val="tx1"/>
                </a:solidFill>
              </a:rPr>
              <a:t>Mae'r</a:t>
            </a:r>
            <a:r>
              <a:rPr lang="en-GB" b="0" dirty="0">
                <a:solidFill>
                  <a:schemeClr val="tx1"/>
                </a:solidFill>
              </a:rPr>
              <a:t> </a:t>
            </a:r>
            <a:r>
              <a:rPr lang="en-GB" b="0" dirty="0" err="1">
                <a:solidFill>
                  <a:schemeClr val="tx1"/>
                </a:solidFill>
              </a:rPr>
              <a:t>swigod</a:t>
            </a:r>
            <a:r>
              <a:rPr lang="en-GB" b="0" dirty="0">
                <a:solidFill>
                  <a:schemeClr val="tx1"/>
                </a:solidFill>
              </a:rPr>
              <a:t> </a:t>
            </a:r>
            <a:r>
              <a:rPr lang="en-GB" b="0" dirty="0" err="1">
                <a:solidFill>
                  <a:schemeClr val="tx1"/>
                </a:solidFill>
              </a:rPr>
              <a:t>lleferydd</a:t>
            </a:r>
            <a:r>
              <a:rPr lang="en-GB" b="0" dirty="0">
                <a:solidFill>
                  <a:schemeClr val="tx1"/>
                </a:solidFill>
              </a:rPr>
              <a:t> (</a:t>
            </a:r>
            <a:r>
              <a:rPr lang="en-GB" b="0" dirty="0" err="1">
                <a:solidFill>
                  <a:schemeClr val="tx1"/>
                </a:solidFill>
              </a:rPr>
              <a:t>sydd</a:t>
            </a:r>
            <a:r>
              <a:rPr lang="en-GB" b="0" dirty="0">
                <a:solidFill>
                  <a:schemeClr val="tx1"/>
                </a:solidFill>
              </a:rPr>
              <a:t> </a:t>
            </a:r>
            <a:r>
              <a:rPr lang="en-GB" b="0" dirty="0" err="1">
                <a:solidFill>
                  <a:schemeClr val="tx1"/>
                </a:solidFill>
              </a:rPr>
              <a:t>wedi'u</a:t>
            </a:r>
            <a:r>
              <a:rPr lang="en-GB" b="0" dirty="0">
                <a:solidFill>
                  <a:schemeClr val="tx1"/>
                </a:solidFill>
              </a:rPr>
              <a:t> </a:t>
            </a:r>
            <a:r>
              <a:rPr lang="en-GB" b="0" dirty="0" err="1">
                <a:solidFill>
                  <a:schemeClr val="tx1"/>
                </a:solidFill>
              </a:rPr>
              <a:t>cuddio</a:t>
            </a:r>
            <a:r>
              <a:rPr lang="en-GB" b="0" dirty="0">
                <a:solidFill>
                  <a:schemeClr val="tx1"/>
                </a:solidFill>
              </a:rPr>
              <a:t> </a:t>
            </a:r>
            <a:r>
              <a:rPr lang="en-GB" b="0" dirty="0" err="1">
                <a:solidFill>
                  <a:schemeClr val="tx1"/>
                </a:solidFill>
              </a:rPr>
              <a:t>yn</a:t>
            </a:r>
            <a:r>
              <a:rPr lang="en-GB" b="0" dirty="0">
                <a:solidFill>
                  <a:schemeClr val="tx1"/>
                </a:solidFill>
              </a:rPr>
              <a:t> y </a:t>
            </a:r>
            <a:r>
              <a:rPr lang="en-GB" b="0" dirty="0" err="1">
                <a:solidFill>
                  <a:schemeClr val="tx1"/>
                </a:solidFill>
              </a:rPr>
              <a:t>golwg</a:t>
            </a:r>
            <a:r>
              <a:rPr lang="en-GB" b="0" dirty="0">
                <a:solidFill>
                  <a:schemeClr val="tx1"/>
                </a:solidFill>
              </a:rPr>
              <a:t> </a:t>
            </a:r>
            <a:r>
              <a:rPr lang="en-GB" b="0" dirty="0" err="1">
                <a:solidFill>
                  <a:schemeClr val="tx1"/>
                </a:solidFill>
              </a:rPr>
              <a:t>cyflwyniad</a:t>
            </a:r>
            <a:r>
              <a:rPr lang="en-GB" b="0" dirty="0">
                <a:solidFill>
                  <a:schemeClr val="tx1"/>
                </a:solidFill>
              </a:rPr>
              <a:t>) </a:t>
            </a:r>
            <a:r>
              <a:rPr lang="en-GB" b="0" dirty="0" err="1">
                <a:solidFill>
                  <a:schemeClr val="tx1"/>
                </a:solidFill>
              </a:rPr>
              <a:t>wedi'u</a:t>
            </a:r>
            <a:r>
              <a:rPr lang="en-GB" b="0" dirty="0">
                <a:solidFill>
                  <a:schemeClr val="tx1"/>
                </a:solidFill>
              </a:rPr>
              <a:t> </a:t>
            </a:r>
            <a:r>
              <a:rPr lang="en-GB" b="0" dirty="0" err="1">
                <a:solidFill>
                  <a:schemeClr val="tx1"/>
                </a:solidFill>
              </a:rPr>
              <a:t>cynnwys</a:t>
            </a:r>
            <a:r>
              <a:rPr lang="en-GB" b="0" dirty="0">
                <a:solidFill>
                  <a:schemeClr val="tx1"/>
                </a:solidFill>
              </a:rPr>
              <a:t> </a:t>
            </a:r>
            <a:r>
              <a:rPr lang="en-GB" b="0" dirty="0" err="1">
                <a:solidFill>
                  <a:schemeClr val="tx1"/>
                </a:solidFill>
              </a:rPr>
              <a:t>i</a:t>
            </a:r>
            <a:r>
              <a:rPr lang="en-GB" b="0" dirty="0">
                <a:solidFill>
                  <a:schemeClr val="tx1"/>
                </a:solidFill>
              </a:rPr>
              <a:t> </a:t>
            </a:r>
            <a:r>
              <a:rPr lang="en-GB" b="0" dirty="0" err="1">
                <a:solidFill>
                  <a:schemeClr val="tx1"/>
                </a:solidFill>
              </a:rPr>
              <a:t>dynnu</a:t>
            </a:r>
            <a:r>
              <a:rPr lang="en-GB" b="0" dirty="0">
                <a:solidFill>
                  <a:schemeClr val="tx1"/>
                </a:solidFill>
              </a:rPr>
              <a:t> </a:t>
            </a:r>
            <a:r>
              <a:rPr lang="en-GB" b="0" dirty="0" err="1">
                <a:solidFill>
                  <a:schemeClr val="tx1"/>
                </a:solidFill>
              </a:rPr>
              <a:t>sylw</a:t>
            </a:r>
            <a:r>
              <a:rPr lang="en-GB" b="0" dirty="0">
                <a:solidFill>
                  <a:schemeClr val="tx1"/>
                </a:solidFill>
              </a:rPr>
              <a:t> at </a:t>
            </a:r>
            <a:r>
              <a:rPr lang="en-GB" b="0" dirty="0" err="1">
                <a:solidFill>
                  <a:schemeClr val="tx1"/>
                </a:solidFill>
              </a:rPr>
              <a:t>nodweddion</a:t>
            </a:r>
            <a:r>
              <a:rPr lang="en-GB" b="0" dirty="0">
                <a:solidFill>
                  <a:schemeClr val="tx1"/>
                </a:solidFill>
              </a:rPr>
              <a:t> </a:t>
            </a:r>
            <a:r>
              <a:rPr lang="en-GB" b="0" dirty="0" err="1">
                <a:solidFill>
                  <a:schemeClr val="tx1"/>
                </a:solidFill>
              </a:rPr>
              <a:t>cyffredin</a:t>
            </a:r>
            <a:r>
              <a:rPr lang="en-GB" b="0" dirty="0">
                <a:solidFill>
                  <a:schemeClr val="tx1"/>
                </a:solidFill>
              </a:rPr>
              <a:t> </a:t>
            </a:r>
            <a:r>
              <a:rPr lang="en-GB" b="0" dirty="0" err="1">
                <a:solidFill>
                  <a:schemeClr val="tx1"/>
                </a:solidFill>
              </a:rPr>
              <a:t>sesiynau</a:t>
            </a:r>
            <a:r>
              <a:rPr lang="en-GB" b="0" dirty="0">
                <a:solidFill>
                  <a:schemeClr val="tx1"/>
                </a:solidFill>
              </a:rPr>
              <a:t> </a:t>
            </a:r>
            <a:r>
              <a:rPr lang="en-GB" b="0" dirty="0" err="1">
                <a:solidFill>
                  <a:schemeClr val="tx1"/>
                </a:solidFill>
              </a:rPr>
              <a:t>Mathemateg</a:t>
            </a:r>
            <a:r>
              <a:rPr lang="en-GB" b="0" dirty="0">
                <a:solidFill>
                  <a:schemeClr val="tx1"/>
                </a:solidFill>
              </a:rPr>
              <a:t> Axiom.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Mae </a:t>
            </a:r>
            <a:r>
              <a:rPr lang="en-GB" dirty="0" err="1"/>
              <a:t>sesiynau</a:t>
            </a:r>
            <a:r>
              <a:rPr lang="en-GB" dirty="0"/>
              <a:t> </a:t>
            </a:r>
            <a:r>
              <a:rPr lang="en-GB" dirty="0" err="1"/>
              <a:t>sampl</a:t>
            </a:r>
            <a:r>
              <a:rPr lang="en-GB" dirty="0"/>
              <a:t> </a:t>
            </a:r>
            <a:r>
              <a:rPr lang="en-GB" dirty="0" err="1"/>
              <a:t>wedi'u</a:t>
            </a:r>
            <a:r>
              <a:rPr lang="en-GB" dirty="0"/>
              <a:t> </a:t>
            </a:r>
            <a:r>
              <a:rPr lang="en-GB" dirty="0" err="1"/>
              <a:t>cynllunio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fod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ddefnyddiadwy</a:t>
            </a:r>
            <a:r>
              <a:rPr lang="en-GB" dirty="0"/>
              <a:t> </a:t>
            </a:r>
            <a:r>
              <a:rPr lang="en-GB" dirty="0" err="1"/>
              <a:t>gyda</a:t>
            </a:r>
            <a:r>
              <a:rPr lang="en-GB" dirty="0"/>
              <a:t> </a:t>
            </a:r>
            <a:r>
              <a:rPr lang="en-GB" dirty="0" err="1"/>
              <a:t>grwpiau</a:t>
            </a:r>
            <a:r>
              <a:rPr lang="en-GB" dirty="0"/>
              <a:t> </a:t>
            </a:r>
            <a:r>
              <a:rPr lang="en-GB" dirty="0" err="1"/>
              <a:t>mwy</a:t>
            </a:r>
            <a:r>
              <a:rPr lang="en-GB" dirty="0"/>
              <a:t> neu </a:t>
            </a:r>
            <a:r>
              <a:rPr lang="en-GB" dirty="0" err="1"/>
              <a:t>ddosbarthiadau</a:t>
            </a:r>
            <a:r>
              <a:rPr lang="en-GB" dirty="0"/>
              <a:t> </a:t>
            </a:r>
            <a:r>
              <a:rPr lang="en-GB" dirty="0" err="1"/>
              <a:t>cyfan</a:t>
            </a:r>
            <a:r>
              <a:rPr lang="en-GB" dirty="0"/>
              <a:t> </a:t>
            </a:r>
            <a:r>
              <a:rPr lang="en-GB" dirty="0" err="1"/>
              <a:t>ar</a:t>
            </a:r>
            <a:r>
              <a:rPr lang="en-GB" dirty="0"/>
              <a:t> </a:t>
            </a:r>
            <a:r>
              <a:rPr lang="en-GB" dirty="0" err="1"/>
              <a:t>ddechrau</a:t>
            </a:r>
            <a:r>
              <a:rPr lang="en-GB" dirty="0"/>
              <a:t> </a:t>
            </a:r>
            <a:r>
              <a:rPr lang="en-GB" dirty="0" err="1"/>
              <a:t>Blwyddyn</a:t>
            </a:r>
            <a:r>
              <a:rPr lang="en-GB" dirty="0"/>
              <a:t> 7.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err="1"/>
              <a:t>Gellir</a:t>
            </a:r>
            <a:r>
              <a:rPr lang="en-GB" dirty="0"/>
              <a:t> </a:t>
            </a:r>
            <a:r>
              <a:rPr lang="en-GB" dirty="0" err="1"/>
              <a:t>dod</a:t>
            </a:r>
            <a:r>
              <a:rPr lang="en-GB" dirty="0"/>
              <a:t> o </a:t>
            </a:r>
            <a:r>
              <a:rPr lang="en-GB" dirty="0" err="1"/>
              <a:t>hyd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ddeunyddiau</a:t>
            </a:r>
            <a:r>
              <a:rPr lang="en-GB" dirty="0"/>
              <a:t> </a:t>
            </a:r>
            <a:r>
              <a:rPr lang="en-GB" dirty="0" err="1"/>
              <a:t>hyfforddi</a:t>
            </a:r>
            <a:r>
              <a:rPr lang="en-GB" dirty="0"/>
              <a:t> </a:t>
            </a:r>
            <a:r>
              <a:rPr lang="en-GB" dirty="0" err="1"/>
              <a:t>sy'n</a:t>
            </a:r>
            <a:r>
              <a:rPr lang="en-GB" dirty="0"/>
              <a:t> </a:t>
            </a:r>
            <a:r>
              <a:rPr lang="en-GB" dirty="0" err="1"/>
              <a:t>cyd-fynd</a:t>
            </a:r>
            <a:r>
              <a:rPr lang="en-GB" dirty="0"/>
              <a:t> </a:t>
            </a:r>
            <a:r>
              <a:rPr lang="en-GB" dirty="0" err="1"/>
              <a:t>â'r</a:t>
            </a:r>
            <a:r>
              <a:rPr lang="en-GB" dirty="0"/>
              <a:t> </a:t>
            </a:r>
            <a:r>
              <a:rPr lang="en-GB" dirty="0" err="1"/>
              <a:t>sesiynau</a:t>
            </a:r>
            <a:r>
              <a:rPr lang="en-GB" dirty="0"/>
              <a:t> </a:t>
            </a:r>
            <a:r>
              <a:rPr lang="en-GB" dirty="0" err="1"/>
              <a:t>sampl</a:t>
            </a:r>
            <a:r>
              <a:rPr lang="en-GB" dirty="0"/>
              <a:t> </a:t>
            </a:r>
            <a:r>
              <a:rPr lang="en-GB" dirty="0" err="1">
                <a:hlinkClick r:id="rId3"/>
              </a:rPr>
              <a:t>yma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F8F5BE-F865-09DC-10E0-EA6832090564}"/>
              </a:ext>
            </a:extLst>
          </p:cNvPr>
          <p:cNvSpPr txBox="1"/>
          <p:nvPr/>
        </p:nvSpPr>
        <p:spPr>
          <a:xfrm>
            <a:off x="522423" y="352063"/>
            <a:ext cx="1065548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AA18FE"/>
                </a:solidFill>
                <a:latin typeface="Georgia" panose="02040502050405020303" pitchFamily="18" charset="0"/>
                <a:ea typeface="+mj-ea"/>
                <a:cs typeface="+mj-cs"/>
              </a:rPr>
              <a:t>Sut </a:t>
            </a:r>
            <a:r>
              <a:rPr lang="en-US" sz="4000" b="1" dirty="0" err="1">
                <a:solidFill>
                  <a:srgbClr val="AA18FE"/>
                </a:solidFill>
                <a:latin typeface="Georgia" panose="02040502050405020303" pitchFamily="18" charset="0"/>
                <a:ea typeface="+mj-ea"/>
                <a:cs typeface="+mj-cs"/>
              </a:rPr>
              <a:t>allaf</a:t>
            </a:r>
            <a:r>
              <a:rPr lang="en-US" sz="4000" b="1" dirty="0">
                <a:solidFill>
                  <a:srgbClr val="AA18FE"/>
                </a:solidFill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lang="en-US" sz="4000" b="1" dirty="0" err="1">
                <a:solidFill>
                  <a:srgbClr val="AA18FE"/>
                </a:solidFill>
                <a:latin typeface="Georgia" panose="02040502050405020303" pitchFamily="18" charset="0"/>
                <a:ea typeface="+mj-ea"/>
                <a:cs typeface="+mj-cs"/>
              </a:rPr>
              <a:t>i</a:t>
            </a:r>
            <a:r>
              <a:rPr lang="en-US" sz="4000" b="1" dirty="0">
                <a:solidFill>
                  <a:srgbClr val="AA18FE"/>
                </a:solidFill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lang="en-US" sz="4000" b="1" dirty="0" err="1">
                <a:solidFill>
                  <a:srgbClr val="AA18FE"/>
                </a:solidFill>
                <a:latin typeface="Georgia" panose="02040502050405020303" pitchFamily="18" charset="0"/>
                <a:ea typeface="+mj-ea"/>
                <a:cs typeface="+mj-cs"/>
              </a:rPr>
              <a:t>ddefnyddio'r</a:t>
            </a:r>
            <a:r>
              <a:rPr lang="en-US" sz="4000" b="1" dirty="0">
                <a:solidFill>
                  <a:srgbClr val="AA18FE"/>
                </a:solidFill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lang="en-US" sz="4000" b="1" dirty="0" err="1">
                <a:solidFill>
                  <a:srgbClr val="AA18FE"/>
                </a:solidFill>
                <a:latin typeface="Georgia" panose="02040502050405020303" pitchFamily="18" charset="0"/>
                <a:ea typeface="+mj-ea"/>
                <a:cs typeface="+mj-cs"/>
              </a:rPr>
              <a:t>sesiynau</a:t>
            </a:r>
            <a:r>
              <a:rPr lang="en-US" sz="4000" b="1" dirty="0">
                <a:solidFill>
                  <a:srgbClr val="AA18FE"/>
                </a:solidFill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lang="en-US" sz="4000" b="1" dirty="0" err="1">
                <a:solidFill>
                  <a:srgbClr val="AA18FE"/>
                </a:solidFill>
                <a:latin typeface="Georgia" panose="02040502050405020303" pitchFamily="18" charset="0"/>
                <a:ea typeface="+mj-ea"/>
                <a:cs typeface="+mj-cs"/>
              </a:rPr>
              <a:t>sampl</a:t>
            </a:r>
            <a:r>
              <a:rPr lang="en-US" sz="4000" b="1" dirty="0">
                <a:solidFill>
                  <a:srgbClr val="AA18FE"/>
                </a:solidFill>
                <a:latin typeface="Georgia" panose="02040502050405020303" pitchFamily="18" charset="0"/>
                <a:ea typeface="+mj-ea"/>
                <a:cs typeface="+mj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56800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B682637-59B1-934B-CFDA-838B26162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C334B-5606-F640-9B65-DA4F71454EC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529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33DB405-7AC7-0ABF-3557-531BFF233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C334B-5606-F640-9B65-DA4F71454EC0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274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9C96C20C-0061-3940-D1EE-68210D7866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5D20D5-7C74-C122-C9A9-0F8F8B858B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Nod y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problemau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yn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sesiwn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hon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yw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amlygu'r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gwahaniaeth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rhwng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“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Alla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ddim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ei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wneud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 a “All neb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ei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wneud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mae'n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amhosibl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.”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Gofynnwch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gwestiynau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fel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“Sut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allwch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chi </a:t>
            </a:r>
            <a:r>
              <a:rPr lang="en-GB" b="1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fy</a:t>
            </a:r>
            <a:r>
              <a:rPr lang="en-GB" b="1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b="1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narbwyllo</a:t>
            </a:r>
            <a:r>
              <a:rPr lang="en-GB" b="1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fydd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hyn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yn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gweithio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beth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bynnag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fo'r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ffordd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rydych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chi'n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ceisio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ffitio'r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parseli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mewn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?”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Cyflwynir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mathemategwyr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derm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newydd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sef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b="0" u="sng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amodi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sydd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yma'n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disgrifio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rhannu'r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trefniannau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yn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ôl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ble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gallai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parsel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penodol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fynd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Mae'r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dull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hwn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yn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eu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helpu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chwilio'n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b="0" u="sng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systematig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yn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hytrach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nag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mewn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ffordd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ddigyfeiriedig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am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yr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holl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ddatrysiadau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i'r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problemau</a:t>
            </a:r>
            <a:r>
              <a:rPr lang="en-GB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467995" lvl="1" indent="0">
              <a:buNone/>
            </a:pPr>
            <a:endParaRPr lang="en-GB" b="0" dirty="0">
              <a:solidFill>
                <a:schemeClr val="tx1"/>
              </a:solidFill>
              <a:latin typeface="+mn-lt"/>
              <a:ea typeface="+mn-ea"/>
              <a:cs typeface="Arial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0ABC406-8B94-5627-D078-E34081117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C334B-5606-F640-9B65-DA4F71454EC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076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2C211B-2B07-CE5B-D62C-B675AB0AD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C334B-5606-F640-9B65-DA4F71454EC0}" type="slidenum">
              <a:rPr lang="en-US" smtClean="0"/>
              <a:pPr/>
              <a:t>7</a:t>
            </a:fld>
            <a:endParaRPr lang="en-US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2CF3A69-26CC-E0A3-F504-CEBD5D50FD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2885268"/>
              </p:ext>
            </p:extLst>
          </p:nvPr>
        </p:nvGraphicFramePr>
        <p:xfrm>
          <a:off x="609600" y="1453699"/>
          <a:ext cx="10462590" cy="446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1025">
                  <a:extLst>
                    <a:ext uri="{9D8B030D-6E8A-4147-A177-3AD203B41FA5}">
                      <a16:colId xmlns:a16="http://schemas.microsoft.com/office/drawing/2014/main" val="3266196258"/>
                    </a:ext>
                  </a:extLst>
                </a:gridCol>
                <a:gridCol w="5283895">
                  <a:extLst>
                    <a:ext uri="{9D8B030D-6E8A-4147-A177-3AD203B41FA5}">
                      <a16:colId xmlns:a16="http://schemas.microsoft.com/office/drawing/2014/main" val="2509027465"/>
                    </a:ext>
                  </a:extLst>
                </a:gridCol>
                <a:gridCol w="2277670">
                  <a:extLst>
                    <a:ext uri="{9D8B030D-6E8A-4147-A177-3AD203B41FA5}">
                      <a16:colId xmlns:a16="http://schemas.microsoft.com/office/drawing/2014/main" val="1647921077"/>
                    </a:ext>
                  </a:extLst>
                </a:gridCol>
              </a:tblGrid>
              <a:tr h="485023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Yn y </a:t>
                      </a:r>
                      <a:r>
                        <a:rPr kumimoji="0" lang="en-GB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sesiwn</a:t>
                      </a: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sampl</a:t>
                      </a:r>
                      <a:r>
                        <a:rPr kumimoji="0" lang="en-GB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hon, </a:t>
                      </a:r>
                      <a:r>
                        <a:rPr kumimoji="0" lang="en-GB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rydym</a:t>
                      </a: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yn</a:t>
                      </a: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awgrymu</a:t>
                      </a: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y </a:t>
                      </a:r>
                      <a:r>
                        <a:rPr kumimoji="0" lang="en-GB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gallech</a:t>
                      </a: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orffen</a:t>
                      </a: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y </a:t>
                      </a:r>
                      <a:r>
                        <a:rPr kumimoji="0" lang="en-GB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tair</a:t>
                      </a: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problem ‘</a:t>
                      </a:r>
                      <a:r>
                        <a:rPr kumimoji="0" lang="en-GB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graidd</a:t>
                      </a: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’ </a:t>
                      </a:r>
                      <a:r>
                        <a:rPr kumimoji="0" lang="en-GB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gyntaf</a:t>
                      </a: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mewn</a:t>
                      </a: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awr</a:t>
                      </a: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 ​ </a:t>
                      </a:r>
                      <a:r>
                        <a:rPr kumimoji="0" lang="en-GB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Os</a:t>
                      </a: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oes</a:t>
                      </a: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gennych</a:t>
                      </a: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fwy</a:t>
                      </a: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neu lai </a:t>
                      </a:r>
                      <a:r>
                        <a:rPr kumimoji="0" lang="en-GB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na’r</a:t>
                      </a: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amser</a:t>
                      </a: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hwn</a:t>
                      </a: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en-GB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defnyddiwch</a:t>
                      </a: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y </a:t>
                      </a:r>
                      <a:r>
                        <a:rPr kumimoji="0" lang="en-GB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broblem</a:t>
                      </a: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ychwanegol</a:t>
                      </a: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</a:t>
                      </a: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gyfer</a:t>
                      </a: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‘</a:t>
                      </a:r>
                      <a:r>
                        <a:rPr kumimoji="0" lang="en-GB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gafaelwyr</a:t>
                      </a: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cyflym</a:t>
                      </a: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’ a’r </a:t>
                      </a:r>
                      <a:r>
                        <a:rPr kumimoji="0" lang="en-GB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canllawiau</a:t>
                      </a: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isod</a:t>
                      </a: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drefnu</a:t>
                      </a: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kumimoji="0" lang="en-GB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strwythuro</a:t>
                      </a: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eich</a:t>
                      </a: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sesiwn</a:t>
                      </a: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(au) </a:t>
                      </a:r>
                      <a:r>
                        <a:rPr kumimoji="0" lang="en-GB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blasu</a:t>
                      </a: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fel</a:t>
                      </a: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y </a:t>
                      </a:r>
                      <a:r>
                        <a:rPr kumimoji="0" lang="en-GB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gwelwch</a:t>
                      </a: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yn</a:t>
                      </a: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dda</a:t>
                      </a:r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b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31F1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endParaRPr kumimoji="0" lang="en-GB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31F1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80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80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1109423"/>
                  </a:ext>
                </a:extLst>
              </a:tr>
              <a:tr h="485023">
                <a:tc>
                  <a:txBody>
                    <a:bodyPr/>
                    <a:lstStyle/>
                    <a:p>
                      <a:r>
                        <a:rPr lang="en-GB" sz="1800" b="1">
                          <a:solidFill>
                            <a:schemeClr val="tx2"/>
                          </a:solidFill>
                        </a:rPr>
                        <a:t>Problem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b="1" u="none" dirty="0" err="1">
                          <a:solidFill>
                            <a:schemeClr val="tx2"/>
                          </a:solidFill>
                        </a:rPr>
                        <a:t>Canllawiau</a:t>
                      </a:r>
                      <a:r>
                        <a:rPr lang="en-GB" sz="1800" b="1" u="none" dirty="0">
                          <a:solidFill>
                            <a:schemeClr val="tx2"/>
                          </a:solidFill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b-NO" sz="1800" b="1" dirty="0">
                          <a:solidFill>
                            <a:schemeClr val="tx2"/>
                          </a:solidFill>
                        </a:rPr>
                        <a:t>Efallai y bydd angen</a:t>
                      </a:r>
                      <a:r>
                        <a:rPr lang="en-GB" sz="1800" b="1" dirty="0">
                          <a:solidFill>
                            <a:schemeClr val="tx2"/>
                          </a:solidFill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1991068"/>
                  </a:ext>
                </a:extLst>
              </a:tr>
              <a:tr h="711200">
                <a:tc>
                  <a:txBody>
                    <a:bodyPr/>
                    <a:lstStyle/>
                    <a:p>
                      <a:r>
                        <a:rPr lang="en-GB" sz="1800" dirty="0" err="1"/>
                        <a:t>Pacio</a:t>
                      </a:r>
                      <a:endParaRPr lang="en-GB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1800" u="none" dirty="0" err="1"/>
                        <a:t>Yn</a:t>
                      </a:r>
                      <a:r>
                        <a:rPr lang="en-GB" sz="1800" u="none" dirty="0"/>
                        <a:t> </a:t>
                      </a:r>
                      <a:r>
                        <a:rPr lang="en-GB" sz="1800" u="none" dirty="0" err="1"/>
                        <a:t>cyflwyno</a:t>
                      </a:r>
                      <a:r>
                        <a:rPr lang="en-GB" sz="1800" u="none" dirty="0"/>
                        <a:t> </a:t>
                      </a:r>
                      <a:r>
                        <a:rPr lang="en-GB" sz="1800" u="none" dirty="0" err="1"/>
                        <a:t>cyd-destun</a:t>
                      </a:r>
                      <a:r>
                        <a:rPr lang="en-GB" sz="1800" u="none" dirty="0"/>
                        <a:t> y </a:t>
                      </a:r>
                      <a:r>
                        <a:rPr lang="en-GB" sz="1800" u="none" dirty="0" err="1"/>
                        <a:t>swyddfa</a:t>
                      </a:r>
                      <a:r>
                        <a:rPr lang="en-GB" sz="1800" u="none" dirty="0"/>
                        <a:t> </a:t>
                      </a:r>
                      <a:r>
                        <a:rPr lang="en-GB" sz="1800" u="none" dirty="0" err="1"/>
                        <a:t>bost</a:t>
                      </a:r>
                      <a:r>
                        <a:rPr lang="en-GB" sz="1800" u="none" dirty="0"/>
                        <a:t> </a:t>
                      </a:r>
                      <a:r>
                        <a:rPr lang="en-GB" sz="1800" u="none" dirty="0" err="1"/>
                        <a:t>gyda</a:t>
                      </a:r>
                      <a:r>
                        <a:rPr lang="en-GB" sz="1800" u="none" dirty="0"/>
                        <a:t> </a:t>
                      </a:r>
                      <a:r>
                        <a:rPr lang="en-GB" sz="1800" u="none" dirty="0" err="1"/>
                        <a:t>phroblem</a:t>
                      </a:r>
                      <a:r>
                        <a:rPr lang="en-GB" sz="1800" u="none" dirty="0"/>
                        <a:t> </a:t>
                      </a:r>
                      <a:r>
                        <a:rPr lang="en-GB" sz="1800" u="none" dirty="0" err="1"/>
                        <a:t>amhosibl</a:t>
                      </a:r>
                      <a:r>
                        <a:rPr lang="en-GB" sz="1800" u="none" dirty="0"/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dirty="0" err="1"/>
                        <a:t>Taflenni</a:t>
                      </a:r>
                      <a:r>
                        <a:rPr lang="en-GB" sz="1800" dirty="0"/>
                        <a:t> Gwaith neu </a:t>
                      </a:r>
                      <a:r>
                        <a:rPr lang="en-GB" sz="1800" dirty="0" err="1">
                          <a:hlinkClick r:id="rId2"/>
                        </a:rPr>
                        <a:t>Polypad</a:t>
                      </a:r>
                      <a:endParaRPr lang="en-GB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6433361"/>
                  </a:ext>
                </a:extLst>
              </a:tr>
              <a:tr h="486000">
                <a:tc>
                  <a:txBody>
                    <a:bodyPr/>
                    <a:lstStyle/>
                    <a:p>
                      <a:r>
                        <a:rPr lang="en-GB" sz="1800" dirty="0" err="1"/>
                        <a:t>Trefnwch</a:t>
                      </a:r>
                      <a:r>
                        <a:rPr lang="en-GB" sz="1800" dirty="0"/>
                        <a:t> </a:t>
                      </a:r>
                      <a:r>
                        <a:rPr lang="en-GB" sz="1800" dirty="0" err="1"/>
                        <a:t>nhw</a:t>
                      </a:r>
                      <a:endParaRPr lang="en-GB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1800" u="none" dirty="0" err="1"/>
                        <a:t>Defnyddiwch</a:t>
                      </a:r>
                      <a:r>
                        <a:rPr lang="en-GB" sz="1800" u="none" dirty="0"/>
                        <a:t> </a:t>
                      </a:r>
                      <a:r>
                        <a:rPr lang="en-GB" sz="1800" u="sng" dirty="0" err="1"/>
                        <a:t>amodi</a:t>
                      </a:r>
                      <a:r>
                        <a:rPr lang="en-GB" sz="1800" u="none" dirty="0"/>
                        <a:t> </a:t>
                      </a:r>
                      <a:r>
                        <a:rPr lang="en-GB" sz="1800" u="none" dirty="0" err="1"/>
                        <a:t>i</a:t>
                      </a:r>
                      <a:r>
                        <a:rPr lang="en-GB" sz="1800" u="none" dirty="0"/>
                        <a:t> </a:t>
                      </a:r>
                      <a:r>
                        <a:rPr lang="en-GB" sz="1800" u="none" dirty="0" err="1"/>
                        <a:t>ddarganfod</a:t>
                      </a:r>
                      <a:r>
                        <a:rPr lang="en-GB" sz="1800" u="none" dirty="0"/>
                        <a:t> a </a:t>
                      </a:r>
                      <a:r>
                        <a:rPr lang="en-GB" sz="1800" u="none" dirty="0" err="1"/>
                        <a:t>chyfiawnhau</a:t>
                      </a:r>
                      <a:r>
                        <a:rPr lang="en-GB" sz="1800" u="none" dirty="0"/>
                        <a:t> faint o </a:t>
                      </a:r>
                      <a:r>
                        <a:rPr lang="en-GB" sz="1800" u="none" dirty="0" err="1"/>
                        <a:t>ffyrdd</a:t>
                      </a:r>
                      <a:r>
                        <a:rPr lang="en-GB" sz="1800" u="none" dirty="0"/>
                        <a:t> y </a:t>
                      </a:r>
                      <a:r>
                        <a:rPr lang="en-GB" sz="1800" u="none" dirty="0" err="1"/>
                        <a:t>gellir</a:t>
                      </a:r>
                      <a:r>
                        <a:rPr lang="en-GB" sz="1800" u="none" dirty="0"/>
                        <a:t> </a:t>
                      </a:r>
                      <a:r>
                        <a:rPr lang="en-GB" sz="1800" u="none" dirty="0" err="1"/>
                        <a:t>rhoi'r</a:t>
                      </a:r>
                      <a:r>
                        <a:rPr lang="en-GB" sz="1800" u="none" dirty="0"/>
                        <a:t> </a:t>
                      </a:r>
                      <a:r>
                        <a:rPr lang="en-GB" sz="1800" u="none" dirty="0" err="1"/>
                        <a:t>parseli</a:t>
                      </a:r>
                      <a:r>
                        <a:rPr lang="en-GB" sz="1800" u="none" dirty="0"/>
                        <a:t> </a:t>
                      </a:r>
                      <a:r>
                        <a:rPr lang="en-GB" sz="1800" u="none" dirty="0" err="1"/>
                        <a:t>yn</a:t>
                      </a:r>
                      <a:r>
                        <a:rPr lang="en-GB" sz="1800" u="none" dirty="0"/>
                        <a:t> y </a:t>
                      </a:r>
                      <a:r>
                        <a:rPr lang="en-GB" sz="1800" u="none" dirty="0" err="1"/>
                        <a:t>sachau</a:t>
                      </a:r>
                      <a:r>
                        <a:rPr lang="en-GB" sz="1800" u="none" dirty="0"/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5738584"/>
                  </a:ext>
                </a:extLst>
              </a:tr>
              <a:tr h="612588">
                <a:tc>
                  <a:txBody>
                    <a:bodyPr/>
                    <a:lstStyle/>
                    <a:p>
                      <a:r>
                        <a:rPr lang="en-GB" sz="1800" dirty="0" err="1"/>
                        <a:t>Gwir</a:t>
                      </a:r>
                      <a:r>
                        <a:rPr lang="en-GB" sz="1800" dirty="0"/>
                        <a:t> neu </a:t>
                      </a:r>
                      <a:r>
                        <a:rPr lang="en-GB" sz="1800" dirty="0" err="1"/>
                        <a:t>anwir</a:t>
                      </a:r>
                      <a:r>
                        <a:rPr lang="en-GB" sz="1800" dirty="0"/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1800" u="none" dirty="0"/>
                        <a:t>Problem </a:t>
                      </a:r>
                      <a:r>
                        <a:rPr lang="en-GB" sz="1800" u="none" dirty="0" err="1"/>
                        <a:t>fyrrach</a:t>
                      </a:r>
                      <a:r>
                        <a:rPr lang="en-GB" sz="1800" u="none" dirty="0"/>
                        <a:t> </a:t>
                      </a:r>
                      <a:r>
                        <a:rPr lang="en-GB" sz="1800" u="none" dirty="0" err="1"/>
                        <a:t>lle</a:t>
                      </a:r>
                      <a:r>
                        <a:rPr lang="en-GB" sz="1800" u="none" dirty="0"/>
                        <a:t> </a:t>
                      </a:r>
                      <a:r>
                        <a:rPr lang="en-GB" sz="1800" u="none" dirty="0" err="1"/>
                        <a:t>bydd</a:t>
                      </a:r>
                      <a:r>
                        <a:rPr lang="en-GB" sz="1800" u="none" dirty="0"/>
                        <a:t> y </a:t>
                      </a:r>
                      <a:r>
                        <a:rPr lang="en-GB" sz="1800" u="none" dirty="0" err="1"/>
                        <a:t>mathemategwyr</a:t>
                      </a:r>
                      <a:r>
                        <a:rPr lang="en-GB" sz="1800" u="none" dirty="0"/>
                        <a:t> </a:t>
                      </a:r>
                      <a:r>
                        <a:rPr lang="en-GB" sz="1800" u="none" dirty="0" err="1"/>
                        <a:t>yn</a:t>
                      </a:r>
                      <a:r>
                        <a:rPr lang="en-GB" sz="1800" u="none" dirty="0"/>
                        <a:t> </a:t>
                      </a:r>
                      <a:r>
                        <a:rPr lang="en-GB" sz="1800" u="none" dirty="0" err="1"/>
                        <a:t>penderfynu</a:t>
                      </a:r>
                      <a:r>
                        <a:rPr lang="en-GB" sz="1800" u="none" dirty="0"/>
                        <a:t> a </a:t>
                      </a:r>
                      <a:r>
                        <a:rPr lang="en-GB" sz="1800" u="none" dirty="0" err="1"/>
                        <a:t>yw</a:t>
                      </a:r>
                      <a:r>
                        <a:rPr lang="en-GB" sz="1800" u="none" dirty="0"/>
                        <a:t> </a:t>
                      </a:r>
                      <a:r>
                        <a:rPr lang="en-GB" sz="1800" u="none" dirty="0" err="1"/>
                        <a:t>dau</a:t>
                      </a:r>
                      <a:r>
                        <a:rPr lang="en-GB" sz="1800" u="none" dirty="0"/>
                        <a:t> </a:t>
                      </a:r>
                      <a:r>
                        <a:rPr lang="en-GB" sz="1800" u="none" dirty="0" err="1"/>
                        <a:t>honiad</a:t>
                      </a:r>
                      <a:r>
                        <a:rPr lang="en-GB" sz="1800" u="none" dirty="0"/>
                        <a:t> </a:t>
                      </a:r>
                      <a:r>
                        <a:rPr lang="en-GB" sz="1800" u="none" dirty="0" err="1"/>
                        <a:t>yn</a:t>
                      </a:r>
                      <a:r>
                        <a:rPr lang="en-GB" sz="1800" u="none" dirty="0"/>
                        <a:t> </a:t>
                      </a:r>
                      <a:r>
                        <a:rPr lang="en-GB" sz="1800" u="none" dirty="0" err="1"/>
                        <a:t>wir</a:t>
                      </a:r>
                      <a:r>
                        <a:rPr lang="en-GB" sz="1800" u="none" dirty="0"/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3572431"/>
                  </a:ext>
                </a:extLst>
              </a:tr>
              <a:tr h="486000">
                <a:tc>
                  <a:txBody>
                    <a:bodyPr/>
                    <a:lstStyle/>
                    <a:p>
                      <a:r>
                        <a:rPr lang="en-GB" b="1" dirty="0" err="1">
                          <a:solidFill>
                            <a:schemeClr val="accent3"/>
                          </a:solidFill>
                        </a:rPr>
                        <a:t>Pos</a:t>
                      </a:r>
                      <a:r>
                        <a:rPr lang="en-GB" b="1" dirty="0">
                          <a:solidFill>
                            <a:schemeClr val="accent3"/>
                          </a:solidFill>
                        </a:rPr>
                        <a:t> </a:t>
                      </a:r>
                      <a:r>
                        <a:rPr lang="en-GB" b="1" dirty="0" err="1">
                          <a:solidFill>
                            <a:schemeClr val="accent3"/>
                          </a:solidFill>
                        </a:rPr>
                        <a:t>pacio</a:t>
                      </a:r>
                      <a:endParaRPr lang="en-GB" sz="1800" b="1" dirty="0">
                        <a:solidFill>
                          <a:schemeClr val="accent3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dirty="0"/>
                        <a:t>Problem </a:t>
                      </a:r>
                      <a:r>
                        <a:rPr lang="en-GB" dirty="0" err="1"/>
                        <a:t>ychwanegol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i'r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rhai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sy'n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gwneud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cynnydd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cyflym</a:t>
                      </a:r>
                      <a:r>
                        <a:rPr lang="en-GB" dirty="0"/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9454947"/>
                  </a:ext>
                </a:extLst>
              </a:tr>
            </a:tbl>
          </a:graphicData>
        </a:graphic>
      </p:graphicFrame>
      <p:sp>
        <p:nvSpPr>
          <p:cNvPr id="4" name="Speech Bubble: Oval 28">
            <a:extLst>
              <a:ext uri="{FF2B5EF4-FFF2-40B4-BE49-F238E27FC236}">
                <a16:creationId xmlns:a16="http://schemas.microsoft.com/office/drawing/2014/main" id="{677B8D46-8D03-2BB8-E9B6-44955274936D}"/>
              </a:ext>
            </a:extLst>
          </p:cNvPr>
          <p:cNvSpPr/>
          <p:nvPr/>
        </p:nvSpPr>
        <p:spPr>
          <a:xfrm>
            <a:off x="8871701" y="4510813"/>
            <a:ext cx="2517103" cy="1403126"/>
          </a:xfrm>
          <a:prstGeom prst="wedgeEllipseCallout">
            <a:avLst>
              <a:gd name="adj1" fmla="val -17270"/>
              <a:gd name="adj2" fmla="val -74403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lvl="0" algn="ctr">
              <a:defRPr/>
            </a:pPr>
            <a:r>
              <a:rPr lang="en-GB" sz="1600" dirty="0" err="1">
                <a:solidFill>
                  <a:schemeClr val="tx1"/>
                </a:solidFill>
              </a:rPr>
              <a:t>Ar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gyfer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rhai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problemau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rydym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yn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darparu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taflenni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gwaith</a:t>
            </a:r>
            <a:r>
              <a:rPr lang="en-GB" sz="1600" dirty="0">
                <a:solidFill>
                  <a:schemeClr val="tx1"/>
                </a:solidFill>
              </a:rPr>
              <a:t> neu offer </a:t>
            </a:r>
            <a:r>
              <a:rPr lang="en-GB" sz="1600" dirty="0" err="1">
                <a:solidFill>
                  <a:schemeClr val="tx1"/>
                </a:solidFill>
              </a:rPr>
              <a:t>ar-lein</a:t>
            </a:r>
            <a:r>
              <a:rPr lang="en-GB" sz="1600" dirty="0">
                <a:solidFill>
                  <a:schemeClr val="tx1"/>
                </a:solidFill>
              </a:rPr>
              <a:t>.</a:t>
            </a:r>
            <a:endParaRPr kumimoji="0" lang="en-GB" sz="16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990894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972831A-1F44-FEDB-F7F7-16E153AA28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C334B-5606-F640-9B65-DA4F71454EC0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3" name="Speech Bubble: Oval 2">
            <a:extLst>
              <a:ext uri="{FF2B5EF4-FFF2-40B4-BE49-F238E27FC236}">
                <a16:creationId xmlns:a16="http://schemas.microsoft.com/office/drawing/2014/main" id="{2640EA83-4144-22FF-4234-32B2F8CF0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02687" y="3662589"/>
            <a:ext cx="3089313" cy="2685052"/>
          </a:xfrm>
          <a:prstGeom prst="wedgeEllipseCallout">
            <a:avLst>
              <a:gd name="adj1" fmla="val -61621"/>
              <a:gd name="adj2" fmla="val -31725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lvl="0" algn="ctr">
              <a:defRPr/>
            </a:pPr>
            <a:r>
              <a:rPr lang="en-GB" sz="1600" dirty="0" err="1">
                <a:solidFill>
                  <a:schemeClr val="tx1"/>
                </a:solidFill>
              </a:rPr>
              <a:t>Atgyfnerthwch</a:t>
            </a:r>
            <a:r>
              <a:rPr lang="en-GB" sz="1600" dirty="0">
                <a:solidFill>
                  <a:schemeClr val="tx1"/>
                </a:solidFill>
              </a:rPr>
              <a:t> y </a:t>
            </a:r>
            <a:r>
              <a:rPr lang="en-GB" sz="1600" dirty="0" err="1">
                <a:solidFill>
                  <a:schemeClr val="tx1"/>
                </a:solidFill>
              </a:rPr>
              <a:t>ffaith</a:t>
            </a:r>
            <a:r>
              <a:rPr lang="en-GB" sz="1600" dirty="0">
                <a:solidFill>
                  <a:schemeClr val="tx1"/>
                </a:solidFill>
              </a:rPr>
              <a:t> y </a:t>
            </a:r>
            <a:r>
              <a:rPr lang="en-GB" sz="1600" dirty="0" err="1">
                <a:solidFill>
                  <a:schemeClr val="tx1"/>
                </a:solidFill>
              </a:rPr>
              <a:t>byddant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yn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gweithio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ar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broblemau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mathemateg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gyda'i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gilydd</a:t>
            </a:r>
            <a:r>
              <a:rPr lang="en-GB" sz="1600" dirty="0">
                <a:solidFill>
                  <a:schemeClr val="tx1"/>
                </a:solidFill>
              </a:rPr>
              <a:t>. </a:t>
            </a:r>
            <a:r>
              <a:rPr lang="en-GB" sz="1600" dirty="0" err="1">
                <a:solidFill>
                  <a:schemeClr val="tx1"/>
                </a:solidFill>
              </a:rPr>
              <a:t>Mewn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cylchoedd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mathemateg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nid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yw'n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ymwneud</a:t>
            </a:r>
            <a:r>
              <a:rPr lang="en-GB" sz="1600" dirty="0">
                <a:solidFill>
                  <a:schemeClr val="tx1"/>
                </a:solidFill>
              </a:rPr>
              <a:t> â </a:t>
            </a:r>
            <a:r>
              <a:rPr lang="en-GB" sz="1600" dirty="0" err="1">
                <a:solidFill>
                  <a:schemeClr val="tx1"/>
                </a:solidFill>
              </a:rPr>
              <a:t>chystadlu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yn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erbyn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ei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gilydd</a:t>
            </a:r>
            <a:r>
              <a:rPr lang="en-GB" sz="1600" dirty="0">
                <a:solidFill>
                  <a:schemeClr val="tx1"/>
                </a:solidFill>
              </a:rPr>
              <a:t>!</a:t>
            </a:r>
            <a:endParaRPr kumimoji="0" lang="en-GB" sz="160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486446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43B8356-C8E2-F1F2-37A9-278D81238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3" name="Octagon 2">
            <a:extLst>
              <a:ext uri="{FF2B5EF4-FFF2-40B4-BE49-F238E27FC236}">
                <a16:creationId xmlns:a16="http://schemas.microsoft.com/office/drawing/2014/main" id="{601E6D35-6610-969C-C752-C80B66BA6CE8}"/>
              </a:ext>
            </a:extLst>
          </p:cNvPr>
          <p:cNvSpPr/>
          <p:nvPr/>
        </p:nvSpPr>
        <p:spPr>
          <a:xfrm>
            <a:off x="5614416" y="2830068"/>
            <a:ext cx="4754880" cy="1197864"/>
          </a:xfrm>
          <a:prstGeom prst="octagon">
            <a:avLst/>
          </a:prstGeom>
          <a:solidFill>
            <a:schemeClr val="bg1"/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Mewn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cylchoedd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mathemateg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byddwch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chi'n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dysgu</a:t>
            </a:r>
            <a:r>
              <a:rPr lang="en-US" dirty="0">
                <a:solidFill>
                  <a:schemeClr val="tx1"/>
                </a:solidFill>
              </a:rPr>
              <a:t> bod </a:t>
            </a:r>
            <a:r>
              <a:rPr lang="en-US" dirty="0" err="1">
                <a:solidFill>
                  <a:schemeClr val="tx1"/>
                </a:solidFill>
              </a:rPr>
              <a:t>yn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fathemategwyr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2"/>
                </a:solidFill>
              </a:rPr>
              <a:t>anturus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yn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2"/>
                </a:solidFill>
              </a:rPr>
              <a:t>huawdl</a:t>
            </a:r>
            <a:r>
              <a:rPr lang="en-US" dirty="0">
                <a:solidFill>
                  <a:schemeClr val="tx1"/>
                </a:solidFill>
              </a:rPr>
              <a:t> ac </a:t>
            </a:r>
            <a:r>
              <a:rPr lang="en-US" dirty="0" err="1">
                <a:solidFill>
                  <a:schemeClr val="tx1"/>
                </a:solidFill>
              </a:rPr>
              <a:t>yn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2"/>
                </a:solidFill>
              </a:rPr>
              <a:t>dderbyniol</a:t>
            </a:r>
            <a:r>
              <a:rPr lang="en-US" dirty="0">
                <a:solidFill>
                  <a:schemeClr val="tx1"/>
                </a:solidFill>
              </a:rPr>
              <a:t>!</a:t>
            </a:r>
          </a:p>
        </p:txBody>
      </p:sp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6D6176E6-B199-F5CC-7C89-4EBC21F94BEC}"/>
              </a:ext>
            </a:extLst>
          </p:cNvPr>
          <p:cNvSpPr/>
          <p:nvPr/>
        </p:nvSpPr>
        <p:spPr>
          <a:xfrm>
            <a:off x="7089334" y="4755517"/>
            <a:ext cx="3690960" cy="1592124"/>
          </a:xfrm>
          <a:prstGeom prst="wedgeEllipseCallout">
            <a:avLst>
              <a:gd name="adj1" fmla="val -26968"/>
              <a:gd name="adj2" fmla="val -65956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lvl="0" algn="ctr">
              <a:defRPr/>
            </a:pPr>
            <a:r>
              <a:rPr lang="en-GB" sz="1600" dirty="0" err="1">
                <a:solidFill>
                  <a:schemeClr val="tx1"/>
                </a:solidFill>
              </a:rPr>
              <a:t>Mae'r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tair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sesiwn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gyntaf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ym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Mloc</a:t>
            </a:r>
            <a:r>
              <a:rPr lang="en-GB" sz="1600" dirty="0">
                <a:solidFill>
                  <a:schemeClr val="tx1"/>
                </a:solidFill>
              </a:rPr>
              <a:t> 1 </a:t>
            </a:r>
            <a:r>
              <a:rPr lang="en-GB" sz="1600" dirty="0" err="1">
                <a:solidFill>
                  <a:schemeClr val="tx1"/>
                </a:solidFill>
              </a:rPr>
              <a:t>yn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canolbwyntio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ar</a:t>
            </a:r>
            <a:r>
              <a:rPr lang="en-GB" sz="1600" dirty="0">
                <a:solidFill>
                  <a:schemeClr val="tx1"/>
                </a:solidFill>
              </a:rPr>
              <a:t> un o </a:t>
            </a:r>
            <a:r>
              <a:rPr lang="en-GB" sz="1600" dirty="0" err="1">
                <a:solidFill>
                  <a:schemeClr val="tx1"/>
                </a:solidFill>
              </a:rPr>
              <a:t>dri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ymddygiad</a:t>
            </a:r>
            <a:r>
              <a:rPr lang="en-GB" sz="1600" b="1" dirty="0">
                <a:solidFill>
                  <a:schemeClr val="tx2"/>
                </a:solidFill>
              </a:rPr>
              <a:t> AHD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mathemategwyr</a:t>
            </a:r>
            <a:r>
              <a:rPr lang="en-GB" sz="1600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40472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1D87D-46BC-A941-1D72-86B4AC2CB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/>
              <a:t>Pacio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F72B0-9B7D-4B13-B0B9-63FC8D23BD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3698"/>
            <a:ext cx="10744200" cy="4589293"/>
          </a:xfrm>
        </p:spPr>
        <p:txBody>
          <a:bodyPr/>
          <a:lstStyle/>
          <a:p>
            <a:r>
              <a:rPr lang="en-GB" dirty="0" err="1"/>
              <a:t>Mewn</a:t>
            </a:r>
            <a:r>
              <a:rPr lang="en-GB" dirty="0"/>
              <a:t> </a:t>
            </a:r>
            <a:r>
              <a:rPr lang="en-GB" dirty="0" err="1"/>
              <a:t>swyddfa</a:t>
            </a:r>
            <a:r>
              <a:rPr lang="en-GB" dirty="0"/>
              <a:t> </a:t>
            </a:r>
            <a:r>
              <a:rPr lang="en-GB" dirty="0" err="1"/>
              <a:t>bost</a:t>
            </a:r>
            <a:r>
              <a:rPr lang="en-GB" dirty="0"/>
              <a:t>, </a:t>
            </a:r>
            <a:r>
              <a:rPr lang="en-GB" dirty="0" err="1"/>
              <a:t>mae</a:t>
            </a:r>
            <a:r>
              <a:rPr lang="en-GB" dirty="0"/>
              <a:t> </a:t>
            </a:r>
            <a:r>
              <a:rPr lang="en-GB" dirty="0" err="1"/>
              <a:t>parseli'n</a:t>
            </a:r>
            <a:r>
              <a:rPr lang="en-GB" dirty="0"/>
              <a:t> </a:t>
            </a:r>
            <a:r>
              <a:rPr lang="en-GB" dirty="0" err="1"/>
              <a:t>cael</a:t>
            </a:r>
            <a:r>
              <a:rPr lang="en-GB" dirty="0"/>
              <a:t> </a:t>
            </a:r>
            <a:r>
              <a:rPr lang="en-GB" dirty="0" err="1"/>
              <a:t>eu</a:t>
            </a:r>
            <a:r>
              <a:rPr lang="en-GB" dirty="0"/>
              <a:t> </a:t>
            </a:r>
            <a:r>
              <a:rPr lang="en-GB" dirty="0" err="1"/>
              <a:t>rhoi</a:t>
            </a:r>
            <a:r>
              <a:rPr lang="en-GB" dirty="0"/>
              <a:t> </a:t>
            </a:r>
            <a:r>
              <a:rPr lang="en-GB" dirty="0" err="1"/>
              <a:t>mewn</a:t>
            </a:r>
            <a:r>
              <a:rPr lang="en-GB" dirty="0"/>
              <a:t> </a:t>
            </a:r>
            <a:r>
              <a:rPr lang="en-GB" dirty="0" err="1"/>
              <a:t>sachau</a:t>
            </a:r>
            <a:r>
              <a:rPr lang="en-GB" dirty="0"/>
              <a:t>.</a:t>
            </a:r>
          </a:p>
          <a:p>
            <a:r>
              <a:rPr lang="en-GB" dirty="0"/>
              <a:t>Ni </a:t>
            </a:r>
            <a:r>
              <a:rPr lang="en-GB" dirty="0" err="1"/>
              <a:t>chaniateir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unrhyw</a:t>
            </a:r>
            <a:r>
              <a:rPr lang="en-GB" dirty="0"/>
              <a:t> </a:t>
            </a:r>
            <a:r>
              <a:rPr lang="en-GB" dirty="0" err="1"/>
              <a:t>sach</a:t>
            </a:r>
            <a:r>
              <a:rPr lang="en-GB" dirty="0"/>
              <a:t> </a:t>
            </a:r>
            <a:r>
              <a:rPr lang="en-GB" dirty="0" err="1"/>
              <a:t>gynnwys</a:t>
            </a:r>
            <a:r>
              <a:rPr lang="en-GB" dirty="0"/>
              <a:t> </a:t>
            </a:r>
            <a:r>
              <a:rPr lang="en-GB" b="1" dirty="0" err="1">
                <a:solidFill>
                  <a:schemeClr val="tx2"/>
                </a:solidFill>
              </a:rPr>
              <a:t>mwy</a:t>
            </a:r>
            <a:r>
              <a:rPr lang="en-GB" b="1" dirty="0">
                <a:solidFill>
                  <a:schemeClr val="tx2"/>
                </a:solidFill>
              </a:rPr>
              <a:t> </a:t>
            </a:r>
            <a:r>
              <a:rPr lang="en-GB" b="1" dirty="0" err="1">
                <a:solidFill>
                  <a:schemeClr val="tx2"/>
                </a:solidFill>
              </a:rPr>
              <a:t>na</a:t>
            </a:r>
            <a:r>
              <a:rPr lang="en-GB" b="1" dirty="0">
                <a:solidFill>
                  <a:schemeClr val="tx2"/>
                </a:solidFill>
              </a:rPr>
              <a:t> 10 kg </a:t>
            </a:r>
            <a:r>
              <a:rPr lang="en-GB" dirty="0"/>
              <a:t>o </a:t>
            </a:r>
            <a:r>
              <a:rPr lang="en-GB" dirty="0" err="1"/>
              <a:t>barseli</a:t>
            </a:r>
            <a:r>
              <a:rPr lang="en-GB" dirty="0"/>
              <a:t>. </a:t>
            </a:r>
          </a:p>
          <a:p>
            <a:endParaRPr lang="en-GB" dirty="0"/>
          </a:p>
          <a:p>
            <a:r>
              <a:rPr lang="en-GB" dirty="0"/>
              <a:t>Mae gan </a:t>
            </a:r>
            <a:r>
              <a:rPr lang="en-GB" dirty="0" err="1"/>
              <a:t>weithiwr</a:t>
            </a:r>
            <a:r>
              <a:rPr lang="en-GB" dirty="0"/>
              <a:t> post </a:t>
            </a:r>
            <a:r>
              <a:rPr lang="en-GB" dirty="0" err="1"/>
              <a:t>wyth</a:t>
            </a:r>
            <a:r>
              <a:rPr lang="en-GB" dirty="0"/>
              <a:t> </a:t>
            </a:r>
            <a:r>
              <a:rPr lang="en-GB" dirty="0" err="1"/>
              <a:t>parsel</a:t>
            </a:r>
            <a:r>
              <a:rPr lang="en-GB" dirty="0"/>
              <a:t> </a:t>
            </a:r>
            <a:r>
              <a:rPr lang="en-GB" dirty="0" err="1"/>
              <a:t>sy'n</a:t>
            </a:r>
            <a:r>
              <a:rPr lang="en-GB" dirty="0"/>
              <a:t> </a:t>
            </a:r>
            <a:r>
              <a:rPr lang="en-GB" dirty="0" err="1"/>
              <a:t>pwyso'r</a:t>
            </a:r>
            <a:r>
              <a:rPr lang="en-GB" dirty="0"/>
              <a:t> </a:t>
            </a:r>
            <a:r>
              <a:rPr lang="en-GB" dirty="0" err="1"/>
              <a:t>canlynol</a:t>
            </a:r>
            <a:r>
              <a:rPr lang="en-GB" dirty="0"/>
              <a:t>:</a:t>
            </a:r>
            <a:br>
              <a:rPr lang="en-GB" dirty="0"/>
            </a:br>
            <a:endParaRPr lang="en-GB" dirty="0"/>
          </a:p>
          <a:p>
            <a:endParaRPr lang="en-GB" dirty="0"/>
          </a:p>
          <a:p>
            <a:endParaRPr lang="en-GB" dirty="0"/>
          </a:p>
          <a:p>
            <a:br>
              <a:rPr lang="en-GB" dirty="0"/>
            </a:br>
            <a:endParaRPr lang="en-GB" dirty="0"/>
          </a:p>
          <a:p>
            <a:r>
              <a:rPr lang="en-GB" dirty="0"/>
              <a:t>Dim </a:t>
            </a:r>
            <a:r>
              <a:rPr lang="en-GB" dirty="0" err="1"/>
              <a:t>ond</a:t>
            </a:r>
            <a:r>
              <a:rPr lang="en-GB" dirty="0"/>
              <a:t> </a:t>
            </a:r>
            <a:r>
              <a:rPr lang="en-GB" b="1" dirty="0" err="1">
                <a:solidFill>
                  <a:schemeClr val="tx2"/>
                </a:solidFill>
              </a:rPr>
              <a:t>tair</a:t>
            </a:r>
            <a:r>
              <a:rPr lang="en-GB" dirty="0"/>
              <a:t> </a:t>
            </a:r>
            <a:r>
              <a:rPr lang="en-GB" dirty="0" err="1"/>
              <a:t>sach</a:t>
            </a:r>
            <a:r>
              <a:rPr lang="en-GB" dirty="0"/>
              <a:t> </a:t>
            </a:r>
            <a:r>
              <a:rPr lang="en-GB" dirty="0" err="1"/>
              <a:t>sydd</a:t>
            </a:r>
            <a:r>
              <a:rPr lang="en-GB" dirty="0"/>
              <a:t> </a:t>
            </a:r>
            <a:r>
              <a:rPr lang="en-GB" dirty="0" err="1"/>
              <a:t>ganddyn</a:t>
            </a:r>
            <a:r>
              <a:rPr lang="en-GB" dirty="0"/>
              <a:t> </a:t>
            </a:r>
            <a:r>
              <a:rPr lang="en-GB" dirty="0" err="1"/>
              <a:t>nhw</a:t>
            </a:r>
            <a:r>
              <a:rPr lang="en-GB" dirty="0"/>
              <a:t> </a:t>
            </a:r>
            <a:r>
              <a:rPr lang="en-GB" dirty="0" err="1"/>
              <a:t>ar</a:t>
            </a:r>
            <a:r>
              <a:rPr lang="en-GB" dirty="0"/>
              <a:t> </a:t>
            </a:r>
            <a:r>
              <a:rPr lang="en-GB" dirty="0" err="1"/>
              <a:t>ôl</a:t>
            </a:r>
            <a:r>
              <a:rPr lang="en-GB" dirty="0"/>
              <a:t>. </a:t>
            </a:r>
          </a:p>
          <a:p>
            <a:r>
              <a:rPr lang="en-GB" dirty="0"/>
              <a:t>A </a:t>
            </a:r>
            <a:r>
              <a:rPr lang="en-GB" dirty="0" err="1"/>
              <a:t>allan</a:t>
            </a:r>
            <a:r>
              <a:rPr lang="en-GB" dirty="0"/>
              <a:t> </a:t>
            </a:r>
            <a:r>
              <a:rPr lang="en-GB" dirty="0" err="1"/>
              <a:t>nhw</a:t>
            </a:r>
            <a:r>
              <a:rPr lang="en-GB" dirty="0"/>
              <a:t> </a:t>
            </a:r>
            <a:r>
              <a:rPr lang="en-GB" dirty="0" err="1"/>
              <a:t>eu</a:t>
            </a:r>
            <a:r>
              <a:rPr lang="en-GB" dirty="0"/>
              <a:t> </a:t>
            </a:r>
            <a:r>
              <a:rPr lang="en-GB" dirty="0" err="1"/>
              <a:t>ffitio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mewn</a:t>
            </a:r>
            <a:r>
              <a:rPr lang="en-GB" dirty="0"/>
              <a:t> </a:t>
            </a:r>
            <a:r>
              <a:rPr lang="en-GB" dirty="0" err="1"/>
              <a:t>i’r</a:t>
            </a:r>
            <a:r>
              <a:rPr lang="en-GB" dirty="0"/>
              <a:t> </a:t>
            </a:r>
            <a:r>
              <a:rPr lang="en-GB" dirty="0" err="1"/>
              <a:t>dair</a:t>
            </a:r>
            <a:r>
              <a:rPr lang="en-GB" dirty="0"/>
              <a:t> </a:t>
            </a:r>
            <a:r>
              <a:rPr lang="en-GB" dirty="0" err="1"/>
              <a:t>sach</a:t>
            </a:r>
            <a:r>
              <a:rPr lang="en-GB" dirty="0"/>
              <a:t>?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AB8386-1DC3-0AF0-5D5A-F977EB4720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246" y="3069896"/>
            <a:ext cx="1276460" cy="95920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9" name="TextBox 8" descr="7 kg package">
            <a:extLst>
              <a:ext uri="{FF2B5EF4-FFF2-40B4-BE49-F238E27FC236}">
                <a16:creationId xmlns:a16="http://schemas.microsoft.com/office/drawing/2014/main" id="{81D2B1CF-55E2-0A08-7626-97B1FA1CD582}"/>
              </a:ext>
            </a:extLst>
          </p:cNvPr>
          <p:cNvSpPr txBox="1"/>
          <p:nvPr/>
        </p:nvSpPr>
        <p:spPr>
          <a:xfrm>
            <a:off x="695235" y="3439608"/>
            <a:ext cx="969857" cy="58949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7 kg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13DBB8F-4A47-B367-5E6C-2DA5C77C62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2948" y="3172531"/>
            <a:ext cx="1124828" cy="85657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2" name="TextBox 11" descr="5 kg package">
            <a:extLst>
              <a:ext uri="{FF2B5EF4-FFF2-40B4-BE49-F238E27FC236}">
                <a16:creationId xmlns:a16="http://schemas.microsoft.com/office/drawing/2014/main" id="{89D94CE8-B2CB-E3F2-AF14-AABB97799D73}"/>
              </a:ext>
            </a:extLst>
          </p:cNvPr>
          <p:cNvSpPr txBox="1"/>
          <p:nvPr/>
        </p:nvSpPr>
        <p:spPr>
          <a:xfrm>
            <a:off x="2309905" y="3501266"/>
            <a:ext cx="807995" cy="527836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5 kg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E1E75EC-44D1-810A-3C5B-FDEE0CA9DE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018" y="3319518"/>
            <a:ext cx="1064374" cy="70958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5" name="TextBox 14" descr="4 kg package">
            <a:extLst>
              <a:ext uri="{FF2B5EF4-FFF2-40B4-BE49-F238E27FC236}">
                <a16:creationId xmlns:a16="http://schemas.microsoft.com/office/drawing/2014/main" id="{1E21B6C9-80BC-8BEF-AF50-6203BA0FA94C}"/>
              </a:ext>
            </a:extLst>
          </p:cNvPr>
          <p:cNvSpPr txBox="1"/>
          <p:nvPr/>
        </p:nvSpPr>
        <p:spPr>
          <a:xfrm>
            <a:off x="3708577" y="3568751"/>
            <a:ext cx="753743" cy="460351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 kg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D1E2D5C-DC85-7D9F-2188-381DC41C5D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0634" y="3313762"/>
            <a:ext cx="1073011" cy="71534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77F8F1D-2F34-2472-C527-41348B72767D}"/>
              </a:ext>
            </a:extLst>
          </p:cNvPr>
          <p:cNvSpPr txBox="1"/>
          <p:nvPr/>
        </p:nvSpPr>
        <p:spPr>
          <a:xfrm>
            <a:off x="5088478" y="3568751"/>
            <a:ext cx="753743" cy="460351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 kg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09E8B54-1A3B-8A84-07C9-2EB190A4BA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2887" y="3313762"/>
            <a:ext cx="1073011" cy="71534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3753D07E-4725-DD4A-CEA2-AFE572D4384E}"/>
              </a:ext>
            </a:extLst>
          </p:cNvPr>
          <p:cNvSpPr txBox="1"/>
          <p:nvPr/>
        </p:nvSpPr>
        <p:spPr>
          <a:xfrm>
            <a:off x="6460731" y="3568751"/>
            <a:ext cx="753743" cy="460351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 kg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0F413B8A-9610-940F-088B-C4968361C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6959" y="3403455"/>
            <a:ext cx="1167293" cy="62564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E3506D4F-8E59-1C37-C9C6-E5ADC5C73D47}"/>
              </a:ext>
            </a:extLst>
          </p:cNvPr>
          <p:cNvSpPr txBox="1"/>
          <p:nvPr/>
        </p:nvSpPr>
        <p:spPr>
          <a:xfrm>
            <a:off x="7815140" y="3652909"/>
            <a:ext cx="852744" cy="376193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 kg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05A80145-7A04-D095-9DCA-3D4F24F98D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5202" y="3454554"/>
            <a:ext cx="861822" cy="57454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399CF05-5321-3DF7-E4E3-97A485FD7296}"/>
              </a:ext>
            </a:extLst>
          </p:cNvPr>
          <p:cNvSpPr txBox="1"/>
          <p:nvPr/>
        </p:nvSpPr>
        <p:spPr>
          <a:xfrm>
            <a:off x="9283494" y="3671432"/>
            <a:ext cx="763510" cy="357670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 kg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54F12951-CD01-64CE-D64B-EE1813DC9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1056" y="3460606"/>
            <a:ext cx="852744" cy="56849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126E7C0A-1118-DCB0-1AE3-A2862F58F832}"/>
              </a:ext>
            </a:extLst>
          </p:cNvPr>
          <p:cNvSpPr txBox="1"/>
          <p:nvPr/>
        </p:nvSpPr>
        <p:spPr>
          <a:xfrm>
            <a:off x="10466269" y="3671432"/>
            <a:ext cx="763510" cy="357670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 kg</a:t>
            </a:r>
          </a:p>
        </p:txBody>
      </p:sp>
      <p:sp>
        <p:nvSpPr>
          <p:cNvPr id="5" name="Speech Bubble: Oval 4">
            <a:extLst>
              <a:ext uri="{FF2B5EF4-FFF2-40B4-BE49-F238E27FC236}">
                <a16:creationId xmlns:a16="http://schemas.microsoft.com/office/drawing/2014/main" id="{9C66CFF4-AEE4-3A29-5BA9-DDA280F06D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62900" y="481184"/>
            <a:ext cx="3098138" cy="2466829"/>
          </a:xfrm>
          <a:prstGeom prst="wedgeEllipseCallout">
            <a:avLst>
              <a:gd name="adj1" fmla="val -63006"/>
              <a:gd name="adj2" fmla="val 5979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r>
              <a:rPr lang="en-GB" sz="1500" dirty="0">
                <a:solidFill>
                  <a:schemeClr val="tx1"/>
                </a:solidFill>
              </a:rPr>
              <a:t>Mae </a:t>
            </a:r>
            <a:r>
              <a:rPr lang="en-GB" sz="1500" dirty="0" err="1">
                <a:solidFill>
                  <a:schemeClr val="tx1"/>
                </a:solidFill>
              </a:rPr>
              <a:t>cyd-destunau</a:t>
            </a:r>
            <a:r>
              <a:rPr lang="en-GB" sz="1500" dirty="0">
                <a:solidFill>
                  <a:schemeClr val="tx1"/>
                </a:solidFill>
              </a:rPr>
              <a:t> </a:t>
            </a:r>
            <a:r>
              <a:rPr lang="en-GB" sz="1500" dirty="0" err="1">
                <a:solidFill>
                  <a:schemeClr val="tx1"/>
                </a:solidFill>
              </a:rPr>
              <a:t>ym</a:t>
            </a:r>
            <a:r>
              <a:rPr lang="en-GB" sz="1500" dirty="0">
                <a:solidFill>
                  <a:schemeClr val="tx1"/>
                </a:solidFill>
              </a:rPr>
              <a:t> </a:t>
            </a:r>
            <a:r>
              <a:rPr lang="en-GB" sz="1500" dirty="0" err="1">
                <a:solidFill>
                  <a:schemeClr val="tx1"/>
                </a:solidFill>
              </a:rPr>
              <a:t>mhroblemau</a:t>
            </a:r>
            <a:r>
              <a:rPr lang="en-GB" sz="1500" dirty="0">
                <a:solidFill>
                  <a:schemeClr val="tx1"/>
                </a:solidFill>
              </a:rPr>
              <a:t> Axiom Maths yn </a:t>
            </a:r>
            <a:r>
              <a:rPr lang="en-GB" sz="1500" dirty="0" err="1">
                <a:solidFill>
                  <a:schemeClr val="tx1"/>
                </a:solidFill>
              </a:rPr>
              <a:t>syml</a:t>
            </a:r>
            <a:r>
              <a:rPr lang="en-GB" sz="1500" dirty="0">
                <a:solidFill>
                  <a:schemeClr val="tx1"/>
                </a:solidFill>
              </a:rPr>
              <a:t> ac yn </a:t>
            </a:r>
            <a:r>
              <a:rPr lang="en-GB" sz="1500" dirty="0" err="1">
                <a:solidFill>
                  <a:schemeClr val="tx1"/>
                </a:solidFill>
              </a:rPr>
              <a:t>gyfarwydd</a:t>
            </a:r>
            <a:r>
              <a:rPr lang="en-GB" sz="1500" dirty="0">
                <a:solidFill>
                  <a:schemeClr val="tx1"/>
                </a:solidFill>
              </a:rPr>
              <a:t>. </a:t>
            </a:r>
            <a:r>
              <a:rPr lang="en-GB" sz="1500" dirty="0" err="1">
                <a:solidFill>
                  <a:schemeClr val="tx1"/>
                </a:solidFill>
              </a:rPr>
              <a:t>Dewisir</a:t>
            </a:r>
            <a:r>
              <a:rPr lang="en-GB" sz="1500" dirty="0">
                <a:solidFill>
                  <a:schemeClr val="tx1"/>
                </a:solidFill>
              </a:rPr>
              <a:t> y </a:t>
            </a:r>
            <a:r>
              <a:rPr lang="en-GB" sz="1500" dirty="0" err="1">
                <a:solidFill>
                  <a:schemeClr val="tx1"/>
                </a:solidFill>
              </a:rPr>
              <a:t>cyd-destun</a:t>
            </a:r>
            <a:r>
              <a:rPr lang="en-GB" sz="1500" dirty="0">
                <a:solidFill>
                  <a:schemeClr val="tx1"/>
                </a:solidFill>
              </a:rPr>
              <a:t> </a:t>
            </a:r>
            <a:r>
              <a:rPr lang="en-GB" sz="1500" dirty="0" err="1">
                <a:solidFill>
                  <a:schemeClr val="tx1"/>
                </a:solidFill>
              </a:rPr>
              <a:t>i'w</a:t>
            </a:r>
            <a:r>
              <a:rPr lang="en-GB" sz="1500" dirty="0">
                <a:solidFill>
                  <a:schemeClr val="tx1"/>
                </a:solidFill>
              </a:rPr>
              <a:t> </a:t>
            </a:r>
            <a:r>
              <a:rPr lang="en-GB" sz="1500" dirty="0" err="1">
                <a:solidFill>
                  <a:schemeClr val="tx1"/>
                </a:solidFill>
              </a:rPr>
              <a:t>gwneud</a:t>
            </a:r>
            <a:r>
              <a:rPr lang="en-GB" sz="1500" dirty="0">
                <a:solidFill>
                  <a:schemeClr val="tx1"/>
                </a:solidFill>
              </a:rPr>
              <a:t> </a:t>
            </a:r>
            <a:r>
              <a:rPr lang="en-GB" sz="1500" dirty="0" err="1">
                <a:solidFill>
                  <a:schemeClr val="tx1"/>
                </a:solidFill>
              </a:rPr>
              <a:t>hi'n</a:t>
            </a:r>
            <a:r>
              <a:rPr lang="en-GB" sz="1500" dirty="0">
                <a:solidFill>
                  <a:schemeClr val="tx1"/>
                </a:solidFill>
              </a:rPr>
              <a:t> haws </a:t>
            </a:r>
            <a:r>
              <a:rPr lang="en-GB" sz="1500" dirty="0" err="1">
                <a:solidFill>
                  <a:schemeClr val="tx1"/>
                </a:solidFill>
              </a:rPr>
              <a:t>i'r</a:t>
            </a:r>
            <a:r>
              <a:rPr lang="en-GB" sz="1500" dirty="0">
                <a:solidFill>
                  <a:schemeClr val="tx1"/>
                </a:solidFill>
              </a:rPr>
              <a:t> </a:t>
            </a:r>
            <a:r>
              <a:rPr lang="en-GB" sz="1500" dirty="0" err="1">
                <a:solidFill>
                  <a:schemeClr val="tx1"/>
                </a:solidFill>
              </a:rPr>
              <a:t>mathemategwyr</a:t>
            </a:r>
            <a:r>
              <a:rPr lang="en-GB" sz="1500" dirty="0">
                <a:solidFill>
                  <a:schemeClr val="tx1"/>
                </a:solidFill>
              </a:rPr>
              <a:t> </a:t>
            </a:r>
            <a:r>
              <a:rPr lang="en-GB" sz="1500" dirty="0" err="1">
                <a:solidFill>
                  <a:schemeClr val="tx1"/>
                </a:solidFill>
              </a:rPr>
              <a:t>gofio'r</a:t>
            </a:r>
            <a:r>
              <a:rPr lang="en-GB" sz="1500" dirty="0">
                <a:solidFill>
                  <a:schemeClr val="tx1"/>
                </a:solidFill>
              </a:rPr>
              <a:t> </a:t>
            </a:r>
            <a:r>
              <a:rPr lang="en-GB" sz="1500" dirty="0" err="1">
                <a:solidFill>
                  <a:schemeClr val="tx1"/>
                </a:solidFill>
              </a:rPr>
              <a:t>hyn</a:t>
            </a:r>
            <a:r>
              <a:rPr lang="en-GB" sz="1500" dirty="0">
                <a:solidFill>
                  <a:schemeClr val="tx1"/>
                </a:solidFill>
              </a:rPr>
              <a:t> </a:t>
            </a:r>
            <a:r>
              <a:rPr lang="en-GB" sz="1500" dirty="0" err="1">
                <a:solidFill>
                  <a:schemeClr val="tx1"/>
                </a:solidFill>
              </a:rPr>
              <a:t>maen</a:t>
            </a:r>
            <a:r>
              <a:rPr lang="en-GB" sz="1500" dirty="0">
                <a:solidFill>
                  <a:schemeClr val="tx1"/>
                </a:solidFill>
              </a:rPr>
              <a:t> </a:t>
            </a:r>
            <a:r>
              <a:rPr lang="en-GB" sz="1500" dirty="0" err="1">
                <a:solidFill>
                  <a:schemeClr val="tx1"/>
                </a:solidFill>
              </a:rPr>
              <a:t>nhw'n</a:t>
            </a:r>
            <a:r>
              <a:rPr lang="en-GB" sz="1500" dirty="0">
                <a:solidFill>
                  <a:schemeClr val="tx1"/>
                </a:solidFill>
              </a:rPr>
              <a:t> </a:t>
            </a:r>
            <a:r>
              <a:rPr lang="en-GB" sz="1500" dirty="0" err="1">
                <a:solidFill>
                  <a:schemeClr val="tx1"/>
                </a:solidFill>
              </a:rPr>
              <a:t>ceisio'i</a:t>
            </a:r>
            <a:r>
              <a:rPr lang="en-GB" sz="1500" dirty="0">
                <a:solidFill>
                  <a:schemeClr val="tx1"/>
                </a:solidFill>
              </a:rPr>
              <a:t> </a:t>
            </a:r>
            <a:r>
              <a:rPr lang="en-GB" sz="1500" dirty="0" err="1">
                <a:solidFill>
                  <a:schemeClr val="tx1"/>
                </a:solidFill>
              </a:rPr>
              <a:t>gyflawni</a:t>
            </a:r>
            <a:r>
              <a:rPr lang="en-GB" sz="15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91FC0F-258E-7D72-8F36-8A0FC386D5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4234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40707CB-8A7D-3FC7-794B-D2EBD2CFAB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379463"/>
            <a:ext cx="7396481" cy="4643587"/>
          </a:xfrm>
        </p:spPr>
        <p:txBody>
          <a:bodyPr>
            <a:noAutofit/>
          </a:bodyPr>
          <a:lstStyle/>
          <a:p>
            <a:pPr marL="342900" indent="-342900">
              <a:lnSpc>
                <a:spcPct val="87000"/>
              </a:lnSpc>
              <a:buFont typeface="Arial" panose="020B0604020202020204" pitchFamily="34" charset="0"/>
              <a:buChar char="•"/>
            </a:pPr>
            <a:r>
              <a:rPr lang="en-GB" sz="1700" dirty="0"/>
              <a:t>Y </a:t>
            </a:r>
            <a:r>
              <a:rPr lang="en-GB" sz="1700" dirty="0" err="1"/>
              <a:t>mathemategwyr</a:t>
            </a:r>
            <a:r>
              <a:rPr lang="en-GB" sz="1700" dirty="0"/>
              <a:t> yn </a:t>
            </a:r>
            <a:r>
              <a:rPr lang="en-GB" sz="1700" dirty="0" err="1"/>
              <a:t>mynegi’n</a:t>
            </a:r>
            <a:r>
              <a:rPr lang="en-GB" sz="1700" dirty="0"/>
              <a:t> </a:t>
            </a:r>
            <a:r>
              <a:rPr lang="en-GB" sz="1700" b="1" dirty="0" err="1">
                <a:solidFill>
                  <a:schemeClr val="tx2"/>
                </a:solidFill>
              </a:rPr>
              <a:t>huawdl</a:t>
            </a:r>
            <a:r>
              <a:rPr lang="en-GB" sz="1700" b="1" dirty="0">
                <a:solidFill>
                  <a:schemeClr val="tx2"/>
                </a:solidFill>
              </a:rPr>
              <a:t> </a:t>
            </a:r>
            <a:r>
              <a:rPr lang="en-GB" sz="1700" dirty="0" err="1"/>
              <a:t>eu</a:t>
            </a:r>
            <a:r>
              <a:rPr lang="en-GB" sz="1700" dirty="0"/>
              <a:t> </a:t>
            </a:r>
            <a:r>
              <a:rPr lang="en-GB" sz="1700" dirty="0" err="1"/>
              <a:t>strategaeth</a:t>
            </a:r>
            <a:r>
              <a:rPr lang="en-GB" sz="1700" dirty="0"/>
              <a:t> </a:t>
            </a:r>
            <a:r>
              <a:rPr lang="en-GB" sz="1700" dirty="0" err="1"/>
              <a:t>i</a:t>
            </a:r>
            <a:r>
              <a:rPr lang="en-GB" sz="1700" dirty="0"/>
              <a:t> </a:t>
            </a:r>
            <a:r>
              <a:rPr lang="en-GB" sz="1700" dirty="0" err="1"/>
              <a:t>naill</a:t>
            </a:r>
            <a:r>
              <a:rPr lang="en-GB" sz="1700" dirty="0"/>
              <a:t> ai:</a:t>
            </a:r>
          </a:p>
          <a:p>
            <a:pPr marL="577537" lvl="1" indent="-342900">
              <a:lnSpc>
                <a:spcPct val="87000"/>
              </a:lnSpc>
            </a:pPr>
            <a:r>
              <a:rPr lang="en-GB" sz="1700" dirty="0" err="1"/>
              <a:t>Rhoi</a:t>
            </a:r>
            <a:r>
              <a:rPr lang="en-GB" sz="1700" dirty="0"/>
              <a:t> </a:t>
            </a:r>
            <a:r>
              <a:rPr lang="en-GB" sz="1700" dirty="0" err="1"/>
              <a:t>cynifer</a:t>
            </a:r>
            <a:r>
              <a:rPr lang="en-GB" sz="1700" dirty="0"/>
              <a:t> o </a:t>
            </a:r>
            <a:r>
              <a:rPr lang="en-GB" sz="1700" dirty="0" err="1"/>
              <a:t>barseli</a:t>
            </a:r>
            <a:r>
              <a:rPr lang="en-GB" sz="1700" dirty="0"/>
              <a:t> â </a:t>
            </a:r>
            <a:r>
              <a:rPr lang="en-GB" sz="1700" dirty="0" err="1"/>
              <a:t>phosibl</a:t>
            </a:r>
            <a:r>
              <a:rPr lang="en-GB" sz="1700" dirty="0"/>
              <a:t> yn y </a:t>
            </a:r>
            <a:r>
              <a:rPr lang="en-GB" sz="1700" dirty="0" err="1"/>
              <a:t>sachau</a:t>
            </a:r>
            <a:r>
              <a:rPr lang="en-GB" sz="1700" dirty="0"/>
              <a:t>.</a:t>
            </a:r>
          </a:p>
          <a:p>
            <a:pPr marL="829537" lvl="2" indent="-342900">
              <a:lnSpc>
                <a:spcPct val="87000"/>
              </a:lnSpc>
            </a:pPr>
            <a:r>
              <a:rPr lang="en-GB" sz="1700" dirty="0"/>
              <a:t>“</a:t>
            </a:r>
            <a:r>
              <a:rPr lang="en-GB" sz="1700" dirty="0" err="1"/>
              <a:t>Dechreuais</a:t>
            </a:r>
            <a:r>
              <a:rPr lang="en-GB" sz="1700" dirty="0"/>
              <a:t> </a:t>
            </a:r>
            <a:r>
              <a:rPr lang="en-GB" sz="1700" dirty="0" err="1"/>
              <a:t>gyda</a:t>
            </a:r>
            <a:r>
              <a:rPr lang="en-GB" sz="1700" dirty="0"/>
              <a:t> </a:t>
            </a:r>
            <a:r>
              <a:rPr lang="en-GB" sz="1700" dirty="0" err="1"/>
              <a:t>thri</a:t>
            </a:r>
            <a:r>
              <a:rPr lang="en-GB" sz="1700" dirty="0"/>
              <a:t> </a:t>
            </a:r>
            <a:r>
              <a:rPr lang="en-GB" sz="1700" dirty="0" err="1"/>
              <a:t>pharsel</a:t>
            </a:r>
            <a:r>
              <a:rPr lang="en-GB" sz="1700" dirty="0"/>
              <a:t> yn y </a:t>
            </a:r>
            <a:r>
              <a:rPr lang="en-GB" sz="1700" dirty="0" err="1"/>
              <a:t>sach</a:t>
            </a:r>
            <a:r>
              <a:rPr lang="en-GB" sz="1700" dirty="0"/>
              <a:t> </a:t>
            </a:r>
            <a:r>
              <a:rPr lang="en-GB" sz="1700" dirty="0" err="1"/>
              <a:t>gyntaf</a:t>
            </a:r>
            <a:r>
              <a:rPr lang="en-GB" sz="1700" dirty="0"/>
              <a:t>, y </a:t>
            </a:r>
            <a:r>
              <a:rPr lang="en-GB" sz="1700" dirty="0" err="1"/>
              <a:t>ddau</a:t>
            </a:r>
            <a:r>
              <a:rPr lang="en-GB" sz="1700" dirty="0"/>
              <a:t> 2 kg a’r 3 kg. </a:t>
            </a:r>
            <a:r>
              <a:rPr lang="en-GB" sz="1700" dirty="0" err="1"/>
              <a:t>Yna</a:t>
            </a:r>
            <a:r>
              <a:rPr lang="en-GB" sz="1700" dirty="0"/>
              <a:t> </a:t>
            </a:r>
            <a:r>
              <a:rPr lang="en-GB" sz="1700" dirty="0" err="1"/>
              <a:t>rhoddais</a:t>
            </a:r>
            <a:r>
              <a:rPr lang="en-GB" sz="1700" dirty="0"/>
              <a:t> </a:t>
            </a:r>
            <a:r>
              <a:rPr lang="en-GB" sz="1700" dirty="0" err="1"/>
              <a:t>ddau</a:t>
            </a:r>
            <a:r>
              <a:rPr lang="en-GB" sz="1700" dirty="0"/>
              <a:t> </a:t>
            </a:r>
            <a:r>
              <a:rPr lang="en-GB" sz="1700" dirty="0" err="1"/>
              <a:t>barsel</a:t>
            </a:r>
            <a:r>
              <a:rPr lang="en-GB" sz="1700" dirty="0"/>
              <a:t> yn </a:t>
            </a:r>
            <a:r>
              <a:rPr lang="en-GB" sz="1700" dirty="0" err="1"/>
              <a:t>yr</a:t>
            </a:r>
            <a:r>
              <a:rPr lang="en-GB" sz="1700" dirty="0"/>
              <a:t> ail </a:t>
            </a:r>
            <a:r>
              <a:rPr lang="en-GB" sz="1700" dirty="0" err="1"/>
              <a:t>sach</a:t>
            </a:r>
            <a:r>
              <a:rPr lang="en-GB" sz="1700" dirty="0"/>
              <a:t>, y </a:t>
            </a:r>
            <a:r>
              <a:rPr lang="en-GB" sz="1700" dirty="0" err="1"/>
              <a:t>ddau</a:t>
            </a:r>
            <a:r>
              <a:rPr lang="en-GB" sz="1700" dirty="0"/>
              <a:t> 4 kg </a:t>
            </a:r>
            <a:r>
              <a:rPr lang="en-GB" sz="1700" dirty="0" err="1"/>
              <a:t>neu’r</a:t>
            </a:r>
            <a:r>
              <a:rPr lang="en-GB" sz="1700" dirty="0"/>
              <a:t> 4 kg a’r 5 kg. </a:t>
            </a:r>
            <a:r>
              <a:rPr lang="en-GB" sz="1700" dirty="0" err="1"/>
              <a:t>Ond</a:t>
            </a:r>
            <a:r>
              <a:rPr lang="en-GB" sz="1700" dirty="0"/>
              <a:t> </a:t>
            </a:r>
            <a:r>
              <a:rPr lang="en-GB" sz="1700" dirty="0" err="1"/>
              <a:t>roedd</a:t>
            </a:r>
            <a:r>
              <a:rPr lang="en-GB" sz="1700" dirty="0"/>
              <a:t> </a:t>
            </a:r>
            <a:r>
              <a:rPr lang="en-GB" sz="1700" dirty="0" err="1"/>
              <a:t>parseli</a:t>
            </a:r>
            <a:r>
              <a:rPr lang="en-GB" sz="1700" dirty="0"/>
              <a:t> 4 kg, 7 kg a </a:t>
            </a:r>
            <a:r>
              <a:rPr lang="en-GB" sz="1700" dirty="0" err="1"/>
              <a:t>naill</a:t>
            </a:r>
            <a:r>
              <a:rPr lang="en-GB" sz="1700" dirty="0"/>
              <a:t> ai 4 kg neu 5 kg </a:t>
            </a:r>
            <a:r>
              <a:rPr lang="en-GB" sz="1700" dirty="0" err="1"/>
              <a:t>ar</a:t>
            </a:r>
            <a:r>
              <a:rPr lang="en-GB" sz="1700" dirty="0"/>
              <a:t> </a:t>
            </a:r>
            <a:r>
              <a:rPr lang="en-GB" sz="1700" dirty="0" err="1"/>
              <a:t>ôl</a:t>
            </a:r>
            <a:r>
              <a:rPr lang="en-GB" sz="1700" dirty="0"/>
              <a:t> ac </a:t>
            </a:r>
            <a:r>
              <a:rPr lang="en-GB" sz="1700" dirty="0" err="1"/>
              <a:t>maen</a:t>
            </a:r>
            <a:r>
              <a:rPr lang="en-GB" sz="1700" dirty="0"/>
              <a:t> </a:t>
            </a:r>
            <a:r>
              <a:rPr lang="en-GB" sz="1700" dirty="0" err="1"/>
              <a:t>nhw’n</a:t>
            </a:r>
            <a:r>
              <a:rPr lang="en-GB" sz="1700" dirty="0"/>
              <a:t> </a:t>
            </a:r>
            <a:r>
              <a:rPr lang="en-GB" sz="1700" dirty="0" err="1"/>
              <a:t>rhy</a:t>
            </a:r>
            <a:r>
              <a:rPr lang="en-GB" sz="1700" dirty="0"/>
              <a:t> </a:t>
            </a:r>
            <a:r>
              <a:rPr lang="en-GB" sz="1700" dirty="0" err="1"/>
              <a:t>drwm</a:t>
            </a:r>
            <a:r>
              <a:rPr lang="en-GB" sz="1700" dirty="0"/>
              <a:t> </a:t>
            </a:r>
            <a:r>
              <a:rPr lang="en-GB" sz="1700" dirty="0" err="1"/>
              <a:t>gyda’i</a:t>
            </a:r>
            <a:r>
              <a:rPr lang="en-GB" sz="1700" dirty="0"/>
              <a:t> </a:t>
            </a:r>
            <a:r>
              <a:rPr lang="en-GB" sz="1700" dirty="0" err="1"/>
              <a:t>gilydd</a:t>
            </a:r>
            <a:r>
              <a:rPr lang="en-GB" sz="1700" dirty="0"/>
              <a:t>!”</a:t>
            </a:r>
          </a:p>
          <a:p>
            <a:pPr marL="829537" lvl="2" indent="-342900">
              <a:lnSpc>
                <a:spcPct val="87000"/>
              </a:lnSpc>
            </a:pPr>
            <a:r>
              <a:rPr lang="en-GB" sz="1700" dirty="0" err="1"/>
              <a:t>Dilynwch</a:t>
            </a:r>
            <a:r>
              <a:rPr lang="en-GB" sz="1700" dirty="0"/>
              <a:t> </a:t>
            </a:r>
            <a:r>
              <a:rPr lang="en-GB" sz="1700" dirty="0" err="1"/>
              <a:t>gyda</a:t>
            </a:r>
            <a:r>
              <a:rPr lang="en-GB" sz="1700" dirty="0"/>
              <a:t> “Beth </a:t>
            </a:r>
            <a:r>
              <a:rPr lang="en-GB" sz="1700" dirty="0" err="1"/>
              <a:t>yw’r</a:t>
            </a:r>
            <a:r>
              <a:rPr lang="en-GB" sz="1700" dirty="0"/>
              <a:t> </a:t>
            </a:r>
            <a:r>
              <a:rPr lang="en-GB" sz="1700" dirty="0" err="1"/>
              <a:t>broblem</a:t>
            </a:r>
            <a:r>
              <a:rPr lang="en-GB" sz="1700" dirty="0"/>
              <a:t> gyda’r dull </a:t>
            </a:r>
            <a:r>
              <a:rPr lang="en-GB" sz="1700" dirty="0" err="1"/>
              <a:t>yma</a:t>
            </a:r>
            <a:r>
              <a:rPr lang="en-GB" sz="1700" dirty="0"/>
              <a:t>?” a </a:t>
            </a:r>
            <a:r>
              <a:rPr lang="en-GB" sz="1700" dirty="0" err="1"/>
              <a:t>gwrandewch</a:t>
            </a:r>
            <a:r>
              <a:rPr lang="en-GB" sz="1700" dirty="0"/>
              <a:t> am “</a:t>
            </a:r>
            <a:r>
              <a:rPr lang="en-GB" sz="1700" dirty="0" err="1"/>
              <a:t>Wnes</a:t>
            </a:r>
            <a:r>
              <a:rPr lang="en-GB" sz="1700" dirty="0"/>
              <a:t> </a:t>
            </a:r>
            <a:r>
              <a:rPr lang="en-GB" sz="1700" dirty="0" err="1"/>
              <a:t>i</a:t>
            </a:r>
            <a:r>
              <a:rPr lang="en-GB" sz="1700" dirty="0"/>
              <a:t> </a:t>
            </a:r>
            <a:r>
              <a:rPr lang="en-GB" sz="1700" dirty="0" err="1"/>
              <a:t>ddim</a:t>
            </a:r>
            <a:r>
              <a:rPr lang="en-GB" sz="1700" dirty="0"/>
              <a:t> </a:t>
            </a:r>
            <a:r>
              <a:rPr lang="en-GB" sz="1700" i="1" dirty="0" err="1"/>
              <a:t>llenwi</a:t>
            </a:r>
            <a:r>
              <a:rPr lang="en-GB" sz="1700" dirty="0"/>
              <a:t> </a:t>
            </a:r>
            <a:r>
              <a:rPr lang="en-GB" sz="1700" dirty="0" err="1"/>
              <a:t>pob</a:t>
            </a:r>
            <a:r>
              <a:rPr lang="en-GB" sz="1700" dirty="0"/>
              <a:t> </a:t>
            </a:r>
            <a:r>
              <a:rPr lang="en-GB" sz="1700" dirty="0" err="1"/>
              <a:t>sach</a:t>
            </a:r>
            <a:r>
              <a:rPr lang="en-GB" sz="1700" dirty="0"/>
              <a:t> yn </a:t>
            </a:r>
            <a:r>
              <a:rPr lang="en-GB" sz="1700" dirty="0" err="1"/>
              <a:t>llwyr</a:t>
            </a:r>
            <a:r>
              <a:rPr lang="en-GB" sz="1700" dirty="0"/>
              <a:t>. </a:t>
            </a:r>
            <a:r>
              <a:rPr lang="en-GB" sz="1700" dirty="0" err="1"/>
              <a:t>Gallwn</a:t>
            </a:r>
            <a:r>
              <a:rPr lang="en-GB" sz="1700" dirty="0"/>
              <a:t> </a:t>
            </a:r>
            <a:r>
              <a:rPr lang="en-GB" sz="1700" dirty="0" err="1"/>
              <a:t>i</a:t>
            </a:r>
            <a:r>
              <a:rPr lang="en-GB" sz="1700" dirty="0"/>
              <a:t> </a:t>
            </a:r>
            <a:r>
              <a:rPr lang="en-GB" sz="1700" dirty="0" err="1"/>
              <a:t>ffitio</a:t>
            </a:r>
            <a:r>
              <a:rPr lang="en-GB" sz="1700" dirty="0"/>
              <a:t> </a:t>
            </a:r>
            <a:r>
              <a:rPr lang="en-GB" sz="1700" dirty="0" err="1"/>
              <a:t>mwy</a:t>
            </a:r>
            <a:r>
              <a:rPr lang="en-GB" sz="1700" dirty="0"/>
              <a:t> o </a:t>
            </a:r>
            <a:r>
              <a:rPr lang="en-GB" sz="1700" dirty="0" err="1"/>
              <a:t>bwysau</a:t>
            </a:r>
            <a:r>
              <a:rPr lang="en-GB" sz="1700" dirty="0"/>
              <a:t> </a:t>
            </a:r>
            <a:r>
              <a:rPr lang="en-GB" sz="1700" dirty="0" err="1"/>
              <a:t>ym</a:t>
            </a:r>
            <a:r>
              <a:rPr lang="en-GB" sz="1700" dirty="0"/>
              <a:t> </a:t>
            </a:r>
            <a:r>
              <a:rPr lang="en-GB" sz="1700" dirty="0" err="1"/>
              <a:t>mhob</a:t>
            </a:r>
            <a:r>
              <a:rPr lang="en-GB" sz="1700" dirty="0"/>
              <a:t> </a:t>
            </a:r>
            <a:r>
              <a:rPr lang="en-GB" sz="1700" dirty="0" err="1"/>
              <a:t>sach</a:t>
            </a:r>
            <a:r>
              <a:rPr lang="en-GB" sz="1700" dirty="0"/>
              <a:t>, felly </a:t>
            </a:r>
            <a:r>
              <a:rPr lang="en-GB" sz="1700" dirty="0" err="1"/>
              <a:t>nid</a:t>
            </a:r>
            <a:r>
              <a:rPr lang="en-GB" sz="1700" dirty="0"/>
              <a:t> </a:t>
            </a:r>
            <a:r>
              <a:rPr lang="en-GB" sz="1700" dirty="0" err="1"/>
              <a:t>oedd</a:t>
            </a:r>
            <a:r>
              <a:rPr lang="en-GB" sz="1700" dirty="0"/>
              <a:t> </a:t>
            </a:r>
            <a:r>
              <a:rPr lang="en-GB" sz="1700" dirty="0" err="1"/>
              <a:t>hwn</a:t>
            </a:r>
            <a:r>
              <a:rPr lang="en-GB" sz="1700" dirty="0"/>
              <a:t> yn </a:t>
            </a:r>
            <a:r>
              <a:rPr lang="en-GB" sz="1700" dirty="0" err="1"/>
              <a:t>ddull</a:t>
            </a:r>
            <a:r>
              <a:rPr lang="en-GB" sz="1700" dirty="0"/>
              <a:t> </a:t>
            </a:r>
            <a:r>
              <a:rPr lang="en-GB" sz="1700" dirty="0" err="1"/>
              <a:t>effeithlon</a:t>
            </a:r>
            <a:r>
              <a:rPr lang="en-GB" sz="1700" dirty="0"/>
              <a:t>.”</a:t>
            </a:r>
          </a:p>
          <a:p>
            <a:pPr marL="577537" lvl="1" indent="-342900">
              <a:lnSpc>
                <a:spcPct val="87000"/>
              </a:lnSpc>
            </a:pPr>
            <a:r>
              <a:rPr lang="en-GB" sz="1700" dirty="0"/>
              <a:t>Neu </a:t>
            </a:r>
            <a:r>
              <a:rPr lang="en-GB" sz="1700" dirty="0" err="1"/>
              <a:t>ffitio</a:t>
            </a:r>
            <a:r>
              <a:rPr lang="en-GB" sz="1700" dirty="0"/>
              <a:t> </a:t>
            </a:r>
            <a:r>
              <a:rPr lang="en-GB" sz="1700" dirty="0" err="1"/>
              <a:t>cymaint</a:t>
            </a:r>
            <a:r>
              <a:rPr lang="en-GB" sz="1700" dirty="0"/>
              <a:t> o </a:t>
            </a:r>
            <a:r>
              <a:rPr lang="en-GB" sz="1700" dirty="0" err="1"/>
              <a:t>bwysau</a:t>
            </a:r>
            <a:r>
              <a:rPr lang="en-GB" sz="1700" dirty="0"/>
              <a:t> â </a:t>
            </a:r>
            <a:r>
              <a:rPr lang="en-GB" sz="1700" dirty="0" err="1"/>
              <a:t>phosibl</a:t>
            </a:r>
            <a:r>
              <a:rPr lang="en-GB" sz="1700" dirty="0"/>
              <a:t> yn y </a:t>
            </a:r>
            <a:r>
              <a:rPr lang="en-GB" sz="1700" dirty="0" err="1"/>
              <a:t>sachau</a:t>
            </a:r>
            <a:r>
              <a:rPr lang="en-GB" sz="1700" dirty="0"/>
              <a:t>.</a:t>
            </a:r>
          </a:p>
          <a:p>
            <a:pPr marL="829537" lvl="2" indent="-342900">
              <a:lnSpc>
                <a:spcPct val="87000"/>
              </a:lnSpc>
            </a:pPr>
            <a:r>
              <a:rPr lang="en-GB" sz="1700" dirty="0"/>
              <a:t>“</a:t>
            </a:r>
            <a:r>
              <a:rPr lang="en-GB" sz="1700" dirty="0" err="1"/>
              <a:t>Dechreuais</a:t>
            </a:r>
            <a:r>
              <a:rPr lang="en-GB" sz="1700" dirty="0"/>
              <a:t> </a:t>
            </a:r>
            <a:r>
              <a:rPr lang="en-GB" sz="1700" dirty="0" err="1"/>
              <a:t>drwy</a:t>
            </a:r>
            <a:r>
              <a:rPr lang="en-GB" sz="1700" dirty="0"/>
              <a:t> </a:t>
            </a:r>
            <a:r>
              <a:rPr lang="en-GB" sz="1700" dirty="0" err="1"/>
              <a:t>ddod</a:t>
            </a:r>
            <a:r>
              <a:rPr lang="en-GB" sz="1700" dirty="0"/>
              <a:t> o </a:t>
            </a:r>
            <a:r>
              <a:rPr lang="en-GB" sz="1700" dirty="0" err="1"/>
              <a:t>hyd</a:t>
            </a:r>
            <a:r>
              <a:rPr lang="en-GB" sz="1700" dirty="0"/>
              <a:t> </a:t>
            </a:r>
            <a:r>
              <a:rPr lang="en-GB" sz="1700" dirty="0" err="1"/>
              <a:t>i</a:t>
            </a:r>
            <a:r>
              <a:rPr lang="en-GB" sz="1700" dirty="0"/>
              <a:t> rai </a:t>
            </a:r>
            <a:r>
              <a:rPr lang="en-GB" sz="1700" dirty="0" err="1"/>
              <a:t>parseli</a:t>
            </a:r>
            <a:r>
              <a:rPr lang="en-GB" sz="1700" dirty="0"/>
              <a:t> </a:t>
            </a:r>
            <a:r>
              <a:rPr lang="en-GB" sz="1700" dirty="0" err="1"/>
              <a:t>sydd</a:t>
            </a:r>
            <a:r>
              <a:rPr lang="en-GB" sz="1700" dirty="0"/>
              <a:t> </a:t>
            </a:r>
            <a:r>
              <a:rPr lang="en-GB" sz="1700" dirty="0" err="1"/>
              <a:t>gyda’i</a:t>
            </a:r>
            <a:r>
              <a:rPr lang="en-GB" sz="1700" dirty="0"/>
              <a:t> </a:t>
            </a:r>
            <a:r>
              <a:rPr lang="en-GB" sz="1700" dirty="0" err="1"/>
              <a:t>gilydd</a:t>
            </a:r>
            <a:r>
              <a:rPr lang="en-GB" sz="1700" dirty="0"/>
              <a:t> yn </a:t>
            </a:r>
            <a:r>
              <a:rPr lang="en-GB" sz="1700" dirty="0" err="1"/>
              <a:t>pwyso’n</a:t>
            </a:r>
            <a:r>
              <a:rPr lang="en-GB" sz="1700" dirty="0"/>
              <a:t> union 10 kg. </a:t>
            </a:r>
            <a:r>
              <a:rPr lang="en-GB" sz="1700" dirty="0" err="1"/>
              <a:t>Dewisais</a:t>
            </a:r>
            <a:r>
              <a:rPr lang="en-GB" sz="1700" dirty="0"/>
              <a:t> y 7 kg a’r 3 kg. </a:t>
            </a:r>
            <a:r>
              <a:rPr lang="en-GB" sz="1700" dirty="0" err="1"/>
              <a:t>Yna</a:t>
            </a:r>
            <a:r>
              <a:rPr lang="en-GB" sz="1700" dirty="0"/>
              <a:t> </a:t>
            </a:r>
            <a:r>
              <a:rPr lang="en-GB" sz="1700" dirty="0" err="1"/>
              <a:t>dewisais</a:t>
            </a:r>
            <a:r>
              <a:rPr lang="en-GB" sz="1700" dirty="0"/>
              <a:t> 4 kg, 4 kg a 2 kg. </a:t>
            </a:r>
            <a:r>
              <a:rPr lang="en-GB" sz="1700" dirty="0" err="1"/>
              <a:t>Ond</a:t>
            </a:r>
            <a:r>
              <a:rPr lang="en-GB" sz="1700" dirty="0"/>
              <a:t> </a:t>
            </a:r>
            <a:r>
              <a:rPr lang="en-GB" sz="1700" dirty="0" err="1"/>
              <a:t>roedd</a:t>
            </a:r>
            <a:r>
              <a:rPr lang="en-GB" sz="1700" dirty="0"/>
              <a:t> 5 kg, 4 kg, 2 kg </a:t>
            </a:r>
            <a:r>
              <a:rPr lang="en-GB" sz="1700" dirty="0" err="1"/>
              <a:t>ar</a:t>
            </a:r>
            <a:r>
              <a:rPr lang="en-GB" sz="1700" dirty="0"/>
              <a:t> </a:t>
            </a:r>
            <a:r>
              <a:rPr lang="en-GB" sz="1700" dirty="0" err="1"/>
              <a:t>ôl</a:t>
            </a:r>
            <a:r>
              <a:rPr lang="en-GB" sz="1700" dirty="0"/>
              <a:t> ac </a:t>
            </a:r>
            <a:r>
              <a:rPr lang="en-GB" sz="1700" dirty="0" err="1"/>
              <a:t>maen</a:t>
            </a:r>
            <a:r>
              <a:rPr lang="en-GB" sz="1700" dirty="0"/>
              <a:t> </a:t>
            </a:r>
            <a:r>
              <a:rPr lang="en-GB" sz="1700" dirty="0" err="1"/>
              <a:t>nhw’n</a:t>
            </a:r>
            <a:r>
              <a:rPr lang="en-GB" sz="1700" dirty="0"/>
              <a:t> </a:t>
            </a:r>
            <a:r>
              <a:rPr lang="en-GB" sz="1700" dirty="0" err="1"/>
              <a:t>rhy</a:t>
            </a:r>
            <a:r>
              <a:rPr lang="en-GB" sz="1700" dirty="0"/>
              <a:t> </a:t>
            </a:r>
            <a:r>
              <a:rPr lang="en-GB" sz="1700" dirty="0" err="1"/>
              <a:t>drwm</a:t>
            </a:r>
            <a:r>
              <a:rPr lang="en-GB" sz="1700" dirty="0"/>
              <a:t> </a:t>
            </a:r>
            <a:r>
              <a:rPr lang="en-GB" sz="1700" dirty="0" err="1"/>
              <a:t>gyda’i</a:t>
            </a:r>
            <a:r>
              <a:rPr lang="en-GB" sz="1700" dirty="0"/>
              <a:t> </a:t>
            </a:r>
            <a:r>
              <a:rPr lang="en-GB" sz="1700" dirty="0" err="1"/>
              <a:t>gilydd</a:t>
            </a:r>
            <a:r>
              <a:rPr lang="en-GB" sz="1700" dirty="0"/>
              <a:t>!”</a:t>
            </a:r>
          </a:p>
          <a:p>
            <a:pPr marL="829537" lvl="2" indent="-342900">
              <a:lnSpc>
                <a:spcPct val="87000"/>
              </a:lnSpc>
            </a:pPr>
            <a:r>
              <a:rPr lang="en-GB" sz="1700" dirty="0" err="1"/>
              <a:t>Dilynwch</a:t>
            </a:r>
            <a:r>
              <a:rPr lang="en-GB" sz="1700" dirty="0"/>
              <a:t> </a:t>
            </a:r>
            <a:r>
              <a:rPr lang="en-GB" sz="1700" dirty="0" err="1"/>
              <a:t>gyda</a:t>
            </a:r>
            <a:r>
              <a:rPr lang="en-GB" sz="1700" dirty="0"/>
              <a:t> “Pam </a:t>
            </a:r>
            <a:r>
              <a:rPr lang="en-GB" sz="1700" dirty="0" err="1"/>
              <a:t>roedd</a:t>
            </a:r>
            <a:r>
              <a:rPr lang="en-GB" sz="1700" dirty="0"/>
              <a:t> </a:t>
            </a:r>
            <a:r>
              <a:rPr lang="en-GB" sz="1700" dirty="0" err="1"/>
              <a:t>hwn</a:t>
            </a:r>
            <a:r>
              <a:rPr lang="en-GB" sz="1700" dirty="0"/>
              <a:t> yn </a:t>
            </a:r>
            <a:r>
              <a:rPr lang="en-GB" sz="1700" dirty="0" err="1"/>
              <a:t>ddull</a:t>
            </a:r>
            <a:r>
              <a:rPr lang="en-GB" sz="1700" dirty="0"/>
              <a:t> </a:t>
            </a:r>
            <a:r>
              <a:rPr lang="en-GB" sz="1700" dirty="0" err="1"/>
              <a:t>effeithlon</a:t>
            </a:r>
            <a:r>
              <a:rPr lang="en-GB" sz="1700" dirty="0"/>
              <a:t>?”</a:t>
            </a:r>
          </a:p>
          <a:p>
            <a:pPr marL="342900" indent="-342900">
              <a:lnSpc>
                <a:spcPct val="87000"/>
              </a:lnSpc>
              <a:buFont typeface="Arial" panose="020B0604020202020204" pitchFamily="34" charset="0"/>
              <a:buChar char="•"/>
            </a:pPr>
            <a:r>
              <a:rPr lang="en-GB" sz="1700" dirty="0"/>
              <a:t> “</a:t>
            </a:r>
            <a:r>
              <a:rPr lang="en-GB" sz="1700" dirty="0" err="1"/>
              <a:t>Arhoswch</a:t>
            </a:r>
            <a:r>
              <a:rPr lang="en-GB" sz="1700" dirty="0"/>
              <a:t> </a:t>
            </a:r>
            <a:r>
              <a:rPr lang="en-GB" sz="1700" dirty="0" err="1"/>
              <a:t>funud</a:t>
            </a:r>
            <a:r>
              <a:rPr lang="en-GB" sz="1700" dirty="0"/>
              <a:t>… </a:t>
            </a:r>
            <a:r>
              <a:rPr lang="en-GB" sz="1700" dirty="0" err="1"/>
              <a:t>allan</a:t>
            </a:r>
            <a:r>
              <a:rPr lang="en-GB" sz="1700" dirty="0"/>
              <a:t> </a:t>
            </a:r>
            <a:r>
              <a:rPr lang="en-GB" sz="1700" dirty="0" err="1"/>
              <a:t>nhw</a:t>
            </a:r>
            <a:r>
              <a:rPr lang="en-GB" sz="1700" dirty="0"/>
              <a:t> </a:t>
            </a:r>
            <a:r>
              <a:rPr lang="en-GB" sz="1700" dirty="0" err="1"/>
              <a:t>ddim</a:t>
            </a:r>
            <a:r>
              <a:rPr lang="en-GB" sz="1700" dirty="0"/>
              <a:t> </a:t>
            </a:r>
            <a:r>
              <a:rPr lang="en-GB" sz="1700" dirty="0" err="1"/>
              <a:t>ffitio</a:t>
            </a:r>
            <a:r>
              <a:rPr lang="en-GB" sz="1700" dirty="0"/>
              <a:t> o </a:t>
            </a:r>
            <a:r>
              <a:rPr lang="en-GB" sz="1700" dirty="0" err="1"/>
              <a:t>gwbl</a:t>
            </a:r>
            <a:r>
              <a:rPr lang="en-GB" sz="1700" dirty="0"/>
              <a:t>!” </a:t>
            </a:r>
            <a:r>
              <a:rPr lang="en-GB" sz="1700" dirty="0" err="1"/>
              <a:t>Gofynnwch</a:t>
            </a:r>
            <a:r>
              <a:rPr lang="en-GB" sz="1700" dirty="0"/>
              <a:t> </a:t>
            </a:r>
            <a:r>
              <a:rPr lang="en-GB" sz="1700" dirty="0" err="1"/>
              <a:t>i’r</a:t>
            </a:r>
            <a:r>
              <a:rPr lang="en-GB" sz="1700" dirty="0"/>
              <a:t> </a:t>
            </a:r>
            <a:r>
              <a:rPr lang="en-GB" sz="1700" dirty="0" err="1"/>
              <a:t>mathemategwyr</a:t>
            </a:r>
            <a:r>
              <a:rPr lang="en-GB" sz="1700" dirty="0"/>
              <a:t> </a:t>
            </a:r>
            <a:r>
              <a:rPr lang="en-GB" sz="1700" b="1" dirty="0" err="1">
                <a:solidFill>
                  <a:schemeClr val="tx2"/>
                </a:solidFill>
              </a:rPr>
              <a:t>eich</a:t>
            </a:r>
            <a:r>
              <a:rPr lang="en-GB" sz="1700" b="1" dirty="0">
                <a:solidFill>
                  <a:schemeClr val="tx2"/>
                </a:solidFill>
              </a:rPr>
              <a:t> </a:t>
            </a:r>
            <a:r>
              <a:rPr lang="en-GB" sz="1700" b="1" dirty="0" err="1">
                <a:solidFill>
                  <a:schemeClr val="tx2"/>
                </a:solidFill>
              </a:rPr>
              <a:t>darbwyllo</a:t>
            </a:r>
            <a:r>
              <a:rPr lang="en-GB" sz="1700" b="1" dirty="0">
                <a:solidFill>
                  <a:schemeClr val="tx2"/>
                </a:solidFill>
              </a:rPr>
              <a:t> </a:t>
            </a:r>
            <a:r>
              <a:rPr lang="en-GB" sz="1700" dirty="0"/>
              <a:t>a </a:t>
            </a:r>
            <a:r>
              <a:rPr lang="en-GB" sz="1700" dirty="0" err="1"/>
              <a:t>gwrandewch</a:t>
            </a:r>
            <a:r>
              <a:rPr lang="en-GB" sz="1700" dirty="0"/>
              <a:t> am “</a:t>
            </a:r>
            <a:r>
              <a:rPr lang="en-GB" sz="1700" dirty="0" err="1"/>
              <a:t>Mae’r</a:t>
            </a:r>
            <a:r>
              <a:rPr lang="en-GB" sz="1700" dirty="0"/>
              <a:t> </a:t>
            </a:r>
            <a:r>
              <a:rPr lang="en-GB" sz="1700" dirty="0" err="1"/>
              <a:t>pwysau</a:t>
            </a:r>
            <a:r>
              <a:rPr lang="en-GB" sz="1700" dirty="0"/>
              <a:t> </a:t>
            </a:r>
            <a:r>
              <a:rPr lang="en-GB" sz="1700" dirty="0" err="1"/>
              <a:t>cyfan</a:t>
            </a:r>
            <a:r>
              <a:rPr lang="en-GB" sz="1700" dirty="0"/>
              <a:t> yn </a:t>
            </a:r>
            <a:r>
              <a:rPr lang="en-GB" sz="1700" dirty="0" err="1"/>
              <a:t>fwy</a:t>
            </a:r>
            <a:r>
              <a:rPr lang="en-GB" sz="1700" dirty="0"/>
              <a:t> </a:t>
            </a:r>
            <a:r>
              <a:rPr lang="en-GB" sz="1700" dirty="0" err="1"/>
              <a:t>na</a:t>
            </a:r>
            <a:r>
              <a:rPr lang="en-GB" sz="1700" dirty="0"/>
              <a:t> 30 kg!”.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380A0C-41E7-E9C6-26D8-F1988C0E7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41DEB7C-CBB7-0BDF-DE74-C64100F81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145234"/>
            <a:ext cx="10744200" cy="723446"/>
          </a:xfrm>
        </p:spPr>
        <p:txBody>
          <a:bodyPr>
            <a:normAutofit/>
          </a:bodyPr>
          <a:lstStyle/>
          <a:p>
            <a:r>
              <a:rPr lang="en-GB" dirty="0" err="1"/>
              <a:t>Pacio</a:t>
            </a:r>
            <a:endParaRPr lang="en-GB" dirty="0">
              <a:highlight>
                <a:srgbClr val="FFFF00"/>
              </a:highlight>
            </a:endParaRPr>
          </a:p>
        </p:txBody>
      </p:sp>
      <p:sp>
        <p:nvSpPr>
          <p:cNvPr id="5" name="Speech Bubble: Oval 4">
            <a:extLst>
              <a:ext uri="{FF2B5EF4-FFF2-40B4-BE49-F238E27FC236}">
                <a16:creationId xmlns:a16="http://schemas.microsoft.com/office/drawing/2014/main" id="{D4967969-1CEA-8ABC-A15F-5CFAABB65229}"/>
              </a:ext>
            </a:extLst>
          </p:cNvPr>
          <p:cNvSpPr/>
          <p:nvPr/>
        </p:nvSpPr>
        <p:spPr>
          <a:xfrm>
            <a:off x="8315959" y="1602361"/>
            <a:ext cx="3037841" cy="1898870"/>
          </a:xfrm>
          <a:prstGeom prst="wedgeEllipseCallout">
            <a:avLst>
              <a:gd name="adj1" fmla="val -60150"/>
              <a:gd name="adj2" fmla="val -51439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r>
              <a:rPr lang="en-GB" sz="1600" dirty="0" err="1">
                <a:solidFill>
                  <a:schemeClr val="tx1"/>
                </a:solidFill>
              </a:rPr>
              <a:t>Mae'r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sleidiau</a:t>
            </a:r>
            <a:r>
              <a:rPr lang="en-GB" sz="1600" dirty="0">
                <a:solidFill>
                  <a:schemeClr val="tx1"/>
                </a:solidFill>
              </a:rPr>
              <a:t> “</a:t>
            </a:r>
            <a:r>
              <a:rPr lang="en-GB" sz="1600" dirty="0" err="1">
                <a:solidFill>
                  <a:schemeClr val="tx1"/>
                </a:solidFill>
              </a:rPr>
              <a:t>Edrych</a:t>
            </a:r>
            <a:r>
              <a:rPr lang="en-GB" sz="1600" dirty="0">
                <a:solidFill>
                  <a:schemeClr val="tx1"/>
                </a:solidFill>
              </a:rPr>
              <a:t> a </a:t>
            </a:r>
            <a:r>
              <a:rPr lang="en-GB" sz="1600" dirty="0" err="1">
                <a:solidFill>
                  <a:schemeClr val="tx1"/>
                </a:solidFill>
              </a:rPr>
              <a:t>gwrando</a:t>
            </a:r>
            <a:r>
              <a:rPr lang="en-GB" sz="1600" dirty="0">
                <a:solidFill>
                  <a:schemeClr val="tx1"/>
                </a:solidFill>
              </a:rPr>
              <a:t> am…” yn </a:t>
            </a:r>
            <a:r>
              <a:rPr lang="en-GB" sz="1600" dirty="0" err="1">
                <a:solidFill>
                  <a:schemeClr val="tx1"/>
                </a:solidFill>
              </a:rPr>
              <a:t>amlinellu'r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hyn</a:t>
            </a:r>
            <a:r>
              <a:rPr lang="en-GB" sz="1600" dirty="0">
                <a:solidFill>
                  <a:schemeClr val="tx1"/>
                </a:solidFill>
              </a:rPr>
              <a:t> y </a:t>
            </a:r>
            <a:r>
              <a:rPr lang="en-GB" sz="1600" dirty="0" err="1">
                <a:solidFill>
                  <a:schemeClr val="tx1"/>
                </a:solidFill>
              </a:rPr>
              <a:t>gallech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ddisgwyl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ei</a:t>
            </a:r>
            <a:r>
              <a:rPr lang="en-GB" sz="1600" dirty="0">
                <a:solidFill>
                  <a:schemeClr val="tx1"/>
                </a:solidFill>
              </a:rPr>
              <a:t> weld neu </a:t>
            </a:r>
            <a:r>
              <a:rPr lang="en-GB" sz="1600" dirty="0" err="1">
                <a:solidFill>
                  <a:schemeClr val="tx1"/>
                </a:solidFill>
              </a:rPr>
              <a:t>ei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glywed</a:t>
            </a:r>
            <a:r>
              <a:rPr lang="en-GB" sz="1600" dirty="0">
                <a:solidFill>
                  <a:schemeClr val="tx1"/>
                </a:solidFill>
              </a:rPr>
              <a:t> gan </a:t>
            </a:r>
            <a:r>
              <a:rPr lang="en-GB" sz="1600" dirty="0" err="1">
                <a:solidFill>
                  <a:schemeClr val="tx1"/>
                </a:solidFill>
              </a:rPr>
              <a:t>eich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mathemategwyr</a:t>
            </a:r>
            <a:r>
              <a:rPr lang="en-GB" sz="16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B15BAD8D-F457-D178-89C1-E9C5F7C0B96F}"/>
              </a:ext>
            </a:extLst>
          </p:cNvPr>
          <p:cNvSpPr/>
          <p:nvPr/>
        </p:nvSpPr>
        <p:spPr>
          <a:xfrm>
            <a:off x="8171045" y="3611880"/>
            <a:ext cx="3327668" cy="2133706"/>
          </a:xfrm>
          <a:prstGeom prst="wedgeEllipseCallout">
            <a:avLst>
              <a:gd name="adj1" fmla="val -53531"/>
              <a:gd name="adj2" fmla="val -54901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Y </a:t>
            </a:r>
            <a:r>
              <a:rPr lang="en-GB" sz="1600" dirty="0" err="1">
                <a:solidFill>
                  <a:schemeClr val="tx1"/>
                </a:solidFill>
              </a:rPr>
              <a:t>geiriau</a:t>
            </a:r>
            <a:r>
              <a:rPr lang="en-GB" sz="1600" dirty="0">
                <a:solidFill>
                  <a:schemeClr val="tx1"/>
                </a:solidFill>
              </a:rPr>
              <a:t> a </a:t>
            </a:r>
            <a:r>
              <a:rPr lang="en-GB" sz="1600" dirty="0" err="1">
                <a:solidFill>
                  <a:schemeClr val="tx1"/>
                </a:solidFill>
              </a:rPr>
              <a:t>ddangosir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mewn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b="1" dirty="0">
                <a:solidFill>
                  <a:schemeClr val="tx2"/>
                </a:solidFill>
              </a:rPr>
              <a:t>print </a:t>
            </a:r>
            <a:r>
              <a:rPr lang="en-GB" sz="1600" b="1" dirty="0" err="1">
                <a:solidFill>
                  <a:schemeClr val="tx2"/>
                </a:solidFill>
              </a:rPr>
              <a:t>trwm</a:t>
            </a:r>
            <a:r>
              <a:rPr lang="en-GB" sz="1600" b="1" dirty="0">
                <a:solidFill>
                  <a:schemeClr val="tx2"/>
                </a:solidFill>
              </a:rPr>
              <a:t> </a:t>
            </a:r>
            <a:r>
              <a:rPr lang="en-GB" sz="1600" b="1" dirty="0" err="1">
                <a:solidFill>
                  <a:schemeClr val="tx2"/>
                </a:solidFill>
              </a:rPr>
              <a:t>porffor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yw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ymddygiadau</a:t>
            </a:r>
            <a:r>
              <a:rPr lang="en-GB" sz="1600" dirty="0">
                <a:solidFill>
                  <a:schemeClr val="tx1"/>
                </a:solidFill>
              </a:rPr>
              <a:t> AHD ac </a:t>
            </a:r>
            <a:r>
              <a:rPr lang="en-GB" sz="1600" dirty="0" err="1">
                <a:solidFill>
                  <a:schemeClr val="tx1"/>
                </a:solidFill>
              </a:rPr>
              <a:t>ymadroddion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allweddol</a:t>
            </a:r>
            <a:r>
              <a:rPr lang="en-GB" sz="1600" dirty="0">
                <a:solidFill>
                  <a:schemeClr val="tx1"/>
                </a:solidFill>
              </a:rPr>
              <a:t> Axiom Maths </a:t>
            </a:r>
            <a:r>
              <a:rPr lang="en-GB" sz="1600" dirty="0" err="1">
                <a:solidFill>
                  <a:schemeClr val="tx1"/>
                </a:solidFill>
              </a:rPr>
              <a:t>fel</a:t>
            </a:r>
            <a:r>
              <a:rPr lang="en-GB" sz="1600" dirty="0">
                <a:solidFill>
                  <a:schemeClr val="tx1"/>
                </a:solidFill>
              </a:rPr>
              <a:t> “Beth </a:t>
            </a:r>
            <a:r>
              <a:rPr lang="en-GB" sz="1600" dirty="0" err="1">
                <a:solidFill>
                  <a:schemeClr val="tx1"/>
                </a:solidFill>
              </a:rPr>
              <a:t>sydd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yr</a:t>
            </a:r>
            <a:r>
              <a:rPr lang="en-GB" sz="1600" dirty="0">
                <a:solidFill>
                  <a:schemeClr val="tx1"/>
                </a:solidFill>
              </a:rPr>
              <a:t> un </a:t>
            </a:r>
            <a:r>
              <a:rPr lang="en-GB" sz="1600" dirty="0" err="1">
                <a:solidFill>
                  <a:schemeClr val="tx1"/>
                </a:solidFill>
              </a:rPr>
              <a:t>fath</a:t>
            </a:r>
            <a:r>
              <a:rPr lang="en-GB" sz="1600" dirty="0">
                <a:solidFill>
                  <a:schemeClr val="tx1"/>
                </a:solidFill>
              </a:rPr>
              <a:t>, </a:t>
            </a:r>
            <a:r>
              <a:rPr lang="en-GB" sz="1600" dirty="0" err="1">
                <a:solidFill>
                  <a:schemeClr val="tx1"/>
                </a:solidFill>
              </a:rPr>
              <a:t>beth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sy’n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wahanol</a:t>
            </a:r>
            <a:r>
              <a:rPr lang="en-GB" sz="1600" dirty="0">
                <a:solidFill>
                  <a:schemeClr val="tx1"/>
                </a:solidFill>
              </a:rPr>
              <a:t>?”</a:t>
            </a:r>
          </a:p>
        </p:txBody>
      </p:sp>
    </p:spTree>
    <p:extLst>
      <p:ext uri="{BB962C8B-B14F-4D97-AF65-F5344CB8AC3E}">
        <p14:creationId xmlns:p14="http://schemas.microsoft.com/office/powerpoint/2010/main" val="998494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7745436-365C-E86F-6864-7B3098C785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indent="-342900"/>
            <a:r>
              <a:rPr lang="en-GB" sz="1700" b="1" dirty="0" err="1"/>
              <a:t>Mae'r</a:t>
            </a:r>
            <a:r>
              <a:rPr lang="en-GB" sz="1700" b="1" dirty="0"/>
              <a:t> </a:t>
            </a:r>
            <a:r>
              <a:rPr lang="en-GB" sz="1700" b="1" dirty="0" err="1"/>
              <a:t>broblem</a:t>
            </a:r>
            <a:r>
              <a:rPr lang="en-GB" sz="1700" b="1" dirty="0"/>
              <a:t> hon </a:t>
            </a:r>
            <a:r>
              <a:rPr lang="en-GB" sz="1700" b="1" dirty="0" err="1"/>
              <a:t>yn</a:t>
            </a:r>
            <a:r>
              <a:rPr lang="en-GB" sz="1700" b="1" dirty="0"/>
              <a:t> </a:t>
            </a:r>
            <a:r>
              <a:rPr lang="en-GB" sz="1700" b="1" dirty="0" err="1"/>
              <a:t>amhosibl</a:t>
            </a:r>
            <a:r>
              <a:rPr lang="en-GB" sz="1700" b="1" dirty="0"/>
              <a:t>. Y </a:t>
            </a:r>
            <a:r>
              <a:rPr lang="en-GB" sz="1700" b="1" dirty="0" err="1"/>
              <a:t>pwrpas</a:t>
            </a:r>
            <a:r>
              <a:rPr lang="en-GB" sz="1700" b="1" dirty="0"/>
              <a:t> </a:t>
            </a:r>
            <a:r>
              <a:rPr lang="en-GB" sz="1700" b="1" dirty="0" err="1"/>
              <a:t>yw</a:t>
            </a:r>
            <a:r>
              <a:rPr lang="en-GB" sz="1700" b="1" dirty="0"/>
              <a:t> </a:t>
            </a:r>
            <a:r>
              <a:rPr lang="en-GB" sz="1700" b="1" dirty="0" err="1"/>
              <a:t>i'r</a:t>
            </a:r>
            <a:r>
              <a:rPr lang="en-GB" sz="1700" b="1" dirty="0"/>
              <a:t> </a:t>
            </a:r>
            <a:r>
              <a:rPr lang="en-GB" sz="1700" b="1" dirty="0" err="1"/>
              <a:t>mathemategwyr</a:t>
            </a:r>
            <a:r>
              <a:rPr lang="en-GB" sz="1700" b="1" dirty="0"/>
              <a:t> </a:t>
            </a:r>
            <a:r>
              <a:rPr lang="en-GB" sz="1700" b="1" i="1" dirty="0" err="1"/>
              <a:t>gyfiawnhau</a:t>
            </a:r>
            <a:r>
              <a:rPr lang="en-GB" sz="1700" b="1" i="1" dirty="0"/>
              <a:t> pam </a:t>
            </a:r>
            <a:r>
              <a:rPr lang="en-GB" sz="1700" b="1" dirty="0" err="1"/>
              <a:t>mae'r</a:t>
            </a:r>
            <a:r>
              <a:rPr lang="en-GB" sz="1700" b="1" dirty="0"/>
              <a:t> </a:t>
            </a:r>
            <a:r>
              <a:rPr lang="en-GB" sz="1700" b="1" dirty="0" err="1"/>
              <a:t>broblem</a:t>
            </a:r>
            <a:r>
              <a:rPr lang="en-GB" sz="1700" b="1" dirty="0"/>
              <a:t> </a:t>
            </a:r>
            <a:r>
              <a:rPr lang="en-GB" sz="1700" b="1" dirty="0" err="1"/>
              <a:t>yn</a:t>
            </a:r>
            <a:r>
              <a:rPr lang="en-GB" sz="1700" b="1" dirty="0"/>
              <a:t> </a:t>
            </a:r>
            <a:r>
              <a:rPr lang="en-GB" sz="1700" b="1" dirty="0" err="1"/>
              <a:t>amhosibl</a:t>
            </a:r>
            <a:r>
              <a:rPr lang="en-GB" sz="1700" b="1" dirty="0"/>
              <a:t>. </a:t>
            </a:r>
            <a:r>
              <a:rPr lang="en-GB" sz="1700" dirty="0" err="1"/>
              <a:t>Peidiwch</a:t>
            </a:r>
            <a:r>
              <a:rPr lang="en-GB" sz="1700" dirty="0"/>
              <a:t> </a:t>
            </a:r>
            <a:r>
              <a:rPr lang="en-GB" sz="1700" dirty="0" err="1"/>
              <a:t>â'u</a:t>
            </a:r>
            <a:r>
              <a:rPr lang="en-GB" sz="1700" dirty="0"/>
              <a:t> </a:t>
            </a:r>
            <a:r>
              <a:rPr lang="en-GB" sz="1700" dirty="0" err="1"/>
              <a:t>rhuthro</a:t>
            </a:r>
            <a:r>
              <a:rPr lang="en-GB" sz="1700" dirty="0"/>
              <a:t> </a:t>
            </a:r>
            <a:r>
              <a:rPr lang="en-GB" sz="1700" dirty="0" err="1"/>
              <a:t>i'r</a:t>
            </a:r>
            <a:r>
              <a:rPr lang="en-GB" sz="1700" dirty="0"/>
              <a:t> </a:t>
            </a:r>
            <a:r>
              <a:rPr lang="en-GB" sz="1700" dirty="0" err="1"/>
              <a:t>casgliad</a:t>
            </a:r>
            <a:r>
              <a:rPr lang="en-GB" sz="1700" dirty="0"/>
              <a:t> </a:t>
            </a:r>
            <a:r>
              <a:rPr lang="en-GB" sz="1700" dirty="0" err="1"/>
              <a:t>hwn</a:t>
            </a:r>
            <a:r>
              <a:rPr lang="en-GB" sz="1700" dirty="0"/>
              <a:t>. </a:t>
            </a:r>
            <a:r>
              <a:rPr lang="en-GB" sz="1700" dirty="0" err="1"/>
              <a:t>Rhowch</a:t>
            </a:r>
            <a:r>
              <a:rPr lang="en-GB" sz="1700" dirty="0"/>
              <a:t> </a:t>
            </a:r>
            <a:r>
              <a:rPr lang="en-GB" sz="1700" dirty="0" err="1"/>
              <a:t>amser</a:t>
            </a:r>
            <a:r>
              <a:rPr lang="en-GB" sz="1700" dirty="0"/>
              <a:t> </a:t>
            </a:r>
            <a:r>
              <a:rPr lang="en-GB" sz="1700" dirty="0" err="1"/>
              <a:t>iddynt</a:t>
            </a:r>
            <a:r>
              <a:rPr lang="en-GB" sz="1700" dirty="0"/>
              <a:t> </a:t>
            </a:r>
            <a:r>
              <a:rPr lang="en-GB" sz="1700" dirty="0" err="1"/>
              <a:t>fod</a:t>
            </a:r>
            <a:r>
              <a:rPr lang="en-GB" sz="1700" dirty="0"/>
              <a:t> </a:t>
            </a:r>
            <a:r>
              <a:rPr lang="en-GB" sz="1700" dirty="0" err="1"/>
              <a:t>yn</a:t>
            </a:r>
            <a:r>
              <a:rPr lang="en-GB" sz="1700" dirty="0"/>
              <a:t> </a:t>
            </a:r>
            <a:br>
              <a:rPr lang="en-GB" sz="1700" dirty="0"/>
            </a:br>
            <a:r>
              <a:rPr lang="en-GB" sz="1700" b="1" dirty="0" err="1">
                <a:solidFill>
                  <a:schemeClr val="tx2"/>
                </a:solidFill>
              </a:rPr>
              <a:t>anturus</a:t>
            </a:r>
            <a:r>
              <a:rPr lang="en-GB" sz="1700" dirty="0"/>
              <a:t> </a:t>
            </a:r>
            <a:r>
              <a:rPr lang="en-GB" sz="1700" dirty="0" err="1"/>
              <a:t>yn</a:t>
            </a:r>
            <a:r>
              <a:rPr lang="en-GB" sz="1700" dirty="0"/>
              <a:t> </a:t>
            </a:r>
            <a:r>
              <a:rPr lang="en-GB" sz="1700" dirty="0" err="1"/>
              <a:t>annibynnol</a:t>
            </a:r>
            <a:r>
              <a:rPr lang="en-GB" sz="1700" dirty="0"/>
              <a:t> </a:t>
            </a:r>
            <a:r>
              <a:rPr lang="en-GB" sz="1700" dirty="0" err="1"/>
              <a:t>yn</a:t>
            </a:r>
            <a:r>
              <a:rPr lang="en-GB" sz="1700" dirty="0"/>
              <a:t> </a:t>
            </a:r>
            <a:r>
              <a:rPr lang="en-GB" sz="1700" dirty="0" err="1"/>
              <a:t>gyntaf</a:t>
            </a:r>
            <a:r>
              <a:rPr lang="en-GB" sz="1700" dirty="0"/>
              <a:t>.</a:t>
            </a:r>
          </a:p>
          <a:p>
            <a:pPr marL="342900" indent="-342900"/>
            <a:r>
              <a:rPr lang="en-GB" sz="1700" dirty="0" err="1"/>
              <a:t>Ar</a:t>
            </a:r>
            <a:r>
              <a:rPr lang="en-GB" sz="1700" dirty="0"/>
              <a:t> </a:t>
            </a:r>
            <a:r>
              <a:rPr lang="en-GB" sz="1700" dirty="0" err="1"/>
              <a:t>ôl</a:t>
            </a:r>
            <a:r>
              <a:rPr lang="en-GB" sz="1700" dirty="0"/>
              <a:t> </a:t>
            </a:r>
            <a:r>
              <a:rPr lang="en-GB" sz="1700" dirty="0" err="1"/>
              <a:t>digon</a:t>
            </a:r>
            <a:r>
              <a:rPr lang="en-GB" sz="1700" dirty="0"/>
              <a:t> o </a:t>
            </a:r>
            <a:r>
              <a:rPr lang="en-GB" sz="1700" dirty="0" err="1"/>
              <a:t>amser</a:t>
            </a:r>
            <a:r>
              <a:rPr lang="en-GB" sz="1700" dirty="0"/>
              <a:t> </a:t>
            </a:r>
            <a:r>
              <a:rPr lang="en-GB" sz="1700" dirty="0" err="1"/>
              <a:t>meddwl</a:t>
            </a:r>
            <a:r>
              <a:rPr lang="en-GB" sz="1700" dirty="0"/>
              <a:t> </a:t>
            </a:r>
            <a:r>
              <a:rPr lang="en-GB" sz="1700" dirty="0" err="1"/>
              <a:t>i</a:t>
            </a:r>
            <a:r>
              <a:rPr lang="en-GB" sz="1700" dirty="0"/>
              <a:t> </a:t>
            </a:r>
            <a:r>
              <a:rPr lang="en-GB" sz="1700" dirty="0" err="1"/>
              <a:t>ddeall</a:t>
            </a:r>
            <a:r>
              <a:rPr lang="en-GB" sz="1700" dirty="0"/>
              <a:t> y </a:t>
            </a:r>
            <a:r>
              <a:rPr lang="en-GB" sz="1700" dirty="0" err="1"/>
              <a:t>cyd-destun</a:t>
            </a:r>
            <a:r>
              <a:rPr lang="en-GB" sz="1700" dirty="0"/>
              <a:t>, </a:t>
            </a:r>
            <a:r>
              <a:rPr lang="en-GB" sz="1700" dirty="0" err="1"/>
              <a:t>awgrymwch</a:t>
            </a:r>
            <a:r>
              <a:rPr lang="en-GB" sz="1700" dirty="0"/>
              <a:t> </a:t>
            </a:r>
            <a:r>
              <a:rPr lang="en-GB" sz="1700" dirty="0" err="1"/>
              <a:t>i'r</a:t>
            </a:r>
            <a:r>
              <a:rPr lang="en-GB" sz="1700" dirty="0"/>
              <a:t> </a:t>
            </a:r>
            <a:r>
              <a:rPr lang="en-GB" sz="1700" dirty="0" err="1"/>
              <a:t>mathemategwyr</a:t>
            </a:r>
            <a:r>
              <a:rPr lang="en-GB" sz="1700" dirty="0"/>
              <a:t> </a:t>
            </a:r>
            <a:r>
              <a:rPr lang="en-GB" sz="1700" dirty="0" err="1"/>
              <a:t>weithio</a:t>
            </a:r>
            <a:r>
              <a:rPr lang="en-GB" sz="1700" dirty="0"/>
              <a:t> </a:t>
            </a:r>
            <a:br>
              <a:rPr lang="en-GB" sz="1700" dirty="0"/>
            </a:br>
            <a:r>
              <a:rPr lang="en-GB" sz="1700" dirty="0" err="1"/>
              <a:t>mewn</a:t>
            </a:r>
            <a:r>
              <a:rPr lang="en-GB" sz="1700" dirty="0"/>
              <a:t> </a:t>
            </a:r>
            <a:r>
              <a:rPr lang="en-GB" sz="1700" dirty="0" err="1"/>
              <a:t>parau</a:t>
            </a:r>
            <a:r>
              <a:rPr lang="en-GB" sz="1700" dirty="0"/>
              <a:t> neu </a:t>
            </a:r>
            <a:r>
              <a:rPr lang="en-GB" sz="1700" dirty="0" err="1"/>
              <a:t>drioedd</a:t>
            </a:r>
            <a:r>
              <a:rPr lang="en-GB" sz="1700" dirty="0"/>
              <a:t>.</a:t>
            </a:r>
          </a:p>
          <a:p>
            <a:pPr marL="342900" indent="-342900"/>
            <a:r>
              <a:rPr lang="en-GB" sz="1700" dirty="0" err="1"/>
              <a:t>Defnyddiwch</a:t>
            </a:r>
            <a:r>
              <a:rPr lang="en-GB" sz="1700" dirty="0"/>
              <a:t> </a:t>
            </a:r>
            <a:r>
              <a:rPr lang="en-GB" sz="1700" dirty="0" err="1"/>
              <a:t>fyrddau</a:t>
            </a:r>
            <a:r>
              <a:rPr lang="en-GB" sz="1700" dirty="0"/>
              <a:t> </a:t>
            </a:r>
            <a:r>
              <a:rPr lang="en-GB" sz="1700" dirty="0" err="1"/>
              <a:t>gwyn</a:t>
            </a:r>
            <a:r>
              <a:rPr lang="en-GB" sz="1700" dirty="0"/>
              <a:t> </a:t>
            </a:r>
            <a:r>
              <a:rPr lang="en-GB" sz="1700" dirty="0" err="1"/>
              <a:t>bach</a:t>
            </a:r>
            <a:r>
              <a:rPr lang="en-GB" sz="1700" dirty="0"/>
              <a:t> a </a:t>
            </a:r>
            <a:r>
              <a:rPr lang="en-GB" sz="1700" dirty="0" err="1"/>
              <a:t>rennir</a:t>
            </a:r>
            <a:r>
              <a:rPr lang="en-GB" sz="1700" dirty="0"/>
              <a:t> neu </a:t>
            </a:r>
            <a:r>
              <a:rPr lang="en-GB" sz="1700" dirty="0" err="1"/>
              <a:t>ein</a:t>
            </a:r>
            <a:r>
              <a:rPr lang="en-GB" sz="1700" dirty="0"/>
              <a:t> </a:t>
            </a:r>
            <a:r>
              <a:rPr lang="en-GB" sz="1700" dirty="0" err="1"/>
              <a:t>Polypad</a:t>
            </a:r>
            <a:r>
              <a:rPr lang="en-GB" sz="1700" dirty="0"/>
              <a:t> </a:t>
            </a:r>
            <a:r>
              <a:rPr lang="en-GB" sz="1700" dirty="0" err="1"/>
              <a:t>rhyngweithiol</a:t>
            </a:r>
            <a:r>
              <a:rPr lang="en-GB" sz="1700" dirty="0"/>
              <a:t> </a:t>
            </a:r>
            <a:r>
              <a:rPr lang="en-GB" sz="1700" dirty="0" err="1"/>
              <a:t>i</a:t>
            </a:r>
            <a:r>
              <a:rPr lang="en-GB" sz="1700" dirty="0"/>
              <a:t> </a:t>
            </a:r>
            <a:r>
              <a:rPr lang="en-GB" sz="1700" dirty="0" err="1"/>
              <a:t>annog</a:t>
            </a:r>
            <a:r>
              <a:rPr lang="en-GB" sz="1700" dirty="0"/>
              <a:t> </a:t>
            </a:r>
            <a:r>
              <a:rPr lang="en-GB" sz="1700" dirty="0" err="1"/>
              <a:t>cydweithio</a:t>
            </a:r>
            <a:r>
              <a:rPr lang="en-GB" sz="1700" dirty="0"/>
              <a:t>.</a:t>
            </a:r>
            <a:endParaRPr lang="en-GB" sz="1700" b="1" dirty="0"/>
          </a:p>
          <a:p>
            <a:pPr marL="342900" indent="-342900"/>
            <a:r>
              <a:rPr lang="en-GB" sz="1700" b="1" dirty="0" err="1"/>
              <a:t>Tynnwch</a:t>
            </a:r>
            <a:r>
              <a:rPr lang="en-GB" sz="1700" b="1" dirty="0"/>
              <a:t> </a:t>
            </a:r>
            <a:r>
              <a:rPr lang="en-GB" sz="1700" b="1" dirty="0" err="1"/>
              <a:t>sylw</a:t>
            </a:r>
            <a:r>
              <a:rPr lang="en-GB" sz="1700" b="1" dirty="0"/>
              <a:t> at y </a:t>
            </a:r>
            <a:r>
              <a:rPr lang="en-GB" sz="1700" b="1" dirty="0" err="1"/>
              <a:t>gwahaniaeth</a:t>
            </a:r>
            <a:r>
              <a:rPr lang="en-GB" sz="1700" b="1" dirty="0"/>
              <a:t> </a:t>
            </a:r>
            <a:r>
              <a:rPr lang="en-GB" sz="1700" b="1" dirty="0" err="1"/>
              <a:t>rhwng</a:t>
            </a:r>
            <a:r>
              <a:rPr lang="en-GB" sz="1700" b="1" dirty="0"/>
              <a:t> “</a:t>
            </a:r>
            <a:r>
              <a:rPr lang="en-GB" sz="1700" b="1" dirty="0" err="1"/>
              <a:t>Allaf</a:t>
            </a:r>
            <a:r>
              <a:rPr lang="en-GB" sz="1700" b="1" dirty="0"/>
              <a:t> </a:t>
            </a:r>
            <a:r>
              <a:rPr lang="en-GB" sz="1700" b="1" dirty="0" err="1"/>
              <a:t>i</a:t>
            </a:r>
            <a:r>
              <a:rPr lang="en-GB" sz="1700" b="1" dirty="0"/>
              <a:t> </a:t>
            </a:r>
            <a:r>
              <a:rPr lang="en-GB" sz="1700" b="1" dirty="0" err="1"/>
              <a:t>ddim</a:t>
            </a:r>
            <a:r>
              <a:rPr lang="en-GB" sz="1700" b="1" dirty="0"/>
              <a:t> </a:t>
            </a:r>
            <a:r>
              <a:rPr lang="en-GB" sz="1700" b="1" dirty="0" err="1"/>
              <a:t>ei</a:t>
            </a:r>
            <a:r>
              <a:rPr lang="en-GB" sz="1700" b="1" dirty="0"/>
              <a:t> </a:t>
            </a:r>
            <a:r>
              <a:rPr lang="en-GB" sz="1700" b="1" dirty="0" err="1"/>
              <a:t>wneud</a:t>
            </a:r>
            <a:r>
              <a:rPr lang="en-GB" sz="1700" b="1" dirty="0"/>
              <a:t>” a “All neb </a:t>
            </a:r>
            <a:r>
              <a:rPr lang="en-GB" sz="1700" b="1" dirty="0" err="1"/>
              <a:t>ei</a:t>
            </a:r>
            <a:r>
              <a:rPr lang="en-GB" sz="1700" b="1" dirty="0"/>
              <a:t> </a:t>
            </a:r>
            <a:r>
              <a:rPr lang="en-GB" sz="1700" b="1" dirty="0" err="1"/>
              <a:t>wneud</a:t>
            </a:r>
            <a:r>
              <a:rPr lang="en-GB" sz="1700" b="1" dirty="0"/>
              <a:t>, </a:t>
            </a:r>
            <a:r>
              <a:rPr lang="en-GB" sz="1700" b="1" dirty="0" err="1"/>
              <a:t>mae’n</a:t>
            </a:r>
            <a:r>
              <a:rPr lang="en-GB" sz="1700" b="1" dirty="0"/>
              <a:t> </a:t>
            </a:r>
            <a:r>
              <a:rPr lang="en-GB" sz="1700" b="1" dirty="0" err="1"/>
              <a:t>amhosibl</a:t>
            </a:r>
            <a:r>
              <a:rPr lang="en-GB" sz="1700" b="1" dirty="0"/>
              <a:t>”.</a:t>
            </a:r>
          </a:p>
          <a:p>
            <a:pPr marL="577537" lvl="1" indent="-342900"/>
            <a:r>
              <a:rPr lang="en-GB" sz="1700" dirty="0" err="1"/>
              <a:t>Os</a:t>
            </a:r>
            <a:r>
              <a:rPr lang="en-GB" sz="1700" dirty="0"/>
              <a:t> </a:t>
            </a:r>
            <a:r>
              <a:rPr lang="en-GB" sz="1700" dirty="0" err="1"/>
              <a:t>dywed</a:t>
            </a:r>
            <a:r>
              <a:rPr lang="en-GB" sz="1700" dirty="0"/>
              <a:t> y </a:t>
            </a:r>
            <a:r>
              <a:rPr lang="en-GB" sz="1700" dirty="0" err="1"/>
              <a:t>mathemategwyr</a:t>
            </a:r>
            <a:r>
              <a:rPr lang="en-GB" sz="1700" dirty="0"/>
              <a:t>, “Mae </a:t>
            </a:r>
            <a:r>
              <a:rPr lang="en-GB" sz="1700" dirty="0" err="1"/>
              <a:t>hyn</a:t>
            </a:r>
            <a:r>
              <a:rPr lang="en-GB" sz="1700" dirty="0"/>
              <a:t> </a:t>
            </a:r>
            <a:r>
              <a:rPr lang="en-GB" sz="1700" dirty="0" err="1"/>
              <a:t>yn</a:t>
            </a:r>
            <a:r>
              <a:rPr lang="en-GB" sz="1700" dirty="0"/>
              <a:t> </a:t>
            </a:r>
            <a:r>
              <a:rPr lang="en-GB" sz="1700" dirty="0" err="1"/>
              <a:t>amhosibl</a:t>
            </a:r>
            <a:r>
              <a:rPr lang="en-GB" sz="1700" dirty="0"/>
              <a:t>” </a:t>
            </a:r>
            <a:r>
              <a:rPr lang="en-GB" sz="1700" dirty="0" err="1"/>
              <a:t>oherwydd</a:t>
            </a:r>
            <a:r>
              <a:rPr lang="en-GB" sz="1700" dirty="0"/>
              <a:t> </a:t>
            </a:r>
            <a:r>
              <a:rPr lang="en-GB" sz="1700" dirty="0" err="1"/>
              <a:t>na</a:t>
            </a:r>
            <a:r>
              <a:rPr lang="en-GB" sz="1700" dirty="0"/>
              <a:t> </a:t>
            </a:r>
            <a:br>
              <a:rPr lang="en-GB" sz="1700" dirty="0"/>
            </a:br>
            <a:r>
              <a:rPr lang="en-GB" sz="1700" dirty="0" err="1"/>
              <a:t>allant</a:t>
            </a:r>
            <a:r>
              <a:rPr lang="en-GB" sz="1700" dirty="0"/>
              <a:t> </a:t>
            </a:r>
            <a:r>
              <a:rPr lang="en-GB" sz="1700" dirty="0" err="1"/>
              <a:t>ei</a:t>
            </a:r>
            <a:r>
              <a:rPr lang="en-GB" sz="1700" dirty="0"/>
              <a:t> </a:t>
            </a:r>
            <a:r>
              <a:rPr lang="en-GB" sz="1700" dirty="0" err="1"/>
              <a:t>wneud</a:t>
            </a:r>
            <a:r>
              <a:rPr lang="en-GB" sz="1700" dirty="0"/>
              <a:t>, </a:t>
            </a:r>
            <a:r>
              <a:rPr lang="en-GB" sz="1700" dirty="0" err="1"/>
              <a:t>gofynnwch</a:t>
            </a:r>
            <a:r>
              <a:rPr lang="en-GB" sz="1700" dirty="0"/>
              <a:t> “Sut </a:t>
            </a:r>
            <a:r>
              <a:rPr lang="en-GB" sz="1700" dirty="0" err="1"/>
              <a:t>allwch</a:t>
            </a:r>
            <a:r>
              <a:rPr lang="en-GB" sz="1700" dirty="0"/>
              <a:t> chi </a:t>
            </a:r>
            <a:r>
              <a:rPr lang="en-GB" sz="1700" dirty="0" err="1"/>
              <a:t>fod</a:t>
            </a:r>
            <a:r>
              <a:rPr lang="en-GB" sz="1700" dirty="0"/>
              <a:t> </a:t>
            </a:r>
            <a:r>
              <a:rPr lang="en-GB" sz="1700" dirty="0" err="1"/>
              <a:t>yn</a:t>
            </a:r>
            <a:r>
              <a:rPr lang="en-GB" sz="1700" dirty="0"/>
              <a:t> </a:t>
            </a:r>
            <a:r>
              <a:rPr lang="en-GB" sz="1700" i="1" dirty="0" err="1"/>
              <a:t>siŵr</a:t>
            </a:r>
            <a:r>
              <a:rPr lang="en-GB" sz="1700" i="1" dirty="0"/>
              <a:t> </a:t>
            </a:r>
            <a:r>
              <a:rPr lang="en-GB" sz="1700" dirty="0" err="1"/>
              <a:t>na</a:t>
            </a:r>
            <a:r>
              <a:rPr lang="en-GB" sz="1700" dirty="0"/>
              <a:t> </a:t>
            </a:r>
            <a:r>
              <a:rPr lang="en-GB" sz="1700" dirty="0" err="1"/>
              <a:t>fydd</a:t>
            </a:r>
            <a:r>
              <a:rPr lang="en-GB" sz="1700" dirty="0"/>
              <a:t> neb </a:t>
            </a:r>
            <a:br>
              <a:rPr lang="en-GB" sz="1700" dirty="0"/>
            </a:br>
            <a:r>
              <a:rPr lang="en-GB" sz="1700" dirty="0" err="1"/>
              <a:t>arall</a:t>
            </a:r>
            <a:r>
              <a:rPr lang="en-GB" sz="1700" dirty="0"/>
              <a:t> </a:t>
            </a:r>
            <a:r>
              <a:rPr lang="en-GB" sz="1700" dirty="0" err="1"/>
              <a:t>yn</a:t>
            </a:r>
            <a:r>
              <a:rPr lang="en-GB" sz="1700" dirty="0"/>
              <a:t> </a:t>
            </a:r>
            <a:r>
              <a:rPr lang="en-GB" sz="1700" dirty="0" err="1"/>
              <a:t>gallu</a:t>
            </a:r>
            <a:r>
              <a:rPr lang="en-GB" sz="1700" dirty="0"/>
              <a:t> </a:t>
            </a:r>
            <a:r>
              <a:rPr lang="en-GB" sz="1700" dirty="0" err="1"/>
              <a:t>dweud</a:t>
            </a:r>
            <a:r>
              <a:rPr lang="en-GB" sz="1700" dirty="0"/>
              <a:t> </a:t>
            </a:r>
            <a:r>
              <a:rPr lang="en-GB" sz="1700" dirty="0" err="1"/>
              <a:t>sut</a:t>
            </a:r>
            <a:r>
              <a:rPr lang="en-GB" sz="1700" dirty="0"/>
              <a:t> y gall y </a:t>
            </a:r>
            <a:r>
              <a:rPr lang="en-GB" sz="1700" dirty="0" err="1"/>
              <a:t>gweithiwr</a:t>
            </a:r>
            <a:r>
              <a:rPr lang="en-GB" sz="1700" dirty="0"/>
              <a:t> </a:t>
            </a:r>
            <a:r>
              <a:rPr lang="en-GB" sz="1700" dirty="0" err="1"/>
              <a:t>ffitio’r</a:t>
            </a:r>
            <a:r>
              <a:rPr lang="en-GB" sz="1700" dirty="0"/>
              <a:t> </a:t>
            </a:r>
            <a:r>
              <a:rPr lang="en-GB" sz="1700" dirty="0" err="1"/>
              <a:t>parseli</a:t>
            </a:r>
            <a:r>
              <a:rPr lang="en-GB" sz="1700" dirty="0"/>
              <a:t> </a:t>
            </a:r>
            <a:r>
              <a:rPr lang="en-GB" sz="1700" dirty="0" err="1"/>
              <a:t>yn</a:t>
            </a:r>
            <a:r>
              <a:rPr lang="en-GB" sz="1700" dirty="0"/>
              <a:t> y </a:t>
            </a:r>
            <a:r>
              <a:rPr lang="en-GB" sz="1700" dirty="0" err="1"/>
              <a:t>sachau</a:t>
            </a:r>
            <a:r>
              <a:rPr lang="en-GB" sz="1700" dirty="0"/>
              <a:t>?” </a:t>
            </a:r>
          </a:p>
          <a:p>
            <a:pPr marL="577537" lvl="1" indent="-342900"/>
            <a:r>
              <a:rPr lang="en-GB" sz="1700" dirty="0" err="1"/>
              <a:t>Os</a:t>
            </a:r>
            <a:r>
              <a:rPr lang="en-GB" sz="1700" dirty="0"/>
              <a:t> </a:t>
            </a:r>
            <a:r>
              <a:rPr lang="en-GB" sz="1700" dirty="0" err="1"/>
              <a:t>ydyn</a:t>
            </a:r>
            <a:r>
              <a:rPr lang="en-GB" sz="1700" dirty="0"/>
              <a:t> </a:t>
            </a:r>
            <a:r>
              <a:rPr lang="en-GB" sz="1700" dirty="0" err="1"/>
              <a:t>nhw’n</a:t>
            </a:r>
            <a:r>
              <a:rPr lang="en-GB" sz="1700" dirty="0"/>
              <a:t> </a:t>
            </a:r>
            <a:r>
              <a:rPr lang="en-GB" sz="1700" dirty="0" err="1"/>
              <a:t>darbwyllo</a:t>
            </a:r>
            <a:r>
              <a:rPr lang="en-GB" sz="1700" dirty="0"/>
              <a:t> </a:t>
            </a:r>
            <a:r>
              <a:rPr lang="en-GB" sz="1700" dirty="0" err="1"/>
              <a:t>eu</a:t>
            </a:r>
            <a:r>
              <a:rPr lang="en-GB" sz="1700" dirty="0"/>
              <a:t> </a:t>
            </a:r>
            <a:r>
              <a:rPr lang="en-GB" sz="1700" dirty="0" err="1"/>
              <a:t>hunain</a:t>
            </a:r>
            <a:r>
              <a:rPr lang="en-GB" sz="1700" dirty="0"/>
              <a:t> </a:t>
            </a:r>
            <a:r>
              <a:rPr lang="en-GB" sz="1700" dirty="0" err="1"/>
              <a:t>nad</a:t>
            </a:r>
            <a:r>
              <a:rPr lang="en-GB" sz="1700" dirty="0"/>
              <a:t> </a:t>
            </a:r>
            <a:r>
              <a:rPr lang="en-GB" sz="1700" dirty="0" err="1"/>
              <a:t>yw’n</a:t>
            </a:r>
            <a:r>
              <a:rPr lang="en-GB" sz="1700" dirty="0"/>
              <a:t> </a:t>
            </a:r>
            <a:r>
              <a:rPr lang="en-GB" sz="1700" dirty="0" err="1"/>
              <a:t>bosibl</a:t>
            </a:r>
            <a:r>
              <a:rPr lang="en-GB" sz="1700" dirty="0"/>
              <a:t> </a:t>
            </a:r>
            <a:r>
              <a:rPr lang="en-GB" sz="1700" dirty="0" err="1"/>
              <a:t>trwy</a:t>
            </a:r>
            <a:r>
              <a:rPr lang="en-GB" sz="1700" dirty="0"/>
              <a:t> un </a:t>
            </a:r>
            <a:r>
              <a:rPr lang="en-GB" sz="1700" dirty="0" err="1"/>
              <a:t>enghraifft</a:t>
            </a:r>
            <a:r>
              <a:rPr lang="en-GB" sz="1700" dirty="0"/>
              <a:t> </a:t>
            </a:r>
            <a:br>
              <a:rPr lang="en-GB" sz="1700" dirty="0"/>
            </a:br>
            <a:r>
              <a:rPr lang="en-GB" sz="1700" dirty="0" err="1"/>
              <a:t>e.e.</a:t>
            </a:r>
            <a:r>
              <a:rPr lang="en-GB" sz="1700" dirty="0"/>
              <a:t> “</a:t>
            </a:r>
            <a:r>
              <a:rPr lang="en-GB" sz="1700" dirty="0" err="1"/>
              <a:t>Rwyf</a:t>
            </a:r>
            <a:r>
              <a:rPr lang="en-GB" sz="1700" dirty="0"/>
              <a:t> </a:t>
            </a:r>
            <a:r>
              <a:rPr lang="en-GB" sz="1700" dirty="0" err="1"/>
              <a:t>wedi</a:t>
            </a:r>
            <a:r>
              <a:rPr lang="en-GB" sz="1700" dirty="0"/>
              <a:t> </a:t>
            </a:r>
            <a:r>
              <a:rPr lang="en-GB" sz="1700" dirty="0" err="1"/>
              <a:t>rhoi</a:t>
            </a:r>
            <a:r>
              <a:rPr lang="en-GB" sz="1700" dirty="0"/>
              <a:t> </a:t>
            </a:r>
            <a:r>
              <a:rPr lang="en-GB" sz="1700" dirty="0" err="1"/>
              <a:t>cynnig</a:t>
            </a:r>
            <a:r>
              <a:rPr lang="en-GB" sz="1700" dirty="0"/>
              <a:t> </a:t>
            </a:r>
            <a:r>
              <a:rPr lang="en-GB" sz="1700" dirty="0" err="1"/>
              <a:t>arni</a:t>
            </a:r>
            <a:r>
              <a:rPr lang="en-GB" sz="1700" dirty="0"/>
              <a:t> </a:t>
            </a:r>
            <a:r>
              <a:rPr lang="en-GB" sz="1700" dirty="0" err="1"/>
              <a:t>unwaith</a:t>
            </a:r>
            <a:r>
              <a:rPr lang="en-GB" sz="1700" dirty="0"/>
              <a:t> ac </a:t>
            </a:r>
            <a:r>
              <a:rPr lang="en-GB" sz="1700" dirty="0" err="1"/>
              <a:t>ni</a:t>
            </a:r>
            <a:r>
              <a:rPr lang="en-GB" sz="1700" dirty="0"/>
              <a:t> </a:t>
            </a:r>
            <a:r>
              <a:rPr lang="en-GB" sz="1700" dirty="0" err="1"/>
              <a:t>weithiodd</a:t>
            </a:r>
            <a:r>
              <a:rPr lang="en-GB" sz="1700" dirty="0"/>
              <a:t>, felly </a:t>
            </a:r>
            <a:r>
              <a:rPr lang="en-GB" sz="1700" dirty="0" err="1"/>
              <a:t>ni</a:t>
            </a:r>
            <a:r>
              <a:rPr lang="en-GB" sz="1700" dirty="0"/>
              <a:t> </a:t>
            </a:r>
            <a:r>
              <a:rPr lang="en-GB" sz="1700" dirty="0" err="1"/>
              <a:t>ellir</a:t>
            </a:r>
            <a:r>
              <a:rPr lang="en-GB" sz="1700" dirty="0"/>
              <a:t> </a:t>
            </a:r>
            <a:r>
              <a:rPr lang="en-GB" sz="1700" dirty="0" err="1"/>
              <a:t>ei</a:t>
            </a:r>
            <a:r>
              <a:rPr lang="en-GB" sz="1700" dirty="0"/>
              <a:t> </a:t>
            </a:r>
            <a:br>
              <a:rPr lang="en-GB" sz="1700" dirty="0"/>
            </a:br>
            <a:r>
              <a:rPr lang="en-GB" sz="1700" dirty="0" err="1"/>
              <a:t>wneud</a:t>
            </a:r>
            <a:r>
              <a:rPr lang="en-GB" sz="1700" dirty="0"/>
              <a:t>”, </a:t>
            </a:r>
            <a:r>
              <a:rPr lang="en-GB" sz="1700" dirty="0" err="1"/>
              <a:t>dywedwch</a:t>
            </a:r>
            <a:r>
              <a:rPr lang="en-GB" sz="1700" dirty="0"/>
              <a:t> “</a:t>
            </a:r>
            <a:r>
              <a:rPr lang="en-GB" sz="1700" dirty="0" err="1"/>
              <a:t>Rwy’n</a:t>
            </a:r>
            <a:r>
              <a:rPr lang="en-GB" sz="1700" dirty="0"/>
              <a:t> </a:t>
            </a:r>
            <a:r>
              <a:rPr lang="en-GB" sz="1700" dirty="0" err="1"/>
              <a:t>credu</a:t>
            </a:r>
            <a:r>
              <a:rPr lang="en-GB" sz="1700" dirty="0"/>
              <a:t> y </a:t>
            </a:r>
            <a:r>
              <a:rPr lang="en-GB" sz="1700" dirty="0" err="1"/>
              <a:t>dylech</a:t>
            </a:r>
            <a:r>
              <a:rPr lang="en-GB" sz="1700" dirty="0"/>
              <a:t> chi </a:t>
            </a:r>
            <a:r>
              <a:rPr lang="en-GB" sz="1700" dirty="0" err="1"/>
              <a:t>roi</a:t>
            </a:r>
            <a:r>
              <a:rPr lang="en-GB" sz="1700" dirty="0"/>
              <a:t> </a:t>
            </a:r>
            <a:r>
              <a:rPr lang="en-GB" sz="1700" dirty="0" err="1"/>
              <a:t>cynnig</a:t>
            </a:r>
            <a:r>
              <a:rPr lang="en-GB" sz="1700" dirty="0"/>
              <a:t> </a:t>
            </a:r>
            <a:r>
              <a:rPr lang="en-GB" sz="1700" dirty="0" err="1"/>
              <a:t>ar</a:t>
            </a:r>
            <a:r>
              <a:rPr lang="en-GB" sz="1700" dirty="0"/>
              <a:t> </a:t>
            </a:r>
            <a:r>
              <a:rPr lang="en-GB" sz="1700" dirty="0" err="1"/>
              <a:t>ffordd</a:t>
            </a:r>
            <a:r>
              <a:rPr lang="en-GB" sz="1700" dirty="0"/>
              <a:t> </a:t>
            </a:r>
            <a:r>
              <a:rPr lang="en-GB" sz="1700" dirty="0" err="1"/>
              <a:t>arall</a:t>
            </a:r>
            <a:r>
              <a:rPr lang="en-GB" sz="1700" dirty="0"/>
              <a:t>.</a:t>
            </a:r>
            <a:br>
              <a:rPr lang="en-GB" sz="1700" dirty="0"/>
            </a:br>
            <a:r>
              <a:rPr lang="en-GB" sz="1700" dirty="0"/>
              <a:t>” </a:t>
            </a:r>
            <a:r>
              <a:rPr lang="en-GB" sz="1700" dirty="0" err="1"/>
              <a:t>Gadewch</a:t>
            </a:r>
            <a:r>
              <a:rPr lang="en-GB" sz="1700" dirty="0"/>
              <a:t> </a:t>
            </a:r>
            <a:r>
              <a:rPr lang="en-GB" sz="1700" dirty="0" err="1"/>
              <a:t>iddyn</a:t>
            </a:r>
            <a:r>
              <a:rPr lang="en-GB" sz="1700" dirty="0"/>
              <a:t> </a:t>
            </a:r>
            <a:r>
              <a:rPr lang="en-GB" sz="1700" dirty="0" err="1"/>
              <a:t>nhw</a:t>
            </a:r>
            <a:r>
              <a:rPr lang="en-GB" sz="1700" dirty="0"/>
              <a:t> </a:t>
            </a:r>
            <a:r>
              <a:rPr lang="en-GB" sz="1700" dirty="0" err="1"/>
              <a:t>wneud</a:t>
            </a:r>
            <a:r>
              <a:rPr lang="en-GB" sz="1700" dirty="0"/>
              <a:t> </a:t>
            </a:r>
            <a:r>
              <a:rPr lang="en-GB" sz="1700" dirty="0" err="1"/>
              <a:t>hynny</a:t>
            </a:r>
            <a:r>
              <a:rPr lang="en-GB" sz="1700" dirty="0"/>
              <a:t>, </a:t>
            </a:r>
            <a:r>
              <a:rPr lang="en-GB" sz="1700" dirty="0" err="1"/>
              <a:t>yna</a:t>
            </a:r>
            <a:r>
              <a:rPr lang="en-GB" sz="1700" dirty="0"/>
              <a:t> </a:t>
            </a:r>
            <a:r>
              <a:rPr lang="en-GB" sz="1700" dirty="0" err="1"/>
              <a:t>gofynnwch</a:t>
            </a:r>
            <a:r>
              <a:rPr lang="en-GB" sz="1700" dirty="0"/>
              <a:t> “</a:t>
            </a:r>
            <a:r>
              <a:rPr lang="en-GB" sz="1700" dirty="0" err="1"/>
              <a:t>Allwch</a:t>
            </a:r>
            <a:r>
              <a:rPr lang="en-GB" sz="1700" dirty="0"/>
              <a:t> chi </a:t>
            </a:r>
            <a:r>
              <a:rPr lang="en-GB" sz="1700" b="1" dirty="0" err="1">
                <a:solidFill>
                  <a:schemeClr val="tx2"/>
                </a:solidFill>
              </a:rPr>
              <a:t>fy</a:t>
            </a:r>
            <a:r>
              <a:rPr lang="en-GB" sz="1700" b="1" dirty="0">
                <a:solidFill>
                  <a:schemeClr val="tx2"/>
                </a:solidFill>
              </a:rPr>
              <a:t> </a:t>
            </a:r>
            <a:br>
              <a:rPr lang="en-GB" sz="1700" b="1" dirty="0">
                <a:solidFill>
                  <a:schemeClr val="tx2"/>
                </a:solidFill>
              </a:rPr>
            </a:br>
            <a:r>
              <a:rPr lang="en-GB" sz="1700" b="1" dirty="0" err="1">
                <a:solidFill>
                  <a:schemeClr val="tx2"/>
                </a:solidFill>
              </a:rPr>
              <a:t>narbwyllo</a:t>
            </a:r>
            <a:r>
              <a:rPr lang="en-GB" sz="1700" b="1" dirty="0">
                <a:solidFill>
                  <a:schemeClr val="tx2"/>
                </a:solidFill>
              </a:rPr>
              <a:t> </a:t>
            </a:r>
            <a:r>
              <a:rPr lang="en-GB" sz="1700" dirty="0" err="1"/>
              <a:t>na</a:t>
            </a:r>
            <a:r>
              <a:rPr lang="en-GB" sz="1700" dirty="0"/>
              <a:t> </a:t>
            </a:r>
            <a:r>
              <a:rPr lang="en-GB" sz="1700" dirty="0" err="1"/>
              <a:t>fydd</a:t>
            </a:r>
            <a:r>
              <a:rPr lang="en-GB" sz="1700" dirty="0"/>
              <a:t> </a:t>
            </a:r>
            <a:r>
              <a:rPr lang="en-GB" sz="1700" dirty="0" err="1"/>
              <a:t>hyn</a:t>
            </a:r>
            <a:r>
              <a:rPr lang="en-GB" sz="1700" dirty="0"/>
              <a:t> </a:t>
            </a:r>
            <a:r>
              <a:rPr lang="en-GB" sz="1700" dirty="0" err="1"/>
              <a:t>yn</a:t>
            </a:r>
            <a:r>
              <a:rPr lang="en-GB" sz="1700" dirty="0"/>
              <a:t> </a:t>
            </a:r>
            <a:r>
              <a:rPr lang="en-GB" sz="1700" dirty="0" err="1"/>
              <a:t>gweithio</a:t>
            </a:r>
            <a:r>
              <a:rPr lang="en-GB" sz="1700" dirty="0"/>
              <a:t> </a:t>
            </a:r>
            <a:r>
              <a:rPr lang="en-GB" sz="1700" dirty="0" err="1"/>
              <a:t>beth</a:t>
            </a:r>
            <a:r>
              <a:rPr lang="en-GB" sz="1700" dirty="0"/>
              <a:t> </a:t>
            </a:r>
            <a:r>
              <a:rPr lang="en-GB" sz="1700" dirty="0" err="1"/>
              <a:t>bynnag</a:t>
            </a:r>
            <a:r>
              <a:rPr lang="en-GB" sz="1700" dirty="0"/>
              <a:t> </a:t>
            </a:r>
            <a:r>
              <a:rPr lang="en-GB" sz="1700" dirty="0" err="1"/>
              <a:t>fo’r</a:t>
            </a:r>
            <a:r>
              <a:rPr lang="en-GB" sz="1700" dirty="0"/>
              <a:t> </a:t>
            </a:r>
            <a:r>
              <a:rPr lang="en-GB" sz="1700" dirty="0" err="1"/>
              <a:t>ffordd</a:t>
            </a:r>
            <a:r>
              <a:rPr lang="en-GB" sz="1700" dirty="0"/>
              <a:t> y </a:t>
            </a:r>
            <a:r>
              <a:rPr lang="en-GB" sz="1700" dirty="0" err="1"/>
              <a:t>ceisiwch</a:t>
            </a:r>
            <a:r>
              <a:rPr lang="en-GB" sz="1700" dirty="0"/>
              <a:t> </a:t>
            </a:r>
            <a:br>
              <a:rPr lang="en-GB" sz="1700" dirty="0"/>
            </a:br>
            <a:r>
              <a:rPr lang="en-GB" sz="1700" dirty="0" err="1"/>
              <a:t>ffitio’r</a:t>
            </a:r>
            <a:r>
              <a:rPr lang="en-GB" sz="1700" dirty="0"/>
              <a:t> </a:t>
            </a:r>
            <a:r>
              <a:rPr lang="en-GB" sz="1700" dirty="0" err="1"/>
              <a:t>parseli</a:t>
            </a:r>
            <a:r>
              <a:rPr lang="en-GB" sz="1700" dirty="0"/>
              <a:t> </a:t>
            </a:r>
            <a:r>
              <a:rPr lang="en-GB" sz="1700" dirty="0" err="1"/>
              <a:t>i</a:t>
            </a:r>
            <a:r>
              <a:rPr lang="en-GB" sz="1700" dirty="0"/>
              <a:t> </a:t>
            </a:r>
            <a:r>
              <a:rPr lang="en-GB" sz="1700" dirty="0" err="1"/>
              <a:t>mewn</a:t>
            </a:r>
            <a:r>
              <a:rPr lang="en-GB" sz="1700" dirty="0"/>
              <a:t>?”</a:t>
            </a:r>
          </a:p>
          <a:p>
            <a:pPr marL="342900" indent="-342900"/>
            <a:r>
              <a:rPr lang="en-GB" sz="1700" b="1" dirty="0" err="1"/>
              <a:t>Cyn</a:t>
            </a:r>
            <a:r>
              <a:rPr lang="en-GB" sz="1700" b="1" dirty="0"/>
              <a:t> </a:t>
            </a:r>
            <a:r>
              <a:rPr lang="en-GB" sz="1700" b="1" dirty="0" err="1"/>
              <a:t>symud</a:t>
            </a:r>
            <a:r>
              <a:rPr lang="en-GB" sz="1700" b="1" dirty="0"/>
              <a:t> </a:t>
            </a:r>
            <a:r>
              <a:rPr lang="en-GB" sz="1700" b="1" dirty="0" err="1"/>
              <a:t>ymlaen</a:t>
            </a:r>
            <a:r>
              <a:rPr lang="en-GB" sz="1700" b="1" dirty="0"/>
              <a:t>, </a:t>
            </a:r>
            <a:r>
              <a:rPr lang="en-GB" sz="1700" b="1" dirty="0" err="1"/>
              <a:t>dewch</a:t>
            </a:r>
            <a:r>
              <a:rPr lang="en-GB" sz="1700" b="1" dirty="0"/>
              <a:t> </a:t>
            </a:r>
            <a:r>
              <a:rPr lang="en-GB" sz="1700" b="1" dirty="0" err="1"/>
              <a:t>yn</a:t>
            </a:r>
            <a:r>
              <a:rPr lang="en-GB" sz="1700" b="1" dirty="0"/>
              <a:t> </a:t>
            </a:r>
            <a:r>
              <a:rPr lang="en-GB" sz="1700" b="1" dirty="0" err="1"/>
              <a:t>ôl</a:t>
            </a:r>
            <a:r>
              <a:rPr lang="en-GB" sz="1700" b="1" dirty="0"/>
              <a:t> at </a:t>
            </a:r>
            <a:r>
              <a:rPr lang="en-GB" sz="1700" b="1" dirty="0" err="1"/>
              <a:t>eich</a:t>
            </a:r>
            <a:r>
              <a:rPr lang="en-GB" sz="1700" b="1" dirty="0"/>
              <a:t> </a:t>
            </a:r>
            <a:r>
              <a:rPr lang="en-GB" sz="1700" b="1" dirty="0" err="1"/>
              <a:t>gilydd</a:t>
            </a:r>
            <a:r>
              <a:rPr lang="en-GB" sz="1700" b="1" dirty="0"/>
              <a:t> </a:t>
            </a:r>
            <a:r>
              <a:rPr lang="en-GB" sz="1700" b="1" dirty="0" err="1"/>
              <a:t>fel</a:t>
            </a:r>
            <a:r>
              <a:rPr lang="en-GB" sz="1700" b="1" dirty="0"/>
              <a:t> </a:t>
            </a:r>
            <a:r>
              <a:rPr lang="en-GB" sz="1700" b="1" dirty="0" err="1"/>
              <a:t>cylch</a:t>
            </a:r>
            <a:r>
              <a:rPr lang="en-GB" sz="1700" b="1" dirty="0"/>
              <a:t> </a:t>
            </a:r>
            <a:r>
              <a:rPr lang="en-GB" sz="1700" b="1" dirty="0" err="1"/>
              <a:t>i</a:t>
            </a:r>
            <a:r>
              <a:rPr lang="en-GB" sz="1700" b="1" dirty="0"/>
              <a:t> </a:t>
            </a:r>
            <a:r>
              <a:rPr lang="en-GB" sz="1700" b="1" dirty="0" err="1"/>
              <a:t>atgyfnerthu</a:t>
            </a:r>
            <a:r>
              <a:rPr lang="en-GB" sz="1700" b="1" dirty="0"/>
              <a:t> pam </a:t>
            </a:r>
            <a:r>
              <a:rPr lang="en-GB" sz="1700" b="1" dirty="0" err="1"/>
              <a:t>mae</a:t>
            </a:r>
            <a:r>
              <a:rPr lang="en-GB" sz="1700" b="1" dirty="0"/>
              <a:t> </a:t>
            </a:r>
            <a:r>
              <a:rPr lang="en-GB" sz="1700" b="1" dirty="0" err="1"/>
              <a:t>hyn</a:t>
            </a:r>
            <a:r>
              <a:rPr lang="en-GB" sz="1700" b="1" dirty="0"/>
              <a:t> </a:t>
            </a:r>
            <a:r>
              <a:rPr lang="en-GB" sz="1700" b="1" dirty="0" err="1"/>
              <a:t>yn</a:t>
            </a:r>
            <a:r>
              <a:rPr lang="en-GB" sz="1700" b="1" dirty="0"/>
              <a:t> </a:t>
            </a:r>
            <a:r>
              <a:rPr lang="en-GB" sz="1700" b="1" dirty="0" err="1"/>
              <a:t>amhosibl</a:t>
            </a:r>
            <a:r>
              <a:rPr lang="en-GB" sz="1700" b="1" dirty="0"/>
              <a:t>: </a:t>
            </a:r>
            <a:r>
              <a:rPr lang="en-GB" sz="1700" b="1" dirty="0" err="1"/>
              <a:t>Mae'r</a:t>
            </a:r>
            <a:r>
              <a:rPr lang="en-GB" sz="1700" b="1" dirty="0"/>
              <a:t> </a:t>
            </a:r>
            <a:r>
              <a:rPr lang="en-GB" sz="1700" b="1" dirty="0" err="1"/>
              <a:t>pwysau</a:t>
            </a:r>
            <a:r>
              <a:rPr lang="en-GB" sz="1700" b="1" dirty="0"/>
              <a:t> </a:t>
            </a:r>
            <a:r>
              <a:rPr lang="en-GB" sz="1700" b="1" dirty="0" err="1"/>
              <a:t>cyfan</a:t>
            </a:r>
            <a:r>
              <a:rPr lang="en-GB" sz="1700" b="1" dirty="0"/>
              <a:t> </a:t>
            </a:r>
            <a:r>
              <a:rPr lang="en-GB" sz="1700" b="1" dirty="0" err="1"/>
              <a:t>yn</a:t>
            </a:r>
            <a:r>
              <a:rPr lang="en-GB" sz="1700" b="1" dirty="0"/>
              <a:t> </a:t>
            </a:r>
            <a:r>
              <a:rPr lang="en-GB" sz="1700" b="1" dirty="0" err="1"/>
              <a:t>fwy</a:t>
            </a:r>
            <a:r>
              <a:rPr lang="en-GB" sz="1700" b="1" dirty="0"/>
              <a:t> </a:t>
            </a:r>
            <a:r>
              <a:rPr lang="en-GB" sz="1700" b="1" dirty="0" err="1"/>
              <a:t>na</a:t>
            </a:r>
            <a:r>
              <a:rPr lang="en-GB" sz="1700" b="1" dirty="0"/>
              <a:t> 30 kg.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AE26CB-7F30-2064-FFE1-392CD684E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5C030EB-F472-70F3-4088-68803E888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/>
              <a:t>Pacio</a:t>
            </a:r>
            <a:endParaRPr lang="en-GB" dirty="0">
              <a:highlight>
                <a:srgbClr val="FFFF00"/>
              </a:highlight>
            </a:endParaRPr>
          </a:p>
        </p:txBody>
      </p:sp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5D8D7182-E29C-D0FD-6194-3E4D2E4043B9}"/>
              </a:ext>
            </a:extLst>
          </p:cNvPr>
          <p:cNvSpPr/>
          <p:nvPr/>
        </p:nvSpPr>
        <p:spPr>
          <a:xfrm>
            <a:off x="8048625" y="3259086"/>
            <a:ext cx="4041106" cy="2372681"/>
          </a:xfrm>
          <a:prstGeom prst="wedgeEllipseCallout">
            <a:avLst>
              <a:gd name="adj1" fmla="val -51007"/>
              <a:gd name="adj2" fmla="val -44222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>
              <a:defRPr/>
            </a:pPr>
            <a:r>
              <a:rPr lang="en-GB" sz="1600" dirty="0">
                <a:solidFill>
                  <a:schemeClr val="tx1"/>
                </a:solidFill>
              </a:rPr>
              <a:t> "</a:t>
            </a:r>
            <a:r>
              <a:rPr lang="en-GB" sz="1600" dirty="0" err="1">
                <a:solidFill>
                  <a:schemeClr val="tx1"/>
                </a:solidFill>
              </a:rPr>
              <a:t>Mae'r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sleidiau</a:t>
            </a:r>
            <a:r>
              <a:rPr lang="en-GB" sz="1600" dirty="0">
                <a:solidFill>
                  <a:schemeClr val="tx1"/>
                </a:solidFill>
              </a:rPr>
              <a:t> "</a:t>
            </a:r>
            <a:r>
              <a:rPr lang="en-GB" sz="1600" dirty="0" err="1">
                <a:solidFill>
                  <a:schemeClr val="tx1"/>
                </a:solidFill>
              </a:rPr>
              <a:t>Dewch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â'r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mathemateg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allan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ohonyn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nhw</a:t>
            </a:r>
            <a:r>
              <a:rPr lang="en-GB" sz="1600" dirty="0">
                <a:solidFill>
                  <a:schemeClr val="tx1"/>
                </a:solidFill>
              </a:rPr>
              <a:t>" </a:t>
            </a:r>
            <a:r>
              <a:rPr lang="en-GB" sz="1600" dirty="0" err="1">
                <a:solidFill>
                  <a:schemeClr val="tx1"/>
                </a:solidFill>
              </a:rPr>
              <a:t>yn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dangos</a:t>
            </a:r>
            <a:r>
              <a:rPr lang="en-GB" sz="1600" dirty="0">
                <a:solidFill>
                  <a:schemeClr val="tx1"/>
                </a:solidFill>
              </a:rPr>
              <a:t> y </a:t>
            </a:r>
            <a:r>
              <a:rPr lang="en-GB" sz="1600" dirty="0" err="1">
                <a:solidFill>
                  <a:schemeClr val="tx1"/>
                </a:solidFill>
              </a:rPr>
              <a:t>dysgu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hanfodol</a:t>
            </a:r>
            <a:r>
              <a:rPr lang="en-GB" sz="1600" dirty="0">
                <a:solidFill>
                  <a:schemeClr val="tx1"/>
                </a:solidFill>
              </a:rPr>
              <a:t> (</a:t>
            </a:r>
            <a:r>
              <a:rPr lang="en-GB" sz="1600" b="1" dirty="0" err="1">
                <a:solidFill>
                  <a:schemeClr val="tx1"/>
                </a:solidFill>
              </a:rPr>
              <a:t>mewn</a:t>
            </a:r>
            <a:r>
              <a:rPr lang="en-GB" sz="1600" b="1" dirty="0">
                <a:solidFill>
                  <a:schemeClr val="tx1"/>
                </a:solidFill>
              </a:rPr>
              <a:t> print </a:t>
            </a:r>
            <a:r>
              <a:rPr lang="en-GB" sz="1600" b="1" dirty="0" err="1">
                <a:solidFill>
                  <a:schemeClr val="tx1"/>
                </a:solidFill>
              </a:rPr>
              <a:t>trwm</a:t>
            </a:r>
            <a:r>
              <a:rPr lang="en-GB" sz="1600" dirty="0">
                <a:solidFill>
                  <a:schemeClr val="tx1"/>
                </a:solidFill>
              </a:rPr>
              <a:t>) ac </a:t>
            </a:r>
            <a:r>
              <a:rPr lang="en-GB" sz="1600" dirty="0" err="1">
                <a:solidFill>
                  <a:schemeClr val="tx1"/>
                </a:solidFill>
              </a:rPr>
              <a:t>yn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awgrymu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ffyrdd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o'i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ddangos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heb</a:t>
            </a:r>
            <a:r>
              <a:rPr lang="en-GB" sz="1600" dirty="0">
                <a:solidFill>
                  <a:schemeClr val="tx1"/>
                </a:solidFill>
              </a:rPr>
              <a:t> '</a:t>
            </a:r>
            <a:r>
              <a:rPr lang="en-GB" sz="1600" dirty="0" err="1">
                <a:solidFill>
                  <a:schemeClr val="tx1"/>
                </a:solidFill>
              </a:rPr>
              <a:t>fod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yn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yrrwr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bws</a:t>
            </a:r>
            <a:r>
              <a:rPr lang="en-GB" sz="1600" dirty="0">
                <a:solidFill>
                  <a:schemeClr val="tx1"/>
                </a:solidFill>
              </a:rPr>
              <a:t>'. </a:t>
            </a:r>
            <a:r>
              <a:rPr lang="en-GB" sz="1600" dirty="0" err="1">
                <a:solidFill>
                  <a:schemeClr val="tx1"/>
                </a:solidFill>
              </a:rPr>
              <a:t>Darperir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awgrymiadau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pellach</a:t>
            </a:r>
            <a:r>
              <a:rPr lang="en-GB" sz="1600" dirty="0">
                <a:solidFill>
                  <a:schemeClr val="tx1"/>
                </a:solidFill>
              </a:rPr>
              <a:t> a </a:t>
            </a:r>
            <a:r>
              <a:rPr lang="en-GB" sz="1600" dirty="0" err="1">
                <a:solidFill>
                  <a:schemeClr val="tx1"/>
                </a:solidFill>
              </a:rPr>
              <a:t>allai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fod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yn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ddefnyddiol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i</a:t>
            </a:r>
            <a:r>
              <a:rPr lang="en-GB" sz="1600" dirty="0">
                <a:solidFill>
                  <a:schemeClr val="tx1"/>
                </a:solidFill>
              </a:rPr>
              <a:t> chi.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CCA1841-65FF-1447-95C3-AA663AB5DE58}"/>
              </a:ext>
            </a:extLst>
          </p:cNvPr>
          <p:cNvGrpSpPr/>
          <p:nvPr/>
        </p:nvGrpSpPr>
        <p:grpSpPr>
          <a:xfrm>
            <a:off x="9952905" y="2141516"/>
            <a:ext cx="770566" cy="403894"/>
            <a:chOff x="8453996" y="4245769"/>
            <a:chExt cx="770566" cy="403894"/>
          </a:xfrm>
        </p:grpSpPr>
        <p:pic>
          <p:nvPicPr>
            <p:cNvPr id="7" name="Graphic 6" descr="Hike with solid fill">
              <a:extLst>
                <a:ext uri="{FF2B5EF4-FFF2-40B4-BE49-F238E27FC236}">
                  <a16:creationId xmlns:a16="http://schemas.microsoft.com/office/drawing/2014/main" id="{45BF736F-B5E2-9836-6D3F-0D36AEFA26B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453996" y="4249889"/>
              <a:ext cx="395654" cy="395654"/>
            </a:xfrm>
            <a:prstGeom prst="rect">
              <a:avLst/>
            </a:prstGeom>
          </p:spPr>
        </p:pic>
        <p:pic>
          <p:nvPicPr>
            <p:cNvPr id="8" name="Graphic 7" descr="Hike with solid fill">
              <a:extLst>
                <a:ext uri="{FF2B5EF4-FFF2-40B4-BE49-F238E27FC236}">
                  <a16:creationId xmlns:a16="http://schemas.microsoft.com/office/drawing/2014/main" id="{DFCDC002-A0E0-6BE7-1F43-DE39DFE52B0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631081" y="4254009"/>
              <a:ext cx="395654" cy="395654"/>
            </a:xfrm>
            <a:prstGeom prst="rect">
              <a:avLst/>
            </a:prstGeom>
          </p:spPr>
        </p:pic>
        <p:pic>
          <p:nvPicPr>
            <p:cNvPr id="9" name="Graphic 8" descr="Hike with solid fill">
              <a:extLst>
                <a:ext uri="{FF2B5EF4-FFF2-40B4-BE49-F238E27FC236}">
                  <a16:creationId xmlns:a16="http://schemas.microsoft.com/office/drawing/2014/main" id="{5EF2848F-73DC-0691-FAAB-1F1C32BD9D6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828908" y="4245769"/>
              <a:ext cx="395654" cy="395654"/>
            </a:xfrm>
            <a:prstGeom prst="rect">
              <a:avLst/>
            </a:prstGeom>
          </p:spPr>
        </p:pic>
      </p:grpSp>
      <p:pic>
        <p:nvPicPr>
          <p:cNvPr id="10" name="Graphic 9" descr="Hike with solid fill">
            <a:extLst>
              <a:ext uri="{FF2B5EF4-FFF2-40B4-BE49-F238E27FC236}">
                <a16:creationId xmlns:a16="http://schemas.microsoft.com/office/drawing/2014/main" id="{2741AB1D-EBB4-0F6E-A20C-874D4C5D4D5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40361" y="1436081"/>
            <a:ext cx="395654" cy="395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92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6D697-0E2E-4777-B460-182F15004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/>
              <a:t>Trefnwch</a:t>
            </a:r>
            <a:r>
              <a:rPr lang="en-GB" dirty="0"/>
              <a:t> </a:t>
            </a:r>
            <a:r>
              <a:rPr lang="en-GB" dirty="0" err="1"/>
              <a:t>nhw</a:t>
            </a:r>
            <a:endParaRPr lang="en-GB" dirty="0">
              <a:highlight>
                <a:srgbClr val="FFFF00"/>
              </a:highligh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8DE780-83F3-2F37-8E74-D027505477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Mewn</a:t>
            </a:r>
            <a:r>
              <a:rPr lang="en-GB" dirty="0"/>
              <a:t> </a:t>
            </a:r>
            <a:r>
              <a:rPr lang="en-GB" dirty="0" err="1"/>
              <a:t>swyddfa</a:t>
            </a:r>
            <a:r>
              <a:rPr lang="en-GB" dirty="0"/>
              <a:t> </a:t>
            </a:r>
            <a:r>
              <a:rPr lang="en-GB" dirty="0" err="1"/>
              <a:t>bost</a:t>
            </a:r>
            <a:r>
              <a:rPr lang="en-GB" dirty="0"/>
              <a:t>, </a:t>
            </a:r>
            <a:r>
              <a:rPr lang="en-GB" dirty="0" err="1"/>
              <a:t>mae</a:t>
            </a:r>
            <a:r>
              <a:rPr lang="en-GB" dirty="0"/>
              <a:t> </a:t>
            </a:r>
            <a:r>
              <a:rPr lang="en-GB" dirty="0" err="1"/>
              <a:t>parseli'n</a:t>
            </a:r>
            <a:r>
              <a:rPr lang="en-GB" dirty="0"/>
              <a:t> </a:t>
            </a:r>
            <a:r>
              <a:rPr lang="en-GB" dirty="0" err="1"/>
              <a:t>cael</a:t>
            </a:r>
            <a:r>
              <a:rPr lang="en-GB" dirty="0"/>
              <a:t> </a:t>
            </a:r>
            <a:r>
              <a:rPr lang="en-GB" dirty="0" err="1"/>
              <a:t>eu</a:t>
            </a:r>
            <a:r>
              <a:rPr lang="en-GB" dirty="0"/>
              <a:t> </a:t>
            </a:r>
            <a:r>
              <a:rPr lang="en-GB" dirty="0" err="1"/>
              <a:t>rhoi</a:t>
            </a:r>
            <a:r>
              <a:rPr lang="en-GB" dirty="0"/>
              <a:t> </a:t>
            </a:r>
            <a:r>
              <a:rPr lang="en-GB" dirty="0" err="1"/>
              <a:t>mewn</a:t>
            </a:r>
            <a:r>
              <a:rPr lang="en-GB" dirty="0"/>
              <a:t> </a:t>
            </a:r>
            <a:r>
              <a:rPr lang="en-GB" dirty="0" err="1"/>
              <a:t>sachau</a:t>
            </a:r>
            <a:r>
              <a:rPr lang="en-GB" dirty="0"/>
              <a:t>.</a:t>
            </a:r>
          </a:p>
          <a:p>
            <a:r>
              <a:rPr lang="en-GB" dirty="0"/>
              <a:t>Ni </a:t>
            </a:r>
            <a:r>
              <a:rPr lang="en-GB" dirty="0" err="1"/>
              <a:t>chaniateir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unrhyw</a:t>
            </a:r>
            <a:r>
              <a:rPr lang="en-GB" dirty="0"/>
              <a:t> </a:t>
            </a:r>
            <a:r>
              <a:rPr lang="en-GB" dirty="0" err="1"/>
              <a:t>sach</a:t>
            </a:r>
            <a:r>
              <a:rPr lang="en-GB" dirty="0"/>
              <a:t> </a:t>
            </a:r>
            <a:r>
              <a:rPr lang="en-GB" dirty="0" err="1"/>
              <a:t>gynnwys</a:t>
            </a:r>
            <a:r>
              <a:rPr lang="en-GB" dirty="0"/>
              <a:t> </a:t>
            </a:r>
            <a:r>
              <a:rPr lang="en-GB" b="1" dirty="0" err="1">
                <a:solidFill>
                  <a:schemeClr val="tx2"/>
                </a:solidFill>
              </a:rPr>
              <a:t>mwy</a:t>
            </a:r>
            <a:r>
              <a:rPr lang="en-GB" b="1" dirty="0">
                <a:solidFill>
                  <a:schemeClr val="tx2"/>
                </a:solidFill>
              </a:rPr>
              <a:t> </a:t>
            </a:r>
            <a:r>
              <a:rPr lang="en-GB" b="1" dirty="0" err="1">
                <a:solidFill>
                  <a:schemeClr val="tx2"/>
                </a:solidFill>
              </a:rPr>
              <a:t>na</a:t>
            </a:r>
            <a:r>
              <a:rPr lang="en-GB" b="1" dirty="0">
                <a:solidFill>
                  <a:schemeClr val="tx2"/>
                </a:solidFill>
              </a:rPr>
              <a:t> 10 kg </a:t>
            </a:r>
            <a:r>
              <a:rPr lang="en-GB" dirty="0"/>
              <a:t>o </a:t>
            </a:r>
            <a:r>
              <a:rPr lang="en-GB" dirty="0" err="1"/>
              <a:t>barseli</a:t>
            </a:r>
            <a:r>
              <a:rPr lang="en-GB" dirty="0"/>
              <a:t>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a)                                             b)                                           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r>
              <a:rPr lang="en-GB" dirty="0"/>
              <a:t>Dangosir </a:t>
            </a:r>
            <a:r>
              <a:rPr lang="en-GB" dirty="0" err="1"/>
              <a:t>uchod</a:t>
            </a:r>
            <a:r>
              <a:rPr lang="en-GB" dirty="0"/>
              <a:t> </a:t>
            </a:r>
            <a:r>
              <a:rPr lang="en-GB" dirty="0" err="1"/>
              <a:t>bwysau'r</a:t>
            </a:r>
            <a:r>
              <a:rPr lang="en-GB" dirty="0"/>
              <a:t> </a:t>
            </a:r>
            <a:r>
              <a:rPr lang="en-GB" dirty="0" err="1"/>
              <a:t>parseli</a:t>
            </a:r>
            <a:r>
              <a:rPr lang="en-GB" dirty="0"/>
              <a:t> y </a:t>
            </a:r>
            <a:r>
              <a:rPr lang="en-GB" dirty="0" err="1"/>
              <a:t>mae</a:t>
            </a:r>
            <a:r>
              <a:rPr lang="en-GB" dirty="0"/>
              <a:t> </a:t>
            </a:r>
            <a:r>
              <a:rPr lang="en-GB" dirty="0" err="1"/>
              <a:t>angen</a:t>
            </a:r>
            <a:r>
              <a:rPr lang="en-GB" dirty="0"/>
              <a:t> </a:t>
            </a:r>
            <a:r>
              <a:rPr lang="en-GB" dirty="0" err="1"/>
              <a:t>i'r</a:t>
            </a:r>
            <a:r>
              <a:rPr lang="en-GB" dirty="0"/>
              <a:t> </a:t>
            </a:r>
            <a:r>
              <a:rPr lang="en-GB" dirty="0" err="1"/>
              <a:t>gweithiwr</a:t>
            </a:r>
            <a:r>
              <a:rPr lang="en-GB" dirty="0"/>
              <a:t> </a:t>
            </a:r>
            <a:br>
              <a:rPr lang="en-GB" dirty="0"/>
            </a:br>
            <a:r>
              <a:rPr lang="en-GB" dirty="0"/>
              <a:t>post </a:t>
            </a:r>
            <a:r>
              <a:rPr lang="en-GB" dirty="0" err="1"/>
              <a:t>eu</a:t>
            </a:r>
            <a:r>
              <a:rPr lang="en-GB" dirty="0"/>
              <a:t> </a:t>
            </a:r>
            <a:r>
              <a:rPr lang="en-GB" dirty="0" err="1"/>
              <a:t>ffitio</a:t>
            </a:r>
            <a:r>
              <a:rPr lang="en-GB" dirty="0"/>
              <a:t> </a:t>
            </a:r>
            <a:r>
              <a:rPr lang="en-GB" dirty="0" err="1"/>
              <a:t>mewn</a:t>
            </a:r>
            <a:r>
              <a:rPr lang="en-GB" dirty="0"/>
              <a:t> </a:t>
            </a:r>
            <a:r>
              <a:rPr lang="en-GB" dirty="0" err="1"/>
              <a:t>tair</a:t>
            </a:r>
            <a:r>
              <a:rPr lang="en-GB" dirty="0"/>
              <a:t> </a:t>
            </a:r>
            <a:r>
              <a:rPr lang="en-GB" dirty="0" err="1"/>
              <a:t>sach</a:t>
            </a:r>
            <a:r>
              <a:rPr lang="en-GB" dirty="0"/>
              <a:t> </a:t>
            </a:r>
            <a:r>
              <a:rPr lang="en-GB" dirty="0" err="1"/>
              <a:t>ar</a:t>
            </a:r>
            <a:r>
              <a:rPr lang="en-GB" dirty="0"/>
              <a:t> </a:t>
            </a:r>
            <a:r>
              <a:rPr lang="en-GB" dirty="0" err="1"/>
              <a:t>ddau</a:t>
            </a:r>
            <a:r>
              <a:rPr lang="en-GB" dirty="0"/>
              <a:t> </a:t>
            </a:r>
            <a:r>
              <a:rPr lang="en-GB" dirty="0" err="1"/>
              <a:t>ddiwrnod</a:t>
            </a:r>
            <a:r>
              <a:rPr lang="en-GB" dirty="0"/>
              <a:t> </a:t>
            </a:r>
            <a:r>
              <a:rPr lang="en-GB" dirty="0" err="1"/>
              <a:t>gwahanol</a:t>
            </a:r>
            <a:r>
              <a:rPr lang="en-GB" dirty="0"/>
              <a:t>.</a:t>
            </a:r>
          </a:p>
          <a:p>
            <a:endParaRPr lang="en-GB" dirty="0"/>
          </a:p>
          <a:p>
            <a:r>
              <a:rPr lang="en-GB" dirty="0" err="1"/>
              <a:t>Ym</a:t>
            </a:r>
            <a:r>
              <a:rPr lang="en-GB" dirty="0"/>
              <a:t> </a:t>
            </a:r>
            <a:r>
              <a:rPr lang="en-GB" dirty="0" err="1"/>
              <a:t>mhob</a:t>
            </a:r>
            <a:r>
              <a:rPr lang="en-GB" dirty="0"/>
              <a:t> un </a:t>
            </a:r>
            <a:r>
              <a:rPr lang="en-GB" dirty="0" err="1"/>
              <a:t>o'r</a:t>
            </a:r>
            <a:r>
              <a:rPr lang="en-GB" dirty="0"/>
              <a:t> </a:t>
            </a:r>
            <a:r>
              <a:rPr lang="en-GB" dirty="0" err="1"/>
              <a:t>achosion</a:t>
            </a:r>
            <a:r>
              <a:rPr lang="en-GB" dirty="0"/>
              <a:t>, </a:t>
            </a:r>
            <a:r>
              <a:rPr lang="en-GB" dirty="0" err="1"/>
              <a:t>dywedwch</a:t>
            </a:r>
            <a:r>
              <a:rPr lang="en-GB" dirty="0"/>
              <a:t> a </a:t>
            </a:r>
            <a:r>
              <a:rPr lang="en-GB" dirty="0" err="1"/>
              <a:t>yw'r</a:t>
            </a:r>
            <a:r>
              <a:rPr lang="en-GB" dirty="0"/>
              <a:t> </a:t>
            </a:r>
            <a:r>
              <a:rPr lang="en-GB" dirty="0" err="1"/>
              <a:t>gweithiwr</a:t>
            </a:r>
            <a:r>
              <a:rPr lang="en-GB" dirty="0"/>
              <a:t> post</a:t>
            </a:r>
          </a:p>
          <a:p>
            <a:pPr marL="514350" indent="-5143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gallu</a:t>
            </a:r>
            <a:r>
              <a:rPr lang="en-GB" dirty="0"/>
              <a:t> </a:t>
            </a:r>
            <a:r>
              <a:rPr lang="en-GB" dirty="0" err="1"/>
              <a:t>ffitio'r</a:t>
            </a:r>
            <a:r>
              <a:rPr lang="en-GB" dirty="0"/>
              <a:t> </a:t>
            </a:r>
            <a:r>
              <a:rPr lang="en-GB" dirty="0" err="1"/>
              <a:t>parseli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mewn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dair</a:t>
            </a:r>
            <a:r>
              <a:rPr lang="en-GB" dirty="0"/>
              <a:t> </a:t>
            </a:r>
            <a:r>
              <a:rPr lang="en-GB" dirty="0" err="1"/>
              <a:t>sach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unig</a:t>
            </a:r>
            <a:r>
              <a:rPr lang="en-GB" dirty="0"/>
              <a:t> </a:t>
            </a:r>
            <a:r>
              <a:rPr lang="en-GB" dirty="0" err="1"/>
              <a:t>mewn</a:t>
            </a:r>
            <a:r>
              <a:rPr lang="en-GB" dirty="0"/>
              <a:t> </a:t>
            </a:r>
            <a:r>
              <a:rPr lang="en-GB" b="1" dirty="0">
                <a:solidFill>
                  <a:schemeClr val="tx2"/>
                </a:solidFill>
              </a:rPr>
              <a:t>un</a:t>
            </a:r>
            <a:r>
              <a:rPr lang="en-GB" dirty="0"/>
              <a:t> </a:t>
            </a:r>
            <a:r>
              <a:rPr lang="en-GB" dirty="0" err="1"/>
              <a:t>ffordd</a:t>
            </a:r>
            <a:r>
              <a:rPr lang="en-GB" dirty="0"/>
              <a:t> </a:t>
            </a:r>
            <a:r>
              <a:rPr lang="en-GB" b="1" dirty="0" err="1">
                <a:solidFill>
                  <a:schemeClr val="tx2"/>
                </a:solidFill>
              </a:rPr>
              <a:t>yn</a:t>
            </a:r>
            <a:r>
              <a:rPr lang="en-GB" b="1" dirty="0">
                <a:solidFill>
                  <a:schemeClr val="tx2"/>
                </a:solidFill>
              </a:rPr>
              <a:t> </a:t>
            </a:r>
            <a:r>
              <a:rPr lang="en-GB" b="1" dirty="0" err="1">
                <a:solidFill>
                  <a:schemeClr val="tx2"/>
                </a:solidFill>
              </a:rPr>
              <a:t>unig</a:t>
            </a:r>
            <a:r>
              <a:rPr lang="en-GB" dirty="0"/>
              <a:t>,</a:t>
            </a:r>
          </a:p>
          <a:p>
            <a:pPr marL="514350" indent="-5143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gallu</a:t>
            </a:r>
            <a:r>
              <a:rPr lang="en-GB" dirty="0"/>
              <a:t> </a:t>
            </a:r>
            <a:r>
              <a:rPr lang="en-GB" dirty="0" err="1"/>
              <a:t>ffitio'r</a:t>
            </a:r>
            <a:r>
              <a:rPr lang="en-GB" dirty="0"/>
              <a:t> </a:t>
            </a:r>
            <a:r>
              <a:rPr lang="en-GB" dirty="0" err="1"/>
              <a:t>parseli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mewn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dair</a:t>
            </a:r>
            <a:r>
              <a:rPr lang="en-GB" dirty="0"/>
              <a:t> </a:t>
            </a:r>
            <a:r>
              <a:rPr lang="en-GB" dirty="0" err="1"/>
              <a:t>sach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unig</a:t>
            </a:r>
            <a:r>
              <a:rPr lang="en-GB" dirty="0"/>
              <a:t> </a:t>
            </a:r>
            <a:r>
              <a:rPr lang="en-GB" b="1" dirty="0" err="1">
                <a:solidFill>
                  <a:schemeClr val="tx2"/>
                </a:solidFill>
              </a:rPr>
              <a:t>mewn</a:t>
            </a:r>
            <a:r>
              <a:rPr lang="en-GB" b="1" dirty="0">
                <a:solidFill>
                  <a:schemeClr val="tx2"/>
                </a:solidFill>
              </a:rPr>
              <a:t> </a:t>
            </a:r>
            <a:r>
              <a:rPr lang="en-GB" b="1" dirty="0" err="1">
                <a:solidFill>
                  <a:schemeClr val="tx2"/>
                </a:solidFill>
              </a:rPr>
              <a:t>mwy</a:t>
            </a:r>
            <a:r>
              <a:rPr lang="en-GB" b="1" dirty="0">
                <a:solidFill>
                  <a:schemeClr val="tx2"/>
                </a:solidFill>
              </a:rPr>
              <a:t> nag un </a:t>
            </a:r>
            <a:r>
              <a:rPr lang="en-GB" dirty="0" err="1"/>
              <a:t>ffordd</a:t>
            </a:r>
            <a:r>
              <a:rPr lang="en-GB" dirty="0"/>
              <a:t>,</a:t>
            </a:r>
          </a:p>
          <a:p>
            <a:pPr marL="514350" indent="-5143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dirty="0" err="1"/>
              <a:t>neu'n</a:t>
            </a:r>
            <a:r>
              <a:rPr lang="en-GB" dirty="0"/>
              <a:t> </a:t>
            </a:r>
            <a:r>
              <a:rPr lang="en-GB" b="1" dirty="0" err="1">
                <a:solidFill>
                  <a:schemeClr val="tx2"/>
                </a:solidFill>
              </a:rPr>
              <a:t>methu</a:t>
            </a:r>
            <a:r>
              <a:rPr lang="en-GB" b="1" dirty="0">
                <a:solidFill>
                  <a:schemeClr val="tx2"/>
                </a:solidFill>
              </a:rPr>
              <a:t> </a:t>
            </a:r>
            <a:r>
              <a:rPr lang="en-GB" b="1" dirty="0" err="1">
                <a:solidFill>
                  <a:schemeClr val="tx2"/>
                </a:solidFill>
              </a:rPr>
              <a:t>ffitio'r</a:t>
            </a:r>
            <a:r>
              <a:rPr lang="en-GB" b="1" dirty="0">
                <a:solidFill>
                  <a:schemeClr val="tx2"/>
                </a:solidFill>
              </a:rPr>
              <a:t> </a:t>
            </a:r>
            <a:r>
              <a:rPr lang="en-GB" dirty="0" err="1"/>
              <a:t>parseli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y </a:t>
            </a:r>
            <a:r>
              <a:rPr lang="en-GB" dirty="0" err="1"/>
              <a:t>sachau</a:t>
            </a:r>
            <a:r>
              <a:rPr lang="en-GB" dirty="0"/>
              <a:t> o </a:t>
            </a:r>
            <a:r>
              <a:rPr lang="en-GB" dirty="0" err="1"/>
              <a:t>gwbl</a:t>
            </a:r>
            <a:r>
              <a:rPr lang="en-GB" dirty="0"/>
              <a:t>.</a:t>
            </a:r>
          </a:p>
          <a:p>
            <a:br>
              <a:rPr lang="en-GB" dirty="0"/>
            </a:br>
            <a:endParaRPr lang="en-GB" dirty="0"/>
          </a:p>
        </p:txBody>
      </p:sp>
      <p:graphicFrame>
        <p:nvGraphicFramePr>
          <p:cNvPr id="5" name="Table 4" descr="a) 9, 7, 6, 4, 3, 1 kg">
            <a:extLst>
              <a:ext uri="{FF2B5EF4-FFF2-40B4-BE49-F238E27FC236}">
                <a16:creationId xmlns:a16="http://schemas.microsoft.com/office/drawing/2014/main" id="{029ADF78-52B3-ECC7-DD88-98937D8BD6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3686469"/>
              </p:ext>
            </p:extLst>
          </p:nvPr>
        </p:nvGraphicFramePr>
        <p:xfrm>
          <a:off x="1233907" y="2643748"/>
          <a:ext cx="2528097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2699">
                  <a:extLst>
                    <a:ext uri="{9D8B030D-6E8A-4147-A177-3AD203B41FA5}">
                      <a16:colId xmlns:a16="http://schemas.microsoft.com/office/drawing/2014/main" val="742005826"/>
                    </a:ext>
                  </a:extLst>
                </a:gridCol>
                <a:gridCol w="842699">
                  <a:extLst>
                    <a:ext uri="{9D8B030D-6E8A-4147-A177-3AD203B41FA5}">
                      <a16:colId xmlns:a16="http://schemas.microsoft.com/office/drawing/2014/main" val="1990199911"/>
                    </a:ext>
                  </a:extLst>
                </a:gridCol>
                <a:gridCol w="842699">
                  <a:extLst>
                    <a:ext uri="{9D8B030D-6E8A-4147-A177-3AD203B41FA5}">
                      <a16:colId xmlns:a16="http://schemas.microsoft.com/office/drawing/2014/main" val="36517618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b="0">
                          <a:solidFill>
                            <a:schemeClr val="tx1"/>
                          </a:solidFill>
                        </a:rPr>
                        <a:t>9 kg</a:t>
                      </a:r>
                    </a:p>
                  </a:txBody>
                  <a:tcPr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>
                          <a:solidFill>
                            <a:schemeClr val="tx1"/>
                          </a:solidFill>
                        </a:rPr>
                        <a:t>7 kg</a:t>
                      </a:r>
                    </a:p>
                  </a:txBody>
                  <a:tcP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>
                          <a:solidFill>
                            <a:schemeClr val="tx1"/>
                          </a:solidFill>
                        </a:rPr>
                        <a:t>6 kg</a:t>
                      </a:r>
                    </a:p>
                  </a:txBody>
                  <a:tcPr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8483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b="0"/>
                        <a:t>4 kg</a:t>
                      </a:r>
                    </a:p>
                  </a:txBody>
                  <a:tcPr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/>
                        <a:t>3 kg</a:t>
                      </a:r>
                    </a:p>
                  </a:txBody>
                  <a:tcPr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/>
                        <a:t>1 kg</a:t>
                      </a:r>
                    </a:p>
                  </a:txBody>
                  <a:tcPr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7802833"/>
                  </a:ext>
                </a:extLst>
              </a:tr>
            </a:tbl>
          </a:graphicData>
        </a:graphic>
      </p:graphicFrame>
      <p:graphicFrame>
        <p:nvGraphicFramePr>
          <p:cNvPr id="8" name="Table 7" descr="b) 9, 7, 5, 4, 2, 2 kg">
            <a:extLst>
              <a:ext uri="{FF2B5EF4-FFF2-40B4-BE49-F238E27FC236}">
                <a16:creationId xmlns:a16="http://schemas.microsoft.com/office/drawing/2014/main" id="{4E67FF16-8856-1948-1464-B7D3A3E39E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5434381"/>
              </p:ext>
            </p:extLst>
          </p:nvPr>
        </p:nvGraphicFramePr>
        <p:xfrm>
          <a:off x="4585287" y="2643748"/>
          <a:ext cx="2528097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2699">
                  <a:extLst>
                    <a:ext uri="{9D8B030D-6E8A-4147-A177-3AD203B41FA5}">
                      <a16:colId xmlns:a16="http://schemas.microsoft.com/office/drawing/2014/main" val="742005826"/>
                    </a:ext>
                  </a:extLst>
                </a:gridCol>
                <a:gridCol w="842699">
                  <a:extLst>
                    <a:ext uri="{9D8B030D-6E8A-4147-A177-3AD203B41FA5}">
                      <a16:colId xmlns:a16="http://schemas.microsoft.com/office/drawing/2014/main" val="1990199911"/>
                    </a:ext>
                  </a:extLst>
                </a:gridCol>
                <a:gridCol w="842699">
                  <a:extLst>
                    <a:ext uri="{9D8B030D-6E8A-4147-A177-3AD203B41FA5}">
                      <a16:colId xmlns:a16="http://schemas.microsoft.com/office/drawing/2014/main" val="36517618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b="0">
                          <a:solidFill>
                            <a:schemeClr val="tx1"/>
                          </a:solidFill>
                        </a:rPr>
                        <a:t>9 kg</a:t>
                      </a:r>
                    </a:p>
                  </a:txBody>
                  <a:tcPr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>
                          <a:solidFill>
                            <a:schemeClr val="tx1"/>
                          </a:solidFill>
                        </a:rPr>
                        <a:t>7 kg</a:t>
                      </a:r>
                    </a:p>
                  </a:txBody>
                  <a:tcP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>
                          <a:solidFill>
                            <a:schemeClr val="tx1"/>
                          </a:solidFill>
                        </a:rPr>
                        <a:t>5 kg</a:t>
                      </a:r>
                    </a:p>
                  </a:txBody>
                  <a:tcPr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8483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b="0"/>
                        <a:t>4 kg</a:t>
                      </a:r>
                    </a:p>
                  </a:txBody>
                  <a:tcPr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/>
                        <a:t>2 kg</a:t>
                      </a:r>
                    </a:p>
                  </a:txBody>
                  <a:tcPr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/>
                        <a:t>2 kg</a:t>
                      </a:r>
                    </a:p>
                  </a:txBody>
                  <a:tcPr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7802833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34D85A-6C9C-3809-63DB-4EE0D823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513A974C-B11C-78B2-8849-1618CC80A5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836311" y="328073"/>
            <a:ext cx="4110638" cy="2251250"/>
          </a:xfrm>
          <a:prstGeom prst="wedgeEllipseCallout">
            <a:avLst>
              <a:gd name="adj1" fmla="val -55126"/>
              <a:gd name="adj2" fmla="val 53663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>
              <a:defRPr/>
            </a:pPr>
            <a:r>
              <a:rPr lang="en-GB" sz="1600" dirty="0">
                <a:solidFill>
                  <a:schemeClr val="tx1"/>
                </a:solidFill>
              </a:rPr>
              <a:t>Mae </a:t>
            </a:r>
            <a:r>
              <a:rPr lang="en-GB" sz="1600" dirty="0" err="1">
                <a:solidFill>
                  <a:schemeClr val="tx1"/>
                </a:solidFill>
              </a:rPr>
              <a:t>rhan</a:t>
            </a:r>
            <a:r>
              <a:rPr lang="en-GB" sz="1600" dirty="0">
                <a:solidFill>
                  <a:schemeClr val="tx1"/>
                </a:solidFill>
              </a:rPr>
              <a:t> c) </a:t>
            </a:r>
            <a:r>
              <a:rPr lang="en-GB" sz="1600" dirty="0" err="1">
                <a:solidFill>
                  <a:schemeClr val="tx1"/>
                </a:solidFill>
              </a:rPr>
              <a:t>yn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ymddangos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ar</a:t>
            </a:r>
            <a:r>
              <a:rPr lang="en-GB" sz="1600" dirty="0">
                <a:solidFill>
                  <a:schemeClr val="tx1"/>
                </a:solidFill>
              </a:rPr>
              <a:t> y </a:t>
            </a:r>
            <a:r>
              <a:rPr lang="en-GB" sz="1600" dirty="0" err="1">
                <a:solidFill>
                  <a:schemeClr val="tx1"/>
                </a:solidFill>
              </a:rPr>
              <a:t>sleid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nesaf</a:t>
            </a:r>
            <a:r>
              <a:rPr lang="en-GB" sz="1600" dirty="0">
                <a:solidFill>
                  <a:schemeClr val="tx1"/>
                </a:solidFill>
              </a:rPr>
              <a:t>, felly gall </a:t>
            </a:r>
            <a:r>
              <a:rPr lang="en-GB" sz="1600" dirty="0" err="1">
                <a:solidFill>
                  <a:schemeClr val="tx1"/>
                </a:solidFill>
              </a:rPr>
              <a:t>mentoriaid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benderfynu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pryd</a:t>
            </a:r>
            <a:r>
              <a:rPr lang="en-GB" sz="1600" dirty="0">
                <a:solidFill>
                  <a:schemeClr val="tx1"/>
                </a:solidFill>
              </a:rPr>
              <a:t> y </a:t>
            </a:r>
            <a:r>
              <a:rPr lang="en-GB" sz="1600" dirty="0" err="1">
                <a:solidFill>
                  <a:schemeClr val="tx1"/>
                </a:solidFill>
              </a:rPr>
              <a:t>mae'n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ymddangos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i'w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mathemategwyr</a:t>
            </a:r>
            <a:r>
              <a:rPr lang="en-GB" sz="1600" dirty="0">
                <a:solidFill>
                  <a:schemeClr val="tx1"/>
                </a:solidFill>
              </a:rPr>
              <a:t>. </a:t>
            </a:r>
            <a:r>
              <a:rPr lang="en-GB" sz="1600" dirty="0" err="1">
                <a:solidFill>
                  <a:schemeClr val="tx1"/>
                </a:solidFill>
              </a:rPr>
              <a:t>Gallai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hyn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fod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yn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syth</a:t>
            </a:r>
            <a:r>
              <a:rPr lang="en-GB" sz="1600" dirty="0">
                <a:solidFill>
                  <a:schemeClr val="tx1"/>
                </a:solidFill>
              </a:rPr>
              <a:t> neu </a:t>
            </a:r>
            <a:r>
              <a:rPr lang="en-GB" sz="1600" dirty="0" err="1">
                <a:solidFill>
                  <a:schemeClr val="tx1"/>
                </a:solidFill>
              </a:rPr>
              <a:t>ar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ôl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iddyn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nhw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roi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cynnig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ar</a:t>
            </a:r>
            <a:r>
              <a:rPr lang="en-GB" sz="1600" dirty="0">
                <a:solidFill>
                  <a:schemeClr val="tx1"/>
                </a:solidFill>
              </a:rPr>
              <a:t> a) a b).</a:t>
            </a:r>
          </a:p>
        </p:txBody>
      </p:sp>
      <p:sp>
        <p:nvSpPr>
          <p:cNvPr id="7" name="Speech Bubble: Oval 4">
            <a:extLst>
              <a:ext uri="{FF2B5EF4-FFF2-40B4-BE49-F238E27FC236}">
                <a16:creationId xmlns:a16="http://schemas.microsoft.com/office/drawing/2014/main" id="{394D070A-D0EC-8521-9FA2-C174B97515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45194" y="2891143"/>
            <a:ext cx="3901755" cy="2268331"/>
          </a:xfrm>
          <a:prstGeom prst="wedgeEllipseCallout">
            <a:avLst>
              <a:gd name="adj1" fmla="val -50717"/>
              <a:gd name="adj2" fmla="val 41360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>
              <a:defRPr/>
            </a:pPr>
            <a:r>
              <a:rPr lang="en-GB" sz="1600" dirty="0">
                <a:solidFill>
                  <a:schemeClr val="tx1"/>
                </a:solidFill>
              </a:rPr>
              <a:t>Mae </a:t>
            </a:r>
            <a:r>
              <a:rPr lang="en-GB" sz="1600" dirty="0" err="1">
                <a:solidFill>
                  <a:schemeClr val="tx1"/>
                </a:solidFill>
              </a:rPr>
              <a:t>cylchoedd</a:t>
            </a:r>
            <a:r>
              <a:rPr lang="en-GB" sz="1600" dirty="0">
                <a:solidFill>
                  <a:schemeClr val="tx1"/>
                </a:solidFill>
              </a:rPr>
              <a:t> Axiom Maths </a:t>
            </a:r>
            <a:r>
              <a:rPr lang="en-GB" sz="1600" dirty="0" err="1">
                <a:solidFill>
                  <a:schemeClr val="tx1"/>
                </a:solidFill>
              </a:rPr>
              <a:t>wedi’u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dilyniannu'n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ofalus</a:t>
            </a:r>
            <a:r>
              <a:rPr lang="en-GB" sz="1600" dirty="0">
                <a:solidFill>
                  <a:schemeClr val="tx1"/>
                </a:solidFill>
              </a:rPr>
              <a:t>: </a:t>
            </a:r>
            <a:r>
              <a:rPr lang="en-GB" sz="1600" dirty="0" err="1">
                <a:solidFill>
                  <a:schemeClr val="tx1"/>
                </a:solidFill>
              </a:rPr>
              <a:t>bydd</a:t>
            </a:r>
            <a:r>
              <a:rPr lang="en-GB" sz="1600" dirty="0">
                <a:solidFill>
                  <a:schemeClr val="tx1"/>
                </a:solidFill>
              </a:rPr>
              <a:t> y </a:t>
            </a:r>
            <a:r>
              <a:rPr lang="en-GB" sz="1600" dirty="0" err="1">
                <a:solidFill>
                  <a:schemeClr val="tx1"/>
                </a:solidFill>
              </a:rPr>
              <a:t>cwestiwn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hwn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yn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helpu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i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baratoi'r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mathemategwyr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ar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gyfer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triniaeth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fwy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ffurfiol</a:t>
            </a:r>
            <a:r>
              <a:rPr lang="en-GB" sz="1600" dirty="0">
                <a:solidFill>
                  <a:schemeClr val="tx1"/>
                </a:solidFill>
              </a:rPr>
              <a:t> o </a:t>
            </a:r>
            <a:r>
              <a:rPr lang="en-GB" sz="1600" dirty="0" err="1">
                <a:solidFill>
                  <a:schemeClr val="tx1"/>
                </a:solidFill>
              </a:rPr>
              <a:t>gyfuniadeg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mewn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sesiynau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diweddarach</a:t>
            </a:r>
            <a:r>
              <a:rPr lang="en-GB" sz="1600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4089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47EE644-24B0-9B9C-D48A-F593ED59D9F7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289983" y="1379463"/>
            <a:ext cx="4988740" cy="4885870"/>
          </a:xfrm>
        </p:spPr>
        <p:txBody>
          <a:bodyPr>
            <a:noAutofit/>
          </a:bodyPr>
          <a:lstStyle/>
          <a:p>
            <a:pPr marL="342900" indent="-342900">
              <a:lnSpc>
                <a:spcPct val="95000"/>
              </a:lnSpc>
              <a:buFont typeface="Arial" panose="020B0604020202020204" pitchFamily="34" charset="0"/>
              <a:buChar char="•"/>
            </a:pPr>
            <a:r>
              <a:rPr lang="cy-GB" dirty="0"/>
              <a:t>Penderfynwch sut y bydd y mathemategwyr yn cyfathrebu eu cyfiawnhadau ar gyfer pob rhan: a fyddant yn ysgrifennu brawddeg ar bapur, neu yn y sgwrs ar-lein (os ydynt yn gweithio ar-lein), neu'n siarad 'o amgylch y bwrdd' un ar y tro?</a:t>
            </a:r>
          </a:p>
          <a:p>
            <a:pPr marL="342900" indent="-342900">
              <a:lnSpc>
                <a:spcPct val="95000"/>
              </a:lnSpc>
              <a:buFont typeface="Arial" panose="020B0604020202020204" pitchFamily="34" charset="0"/>
              <a:buChar char="•"/>
            </a:pPr>
            <a:r>
              <a:rPr lang="cy-GB" dirty="0"/>
              <a:t>Ar gyfer y problemau hyn, gofynnwch i'r mathemategwyr weithio'n annibynnol am ychydig yn gyntaf. Gallwch siarad â nhw'n unigol i 'wirio synnwyr' eu rhesymu, yna ar ôl ychydig, dewch â nhw at ei gilydd i gymharu a rhoi sylwadau ar waith ei gilydd. </a:t>
            </a:r>
          </a:p>
          <a:p>
            <a:r>
              <a:rPr lang="cy-GB" b="1" dirty="0"/>
              <a:t>Am a) dangoswch fod yna un </a:t>
            </a:r>
            <a:br>
              <a:rPr lang="cy-GB" b="1" dirty="0"/>
            </a:br>
            <a:r>
              <a:rPr lang="cy-GB" b="1" dirty="0"/>
              <a:t>ffordd yn union.</a:t>
            </a:r>
          </a:p>
          <a:p>
            <a:pPr lvl="1"/>
            <a:r>
              <a:rPr lang="cy-GB" dirty="0"/>
              <a:t>Gofynnwch “A allai unrhyw un o’r </a:t>
            </a:r>
            <a:br>
              <a:rPr lang="cy-GB" dirty="0"/>
            </a:br>
            <a:r>
              <a:rPr lang="cy-GB" dirty="0"/>
              <a:t>sachau gynnwys llai na 10 kg?”</a:t>
            </a:r>
          </a:p>
          <a:p>
            <a:pPr lvl="1"/>
            <a:r>
              <a:rPr lang="cy-GB" dirty="0"/>
              <a:t>“Oes ffordd arall o ffitio’r parseli yn y sachau? Sut ydych chi’n gwybod?”</a:t>
            </a:r>
          </a:p>
          <a:p>
            <a:endParaRPr lang="cy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188EDA-B2D7-6F86-6CC8-19B1EC1AF9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379463"/>
            <a:ext cx="4572001" cy="46435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y-GB" dirty="0"/>
              <a:t>Ar gyfer a)</a:t>
            </a:r>
          </a:p>
          <a:p>
            <a:r>
              <a:rPr lang="cy-GB" dirty="0"/>
              <a:t>“Gallaf weld sut i ddefnyddio </a:t>
            </a:r>
            <a:r>
              <a:rPr lang="cy-GB" u="sng" dirty="0"/>
              <a:t>bondiau rhif </a:t>
            </a:r>
            <a:r>
              <a:rPr lang="cy-GB" dirty="0"/>
              <a:t>hyd at 10.”</a:t>
            </a:r>
          </a:p>
          <a:p>
            <a:r>
              <a:rPr lang="cy-GB" dirty="0"/>
              <a:t>“Gan fod y cyfanswm yn 30 kg, mae’n rhaid bod 10 kg ym mhob sach.”</a:t>
            </a:r>
          </a:p>
          <a:p>
            <a:r>
              <a:rPr lang="cy-GB" dirty="0"/>
              <a:t>“Dim ond un ffordd sydd i’w wneud. </a:t>
            </a:r>
            <a:br>
              <a:rPr lang="cy-GB" dirty="0"/>
            </a:br>
            <a:r>
              <a:rPr lang="cy-GB" dirty="0"/>
              <a:t>9 kg ac 1 kg gyda’i gilydd, </a:t>
            </a:r>
            <a:br>
              <a:rPr lang="cy-GB" dirty="0"/>
            </a:br>
            <a:r>
              <a:rPr lang="cy-GB" dirty="0"/>
              <a:t>7 kg a 3 kg gyda’i gilydd, </a:t>
            </a:r>
            <a:br>
              <a:rPr lang="cy-GB" dirty="0"/>
            </a:br>
            <a:r>
              <a:rPr lang="cy-GB" dirty="0"/>
              <a:t>6 kg a 4 kg gyda’i gilydd.”</a:t>
            </a:r>
          </a:p>
          <a:p>
            <a:endParaRPr lang="cy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D4160-65C6-757C-818E-7230DBF8C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47641"/>
            <a:ext cx="455023" cy="365125"/>
          </a:xfrm>
        </p:spPr>
        <p:txBody>
          <a:bodyPr/>
          <a:lstStyle/>
          <a:p>
            <a:pPr lvl="0"/>
            <a:fld id="{35BC334B-5606-F640-9B65-DA4F71454EC0}" type="slidenum">
              <a:rPr lang="cy-GB" noProof="0" smtClean="0"/>
              <a:pPr lvl="0"/>
              <a:t>14</a:t>
            </a:fld>
            <a:endParaRPr lang="cy-GB" noProof="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0D82D88-C8A3-6777-A284-AF1727F8B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0744200" cy="723446"/>
          </a:xfrm>
        </p:spPr>
        <p:txBody>
          <a:bodyPr>
            <a:normAutofit/>
          </a:bodyPr>
          <a:lstStyle/>
          <a:p>
            <a:r>
              <a:rPr lang="cy-GB" dirty="0"/>
              <a:t>Trefnwch nhw</a:t>
            </a:r>
          </a:p>
        </p:txBody>
      </p:sp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ED5AF0BD-A265-53C0-5456-CAF189A47816}"/>
              </a:ext>
            </a:extLst>
          </p:cNvPr>
          <p:cNvSpPr/>
          <p:nvPr/>
        </p:nvSpPr>
        <p:spPr>
          <a:xfrm>
            <a:off x="1612075" y="4217158"/>
            <a:ext cx="3569525" cy="1478633"/>
          </a:xfrm>
          <a:prstGeom prst="wedgeEllipseCallout">
            <a:avLst>
              <a:gd name="adj1" fmla="val 57896"/>
              <a:gd name="adj2" fmla="val -89753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>
              <a:defRPr/>
            </a:pPr>
            <a:r>
              <a:rPr lang="cy-GB" sz="1600" dirty="0">
                <a:solidFill>
                  <a:schemeClr val="tx1"/>
                </a:solidFill>
              </a:rPr>
              <a:t>Gofyn am resymu’r  mathemategwyr yw'r hyn y mae mentoriaid effeithiol yn ei wneud drwy gydol pob sesiwn.</a:t>
            </a:r>
          </a:p>
        </p:txBody>
      </p:sp>
      <p:pic>
        <p:nvPicPr>
          <p:cNvPr id="7" name="Graphic 6" descr="Hike with solid fill">
            <a:extLst>
              <a:ext uri="{FF2B5EF4-FFF2-40B4-BE49-F238E27FC236}">
                <a16:creationId xmlns:a16="http://schemas.microsoft.com/office/drawing/2014/main" id="{B5E1A13E-9EE9-7914-5F06-C4D78D94DD2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7106" y="3033346"/>
            <a:ext cx="395654" cy="395654"/>
          </a:xfrm>
          <a:prstGeom prst="rect">
            <a:avLst/>
          </a:prstGeom>
        </p:spPr>
      </p:pic>
      <p:pic>
        <p:nvPicPr>
          <p:cNvPr id="8" name="Graphic 7" descr="Chat with solid fill">
            <a:extLst>
              <a:ext uri="{FF2B5EF4-FFF2-40B4-BE49-F238E27FC236}">
                <a16:creationId xmlns:a16="http://schemas.microsoft.com/office/drawing/2014/main" id="{C0E15E6A-A0CD-F127-E846-11AFC2222F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99183" y="3490783"/>
            <a:ext cx="571499" cy="571499"/>
          </a:xfrm>
          <a:prstGeom prst="rect">
            <a:avLst/>
          </a:prstGeom>
        </p:spPr>
      </p:pic>
      <p:sp>
        <p:nvSpPr>
          <p:cNvPr id="9" name="Speech Bubble: Oval 6">
            <a:extLst>
              <a:ext uri="{FF2B5EF4-FFF2-40B4-BE49-F238E27FC236}">
                <a16:creationId xmlns:a16="http://schemas.microsoft.com/office/drawing/2014/main" id="{E0F82B92-15D5-83C4-2C57-C7BDA55AE5AA}"/>
              </a:ext>
            </a:extLst>
          </p:cNvPr>
          <p:cNvSpPr/>
          <p:nvPr/>
        </p:nvSpPr>
        <p:spPr>
          <a:xfrm>
            <a:off x="9642785" y="4502363"/>
            <a:ext cx="2455794" cy="1520687"/>
          </a:xfrm>
          <a:prstGeom prst="wedgeEllipseCallout">
            <a:avLst>
              <a:gd name="adj1" fmla="val -7504"/>
              <a:gd name="adj2" fmla="val -67948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lvl="0" algn="ctr">
              <a:defRPr/>
            </a:pPr>
            <a:r>
              <a:rPr kumimoji="0" lang="cy-GB" sz="16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Chwiliwch am yr eiconau hyn yn y canllawiau ar gyfer ‘dulliau ymgysylltu’ a awgrymir.</a:t>
            </a:r>
          </a:p>
        </p:txBody>
      </p:sp>
    </p:spTree>
    <p:extLst>
      <p:ext uri="{BB962C8B-B14F-4D97-AF65-F5344CB8AC3E}">
        <p14:creationId xmlns:p14="http://schemas.microsoft.com/office/powerpoint/2010/main" val="4169817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1133609-3B63-8057-D751-96714F0F104A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85000"/>
              </a:lnSpc>
              <a:buNone/>
            </a:pPr>
            <a:r>
              <a:rPr lang="en-GB" dirty="0" err="1"/>
              <a:t>Ar</a:t>
            </a:r>
            <a:r>
              <a:rPr lang="en-GB" dirty="0"/>
              <a:t> </a:t>
            </a:r>
            <a:r>
              <a:rPr lang="en-GB" dirty="0" err="1"/>
              <a:t>gyfer</a:t>
            </a:r>
            <a:r>
              <a:rPr lang="en-GB" dirty="0"/>
              <a:t> b)</a:t>
            </a:r>
          </a:p>
          <a:p>
            <a:pPr>
              <a:lnSpc>
                <a:spcPct val="85000"/>
              </a:lnSpc>
            </a:pPr>
            <a:r>
              <a:rPr lang="en-GB" b="1" dirty="0" err="1"/>
              <a:t>Dewch</a:t>
            </a:r>
            <a:r>
              <a:rPr lang="en-GB" b="1" dirty="0"/>
              <a:t> </a:t>
            </a:r>
            <a:r>
              <a:rPr lang="en-GB" b="1" dirty="0" err="1"/>
              <a:t>allan</a:t>
            </a:r>
            <a:r>
              <a:rPr lang="en-GB" b="1" dirty="0"/>
              <a:t>, er bod y </a:t>
            </a:r>
            <a:r>
              <a:rPr lang="en-GB" b="1" dirty="0" err="1"/>
              <a:t>pwysau</a:t>
            </a:r>
            <a:r>
              <a:rPr lang="en-GB" b="1" dirty="0"/>
              <a:t> </a:t>
            </a:r>
            <a:r>
              <a:rPr lang="en-GB" b="1" dirty="0" err="1"/>
              <a:t>cyfan</a:t>
            </a:r>
            <a:r>
              <a:rPr lang="en-GB" b="1" dirty="0"/>
              <a:t> </a:t>
            </a:r>
            <a:r>
              <a:rPr lang="en-GB" b="1" dirty="0" err="1"/>
              <a:t>yn</a:t>
            </a:r>
            <a:r>
              <a:rPr lang="en-GB" b="1" dirty="0"/>
              <a:t> 29 kg, </a:t>
            </a:r>
            <a:r>
              <a:rPr lang="en-GB" b="1" dirty="0" err="1"/>
              <a:t>na</a:t>
            </a:r>
            <a:r>
              <a:rPr lang="en-GB" b="1" dirty="0"/>
              <a:t> </a:t>
            </a:r>
            <a:r>
              <a:rPr lang="en-GB" b="1" dirty="0" err="1"/>
              <a:t>allwch</a:t>
            </a:r>
            <a:r>
              <a:rPr lang="en-GB" b="1" dirty="0"/>
              <a:t> </a:t>
            </a:r>
            <a:r>
              <a:rPr lang="en-GB" b="1" dirty="0" err="1"/>
              <a:t>gymryd</a:t>
            </a:r>
            <a:r>
              <a:rPr lang="en-GB" b="1" dirty="0"/>
              <a:t> </a:t>
            </a:r>
            <a:r>
              <a:rPr lang="en-GB" b="1" dirty="0" err="1"/>
              <a:t>yn</a:t>
            </a:r>
            <a:r>
              <a:rPr lang="en-GB" b="1" dirty="0"/>
              <a:t> </a:t>
            </a:r>
            <a:r>
              <a:rPr lang="en-GB" b="1" dirty="0" err="1"/>
              <a:t>ganiataol</a:t>
            </a:r>
            <a:r>
              <a:rPr lang="en-GB" b="1" dirty="0"/>
              <a:t> </a:t>
            </a:r>
            <a:r>
              <a:rPr lang="en-GB" b="1" i="1" dirty="0" err="1"/>
              <a:t>rhaid</a:t>
            </a:r>
            <a:r>
              <a:rPr lang="en-GB" b="1" dirty="0"/>
              <a:t> </a:t>
            </a:r>
            <a:r>
              <a:rPr lang="en-GB" b="1" dirty="0" err="1"/>
              <a:t>ei</a:t>
            </a:r>
            <a:r>
              <a:rPr lang="en-GB" b="1" dirty="0"/>
              <a:t> bod </a:t>
            </a:r>
            <a:r>
              <a:rPr lang="en-GB" b="1" dirty="0" err="1"/>
              <a:t>hi'n</a:t>
            </a:r>
            <a:r>
              <a:rPr lang="en-GB" b="1" dirty="0"/>
              <a:t> </a:t>
            </a:r>
            <a:r>
              <a:rPr lang="en-GB" b="1" dirty="0" err="1"/>
              <a:t>bosibl</a:t>
            </a:r>
            <a:r>
              <a:rPr lang="en-GB" b="1" dirty="0"/>
              <a:t> </a:t>
            </a:r>
            <a:r>
              <a:rPr lang="en-GB" b="1" dirty="0" err="1"/>
              <a:t>ffitio'r</a:t>
            </a:r>
            <a:r>
              <a:rPr lang="en-GB" b="1" dirty="0"/>
              <a:t> </a:t>
            </a:r>
            <a:r>
              <a:rPr lang="en-GB" b="1" dirty="0" err="1"/>
              <a:t>parseli</a:t>
            </a:r>
            <a:r>
              <a:rPr lang="en-GB" b="1" dirty="0"/>
              <a:t> </a:t>
            </a:r>
            <a:r>
              <a:rPr lang="en-GB" b="1" dirty="0" err="1"/>
              <a:t>i</a:t>
            </a:r>
            <a:r>
              <a:rPr lang="en-GB" b="1" dirty="0"/>
              <a:t> </a:t>
            </a:r>
            <a:r>
              <a:rPr lang="en-GB" b="1" dirty="0" err="1"/>
              <a:t>mewn</a:t>
            </a:r>
            <a:r>
              <a:rPr lang="en-GB" b="1" dirty="0"/>
              <a:t> </a:t>
            </a:r>
            <a:r>
              <a:rPr lang="en-GB" b="1" dirty="0" err="1"/>
              <a:t>i</a:t>
            </a:r>
            <a:r>
              <a:rPr lang="en-GB" b="1" dirty="0"/>
              <a:t> </a:t>
            </a:r>
            <a:r>
              <a:rPr lang="en-GB" b="1" dirty="0" err="1"/>
              <a:t>dair</a:t>
            </a:r>
            <a:r>
              <a:rPr lang="en-GB" b="1" dirty="0"/>
              <a:t> </a:t>
            </a:r>
            <a:r>
              <a:rPr lang="en-GB" b="1" dirty="0" err="1"/>
              <a:t>sach</a:t>
            </a:r>
            <a:r>
              <a:rPr lang="en-GB" b="1" dirty="0"/>
              <a:t>. </a:t>
            </a:r>
            <a:r>
              <a:rPr lang="en-GB" b="1" dirty="0" err="1"/>
              <a:t>Gofynnwch</a:t>
            </a:r>
            <a:r>
              <a:rPr lang="en-GB" b="1" dirty="0"/>
              <a:t> </a:t>
            </a:r>
            <a:r>
              <a:rPr lang="en-GB" b="1" dirty="0" err="1"/>
              <a:t>iddyn</a:t>
            </a:r>
            <a:r>
              <a:rPr lang="en-GB" b="1" dirty="0"/>
              <a:t> </a:t>
            </a:r>
            <a:r>
              <a:rPr lang="en-GB" b="1" dirty="0" err="1"/>
              <a:t>nhw</a:t>
            </a:r>
            <a:r>
              <a:rPr lang="en-GB" b="1" dirty="0"/>
              <a:t> pam </a:t>
            </a:r>
            <a:r>
              <a:rPr lang="en-GB" b="1" dirty="0" err="1"/>
              <a:t>mae</a:t>
            </a:r>
            <a:r>
              <a:rPr lang="en-GB" b="1" dirty="0"/>
              <a:t> </a:t>
            </a:r>
            <a:r>
              <a:rPr lang="en-GB" b="1" dirty="0" err="1"/>
              <a:t>hyn</a:t>
            </a:r>
            <a:r>
              <a:rPr lang="en-GB" b="1" dirty="0"/>
              <a:t>. </a:t>
            </a:r>
          </a:p>
          <a:p>
            <a:pPr>
              <a:lnSpc>
                <a:spcPct val="85000"/>
              </a:lnSpc>
            </a:pPr>
            <a:r>
              <a:rPr lang="en-GB" dirty="0" err="1"/>
              <a:t>Fel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y </a:t>
            </a:r>
            <a:r>
              <a:rPr lang="en-GB" dirty="0" err="1"/>
              <a:t>broblem</a:t>
            </a:r>
            <a:r>
              <a:rPr lang="en-GB" dirty="0"/>
              <a:t> </a:t>
            </a:r>
            <a:r>
              <a:rPr lang="en-GB" dirty="0" err="1"/>
              <a:t>flaenorol</a:t>
            </a:r>
            <a:r>
              <a:rPr lang="en-GB" dirty="0"/>
              <a:t>, ‘</a:t>
            </a:r>
            <a:r>
              <a:rPr lang="en-GB" dirty="0" err="1"/>
              <a:t>Pacio</a:t>
            </a:r>
            <a:r>
              <a:rPr lang="en-GB" dirty="0"/>
              <a:t>', </a:t>
            </a:r>
            <a:r>
              <a:rPr lang="en-GB" dirty="0" err="1"/>
              <a:t>mae'n</a:t>
            </a:r>
            <a:r>
              <a:rPr lang="en-GB" dirty="0"/>
              <a:t> </a:t>
            </a:r>
            <a:r>
              <a:rPr lang="en-GB" dirty="0" err="1"/>
              <a:t>bwysig</a:t>
            </a:r>
            <a:r>
              <a:rPr lang="en-GB" dirty="0"/>
              <a:t> </a:t>
            </a:r>
            <a:r>
              <a:rPr lang="en-GB" dirty="0" err="1"/>
              <a:t>atgyfnerthu'r</a:t>
            </a:r>
            <a:r>
              <a:rPr lang="en-GB" dirty="0"/>
              <a:t> </a:t>
            </a:r>
            <a:r>
              <a:rPr lang="en-GB" dirty="0" err="1"/>
              <a:t>gwahaniaeth</a:t>
            </a:r>
            <a:r>
              <a:rPr lang="en-GB" dirty="0"/>
              <a:t> </a:t>
            </a:r>
            <a:r>
              <a:rPr lang="en-GB" dirty="0" err="1"/>
              <a:t>rhwng</a:t>
            </a:r>
            <a:r>
              <a:rPr lang="en-GB" dirty="0"/>
              <a:t> "Ni </a:t>
            </a:r>
            <a:r>
              <a:rPr lang="en-GB" dirty="0" err="1"/>
              <a:t>allaf</a:t>
            </a:r>
            <a:r>
              <a:rPr lang="en-GB" dirty="0"/>
              <a:t> </a:t>
            </a:r>
            <a:r>
              <a:rPr lang="en-GB" dirty="0" err="1"/>
              <a:t>ei</a:t>
            </a:r>
            <a:r>
              <a:rPr lang="en-GB" dirty="0"/>
              <a:t> </a:t>
            </a:r>
            <a:r>
              <a:rPr lang="en-GB" dirty="0" err="1"/>
              <a:t>wneud</a:t>
            </a:r>
            <a:r>
              <a:rPr lang="en-GB" dirty="0"/>
              <a:t>" a "Ni all neb </a:t>
            </a:r>
            <a:r>
              <a:rPr lang="en-GB" dirty="0" err="1"/>
              <a:t>ei</a:t>
            </a:r>
            <a:r>
              <a:rPr lang="en-GB" dirty="0"/>
              <a:t> </a:t>
            </a:r>
            <a:r>
              <a:rPr lang="en-GB" dirty="0" err="1"/>
              <a:t>wneud</a:t>
            </a:r>
            <a:r>
              <a:rPr lang="en-GB" dirty="0"/>
              <a:t>, </a:t>
            </a:r>
            <a:r>
              <a:rPr lang="en-GB" dirty="0" err="1"/>
              <a:t>mae'n</a:t>
            </a:r>
            <a:r>
              <a:rPr lang="en-GB" dirty="0"/>
              <a:t> </a:t>
            </a:r>
            <a:r>
              <a:rPr lang="en-GB" dirty="0" err="1"/>
              <a:t>amhosibl</a:t>
            </a:r>
            <a:r>
              <a:rPr lang="en-GB" dirty="0"/>
              <a:t>" </a:t>
            </a:r>
            <a:r>
              <a:rPr lang="en-GB" dirty="0" err="1"/>
              <a:t>yma</a:t>
            </a:r>
            <a:r>
              <a:rPr lang="en-GB" dirty="0"/>
              <a:t>. </a:t>
            </a:r>
            <a:r>
              <a:rPr lang="en-GB" dirty="0" err="1"/>
              <a:t>Dewch</a:t>
            </a:r>
            <a:r>
              <a:rPr lang="en-GB" dirty="0"/>
              <a:t> a </a:t>
            </a:r>
            <a:r>
              <a:rPr lang="en-GB" dirty="0" err="1"/>
              <a:t>hyn</a:t>
            </a:r>
            <a:r>
              <a:rPr lang="en-GB" dirty="0"/>
              <a:t> </a:t>
            </a:r>
            <a:r>
              <a:rPr lang="en-GB" dirty="0" err="1"/>
              <a:t>allan</a:t>
            </a:r>
            <a:r>
              <a:rPr lang="en-GB" dirty="0"/>
              <a:t> </a:t>
            </a:r>
            <a:r>
              <a:rPr lang="en-GB" dirty="0" err="1"/>
              <a:t>drwy</a:t>
            </a:r>
            <a:r>
              <a:rPr lang="en-GB" dirty="0"/>
              <a:t> </a:t>
            </a:r>
            <a:r>
              <a:rPr lang="en-GB" dirty="0" err="1"/>
              <a:t>ofyn</a:t>
            </a:r>
            <a:r>
              <a:rPr lang="en-GB" dirty="0"/>
              <a:t>:</a:t>
            </a:r>
          </a:p>
          <a:p>
            <a:pPr marL="577537" lvl="1" indent="-342900">
              <a:lnSpc>
                <a:spcPct val="85000"/>
              </a:lnSpc>
            </a:pPr>
            <a:r>
              <a:rPr lang="en-GB" dirty="0"/>
              <a:t>“Pa </a:t>
            </a:r>
            <a:r>
              <a:rPr lang="en-GB" dirty="0" err="1"/>
              <a:t>drefniadau</a:t>
            </a:r>
            <a:r>
              <a:rPr lang="en-GB" dirty="0"/>
              <a:t> </a:t>
            </a:r>
            <a:r>
              <a:rPr lang="en-GB" dirty="0" err="1"/>
              <a:t>ydych</a:t>
            </a:r>
            <a:r>
              <a:rPr lang="en-GB" dirty="0"/>
              <a:t> chi </a:t>
            </a:r>
            <a:r>
              <a:rPr lang="en-GB" dirty="0" err="1"/>
              <a:t>wedi</a:t>
            </a:r>
            <a:r>
              <a:rPr lang="en-GB" dirty="0"/>
              <a:t> </a:t>
            </a:r>
            <a:r>
              <a:rPr lang="en-GB" dirty="0" err="1"/>
              <a:t>rhoi</a:t>
            </a:r>
            <a:r>
              <a:rPr lang="en-GB" dirty="0"/>
              <a:t> </a:t>
            </a:r>
            <a:r>
              <a:rPr lang="en-GB" dirty="0" err="1"/>
              <a:t>cynnig</a:t>
            </a:r>
            <a:r>
              <a:rPr lang="en-GB" dirty="0"/>
              <a:t> </a:t>
            </a:r>
            <a:r>
              <a:rPr lang="en-GB" dirty="0" err="1"/>
              <a:t>arnynt</a:t>
            </a:r>
            <a:r>
              <a:rPr lang="en-GB" dirty="0"/>
              <a:t>? Sut </a:t>
            </a:r>
            <a:r>
              <a:rPr lang="en-GB" dirty="0" err="1"/>
              <a:t>allwch</a:t>
            </a:r>
            <a:r>
              <a:rPr lang="en-GB" dirty="0"/>
              <a:t> chi </a:t>
            </a:r>
            <a:r>
              <a:rPr lang="en-GB" dirty="0" err="1"/>
              <a:t>fod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i="1" dirty="0" err="1"/>
              <a:t>siŵr</a:t>
            </a:r>
            <a:r>
              <a:rPr lang="en-GB" i="1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fydd</a:t>
            </a:r>
            <a:r>
              <a:rPr lang="en-GB" dirty="0"/>
              <a:t> </a:t>
            </a:r>
            <a:r>
              <a:rPr lang="en-GB" dirty="0" err="1"/>
              <a:t>unrhyw</a:t>
            </a:r>
            <a:r>
              <a:rPr lang="en-GB" dirty="0"/>
              <a:t> </a:t>
            </a:r>
            <a:r>
              <a:rPr lang="en-GB" dirty="0" err="1"/>
              <a:t>drefniant</a:t>
            </a:r>
            <a:r>
              <a:rPr lang="en-GB" dirty="0"/>
              <a:t> </a:t>
            </a:r>
            <a:r>
              <a:rPr lang="en-GB" dirty="0" err="1"/>
              <a:t>arall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gweithio</a:t>
            </a:r>
            <a:r>
              <a:rPr lang="en-GB" dirty="0"/>
              <a:t>?”</a:t>
            </a:r>
          </a:p>
          <a:p>
            <a:pPr marL="577537" lvl="1" indent="-342900">
              <a:lnSpc>
                <a:spcPct val="85000"/>
              </a:lnSpc>
            </a:pPr>
            <a:r>
              <a:rPr lang="en-GB" dirty="0"/>
              <a:t>“</a:t>
            </a:r>
            <a:r>
              <a:rPr lang="en-GB" dirty="0" err="1"/>
              <a:t>Ydych</a:t>
            </a:r>
            <a:r>
              <a:rPr lang="en-GB" dirty="0"/>
              <a:t> chi </a:t>
            </a:r>
            <a:r>
              <a:rPr lang="en-GB" dirty="0" err="1"/>
              <a:t>wedi’ch</a:t>
            </a:r>
            <a:r>
              <a:rPr lang="en-GB" dirty="0"/>
              <a:t> </a:t>
            </a:r>
            <a:r>
              <a:rPr lang="en-GB" dirty="0" err="1"/>
              <a:t>darbwyllo</a:t>
            </a:r>
            <a:r>
              <a:rPr lang="en-GB" dirty="0"/>
              <a:t> </a:t>
            </a:r>
            <a:r>
              <a:rPr lang="en-GB" dirty="0" err="1"/>
              <a:t>ei</a:t>
            </a:r>
            <a:r>
              <a:rPr lang="en-GB" dirty="0"/>
              <a:t> bod </a:t>
            </a:r>
            <a:r>
              <a:rPr lang="en-GB" dirty="0" err="1"/>
              <a:t>hi’n</a:t>
            </a:r>
            <a:r>
              <a:rPr lang="en-GB" dirty="0"/>
              <a:t> </a:t>
            </a:r>
            <a:r>
              <a:rPr lang="en-GB" dirty="0" err="1"/>
              <a:t>amhosibl</a:t>
            </a:r>
            <a:r>
              <a:rPr lang="en-GB" dirty="0"/>
              <a:t>? Pam? Sut </a:t>
            </a:r>
            <a:r>
              <a:rPr lang="en-GB" dirty="0" err="1"/>
              <a:t>fyddwch</a:t>
            </a:r>
            <a:r>
              <a:rPr lang="en-GB" dirty="0"/>
              <a:t> </a:t>
            </a:r>
            <a:r>
              <a:rPr lang="en-GB" dirty="0" err="1"/>
              <a:t>chi’n</a:t>
            </a:r>
            <a:r>
              <a:rPr lang="en-GB" dirty="0"/>
              <a:t> </a:t>
            </a:r>
            <a:r>
              <a:rPr lang="en-GB" b="1" dirty="0" err="1">
                <a:solidFill>
                  <a:schemeClr val="tx2"/>
                </a:solidFill>
              </a:rPr>
              <a:t>fy</a:t>
            </a:r>
            <a:r>
              <a:rPr lang="en-GB" b="1" dirty="0">
                <a:solidFill>
                  <a:schemeClr val="tx2"/>
                </a:solidFill>
              </a:rPr>
              <a:t> </a:t>
            </a:r>
            <a:r>
              <a:rPr lang="en-GB" b="1" dirty="0" err="1">
                <a:solidFill>
                  <a:schemeClr val="tx2"/>
                </a:solidFill>
              </a:rPr>
              <a:t>narbwyllo</a:t>
            </a:r>
            <a:r>
              <a:rPr lang="en-GB" b="1" dirty="0">
                <a:solidFill>
                  <a:schemeClr val="tx2"/>
                </a:solidFill>
              </a:rPr>
              <a:t> </a:t>
            </a:r>
            <a:r>
              <a:rPr lang="en-GB" dirty="0" err="1"/>
              <a:t>i</a:t>
            </a:r>
            <a:r>
              <a:rPr lang="en-GB" dirty="0"/>
              <a:t>?”</a:t>
            </a:r>
          </a:p>
          <a:p>
            <a:pPr>
              <a:lnSpc>
                <a:spcPct val="85000"/>
              </a:lnSpc>
            </a:pP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2922BB-D470-6252-B430-D8BD0D5DCF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GB" sz="1650" dirty="0" err="1"/>
              <a:t>Ar</a:t>
            </a:r>
            <a:r>
              <a:rPr lang="en-GB" sz="1650" dirty="0"/>
              <a:t> </a:t>
            </a:r>
            <a:r>
              <a:rPr lang="en-GB" sz="1650" dirty="0" err="1"/>
              <a:t>gyfer</a:t>
            </a:r>
            <a:r>
              <a:rPr lang="en-GB" sz="1650" dirty="0"/>
              <a:t> b)</a:t>
            </a:r>
          </a:p>
          <a:p>
            <a:pPr marL="342900" indent="-342900"/>
            <a:r>
              <a:rPr lang="en-GB" sz="1650" dirty="0"/>
              <a:t>Y </a:t>
            </a:r>
            <a:r>
              <a:rPr lang="en-GB" sz="1650" dirty="0" err="1"/>
              <a:t>mathemategwyr</a:t>
            </a:r>
            <a:r>
              <a:rPr lang="en-GB" sz="1650" dirty="0"/>
              <a:t> </a:t>
            </a:r>
            <a:r>
              <a:rPr lang="en-GB" sz="1650" dirty="0" err="1"/>
              <a:t>yn</a:t>
            </a:r>
            <a:r>
              <a:rPr lang="en-GB" sz="1650" dirty="0"/>
              <a:t> </a:t>
            </a:r>
            <a:r>
              <a:rPr lang="en-GB" sz="1650" dirty="0" err="1"/>
              <a:t>tybio'n</a:t>
            </a:r>
            <a:r>
              <a:rPr lang="en-GB" sz="1650" dirty="0"/>
              <a:t> </a:t>
            </a:r>
            <a:r>
              <a:rPr lang="en-GB" sz="1650" dirty="0" err="1"/>
              <a:t>anghywir</a:t>
            </a:r>
            <a:r>
              <a:rPr lang="en-GB" sz="1650" dirty="0"/>
              <a:t> </a:t>
            </a:r>
            <a:r>
              <a:rPr lang="en-GB" sz="1650" dirty="0" err="1"/>
              <a:t>fod</a:t>
            </a:r>
            <a:r>
              <a:rPr lang="en-GB" sz="1650" dirty="0"/>
              <a:t> </a:t>
            </a:r>
            <a:r>
              <a:rPr lang="en-GB" sz="1650" dirty="0" err="1"/>
              <a:t>gwrthdro'r</a:t>
            </a:r>
            <a:r>
              <a:rPr lang="en-GB" sz="1650" dirty="0"/>
              <a:t> </a:t>
            </a:r>
            <a:r>
              <a:rPr lang="en-GB" sz="1650" dirty="0" err="1"/>
              <a:t>casgliad</a:t>
            </a:r>
            <a:r>
              <a:rPr lang="en-GB" sz="1650" dirty="0"/>
              <a:t> o a) </a:t>
            </a:r>
            <a:r>
              <a:rPr lang="en-GB" sz="1650" dirty="0" err="1"/>
              <a:t>yn</a:t>
            </a:r>
            <a:r>
              <a:rPr lang="en-GB" sz="1650" dirty="0"/>
              <a:t> dal, "Dim </a:t>
            </a:r>
            <a:r>
              <a:rPr lang="en-GB" sz="1650" dirty="0" err="1"/>
              <a:t>ond</a:t>
            </a:r>
            <a:r>
              <a:rPr lang="en-GB" sz="1650" dirty="0"/>
              <a:t> 29 kg </a:t>
            </a:r>
            <a:r>
              <a:rPr lang="en-GB" sz="1650" dirty="0" err="1"/>
              <a:t>yw'r</a:t>
            </a:r>
            <a:r>
              <a:rPr lang="en-GB" sz="1650" dirty="0"/>
              <a:t> </a:t>
            </a:r>
            <a:r>
              <a:rPr lang="en-GB" sz="1650" dirty="0" err="1"/>
              <a:t>cyfanswm</a:t>
            </a:r>
            <a:r>
              <a:rPr lang="en-GB" sz="1650" dirty="0"/>
              <a:t> </a:t>
            </a:r>
            <a:r>
              <a:rPr lang="en-GB" sz="1650" dirty="0" err="1"/>
              <a:t>pwysau</a:t>
            </a:r>
            <a:r>
              <a:rPr lang="en-GB" sz="1650" dirty="0"/>
              <a:t>, felly </a:t>
            </a:r>
            <a:r>
              <a:rPr lang="en-GB" sz="1650" dirty="0" err="1"/>
              <a:t>mae'n</a:t>
            </a:r>
            <a:r>
              <a:rPr lang="en-GB" sz="1650" dirty="0"/>
              <a:t> </a:t>
            </a:r>
            <a:r>
              <a:rPr lang="en-GB" sz="1650" i="1" dirty="0" err="1"/>
              <a:t>rhaid</a:t>
            </a:r>
            <a:r>
              <a:rPr lang="en-GB" sz="1650" dirty="0"/>
              <a:t> </a:t>
            </a:r>
            <a:r>
              <a:rPr lang="en-GB" sz="1650" dirty="0" err="1"/>
              <a:t>ei</a:t>
            </a:r>
            <a:r>
              <a:rPr lang="en-GB" sz="1650" dirty="0"/>
              <a:t> </a:t>
            </a:r>
            <a:r>
              <a:rPr lang="en-GB" sz="1650" dirty="0" err="1"/>
              <a:t>fod</a:t>
            </a:r>
            <a:r>
              <a:rPr lang="en-GB" sz="1650" dirty="0"/>
              <a:t> </a:t>
            </a:r>
            <a:r>
              <a:rPr lang="en-GB" sz="1650" dirty="0" err="1"/>
              <a:t>yn</a:t>
            </a:r>
            <a:r>
              <a:rPr lang="en-GB" sz="1650" dirty="0"/>
              <a:t> </a:t>
            </a:r>
            <a:r>
              <a:rPr lang="en-GB" sz="1650" dirty="0" err="1"/>
              <a:t>bosibl</a:t>
            </a:r>
            <a:r>
              <a:rPr lang="en-GB" sz="1650" dirty="0"/>
              <a:t>."</a:t>
            </a:r>
          </a:p>
          <a:p>
            <a:pPr marL="342900" indent="-342900"/>
            <a:r>
              <a:rPr lang="en-GB" sz="1650" dirty="0"/>
              <a:t>"Y </a:t>
            </a:r>
            <a:r>
              <a:rPr lang="en-GB" sz="1650" dirty="0" err="1"/>
              <a:t>cyfanswm</a:t>
            </a:r>
            <a:r>
              <a:rPr lang="en-GB" sz="1650" dirty="0"/>
              <a:t> </a:t>
            </a:r>
            <a:r>
              <a:rPr lang="en-GB" sz="1650" dirty="0" err="1"/>
              <a:t>yw</a:t>
            </a:r>
            <a:r>
              <a:rPr lang="en-GB" sz="1650" dirty="0"/>
              <a:t> 29 kg, felly </a:t>
            </a:r>
            <a:r>
              <a:rPr lang="en-GB" sz="1650" dirty="0" err="1"/>
              <a:t>dydw</a:t>
            </a:r>
            <a:r>
              <a:rPr lang="en-GB" sz="1650" dirty="0"/>
              <a:t> </a:t>
            </a:r>
            <a:r>
              <a:rPr lang="en-GB" sz="1650" dirty="0" err="1"/>
              <a:t>i</a:t>
            </a:r>
            <a:r>
              <a:rPr lang="en-GB" sz="1650" dirty="0"/>
              <a:t> </a:t>
            </a:r>
            <a:r>
              <a:rPr lang="en-GB" sz="1650" dirty="0" err="1"/>
              <a:t>ddim</a:t>
            </a:r>
            <a:r>
              <a:rPr lang="en-GB" sz="1650" dirty="0"/>
              <a:t> </a:t>
            </a:r>
            <a:r>
              <a:rPr lang="en-GB" sz="1650" dirty="0" err="1"/>
              <a:t>yn</a:t>
            </a:r>
            <a:r>
              <a:rPr lang="en-GB" sz="1650" dirty="0"/>
              <a:t> </a:t>
            </a:r>
            <a:r>
              <a:rPr lang="en-GB" sz="1650" dirty="0" err="1"/>
              <a:t>gwybod</a:t>
            </a:r>
            <a:r>
              <a:rPr lang="en-GB" sz="1650" dirty="0"/>
              <a:t> </a:t>
            </a:r>
            <a:r>
              <a:rPr lang="en-GB" sz="1650" dirty="0" err="1"/>
              <a:t>ar</a:t>
            </a:r>
            <a:r>
              <a:rPr lang="en-GB" sz="1650" dirty="0"/>
              <a:t> </a:t>
            </a:r>
            <a:r>
              <a:rPr lang="en-GB" sz="1650" dirty="0" err="1"/>
              <a:t>unwaith</a:t>
            </a:r>
            <a:r>
              <a:rPr lang="en-GB" sz="1650" dirty="0"/>
              <a:t> </a:t>
            </a:r>
            <a:r>
              <a:rPr lang="en-GB" sz="1650" dirty="0" err="1"/>
              <a:t>ei</a:t>
            </a:r>
            <a:r>
              <a:rPr lang="en-GB" sz="1650" dirty="0"/>
              <a:t> </a:t>
            </a:r>
            <a:r>
              <a:rPr lang="en-GB" sz="1650" dirty="0" err="1"/>
              <a:t>fod</a:t>
            </a:r>
            <a:r>
              <a:rPr lang="en-GB" sz="1650" dirty="0"/>
              <a:t> </a:t>
            </a:r>
            <a:r>
              <a:rPr lang="en-GB" sz="1650" dirty="0" err="1"/>
              <a:t>yn</a:t>
            </a:r>
            <a:r>
              <a:rPr lang="en-GB" sz="1650" dirty="0"/>
              <a:t> </a:t>
            </a:r>
            <a:r>
              <a:rPr lang="en-GB" sz="1650" dirty="0" err="1"/>
              <a:t>amhosibl</a:t>
            </a:r>
            <a:r>
              <a:rPr lang="en-GB" sz="1650" dirty="0"/>
              <a:t>, </a:t>
            </a:r>
            <a:r>
              <a:rPr lang="en-GB" sz="1650" dirty="0" err="1"/>
              <a:t>ond</a:t>
            </a:r>
            <a:r>
              <a:rPr lang="en-GB" sz="1650" dirty="0"/>
              <a:t> </a:t>
            </a:r>
            <a:r>
              <a:rPr lang="en-GB" sz="1650" dirty="0" err="1"/>
              <a:t>ar</a:t>
            </a:r>
            <a:r>
              <a:rPr lang="en-GB" sz="1650" dirty="0"/>
              <a:t> </a:t>
            </a:r>
            <a:r>
              <a:rPr lang="en-GB" sz="1650" dirty="0" err="1"/>
              <a:t>ôl</a:t>
            </a:r>
            <a:r>
              <a:rPr lang="en-GB" sz="1650" dirty="0"/>
              <a:t> </a:t>
            </a:r>
            <a:r>
              <a:rPr lang="en-GB" sz="1650" dirty="0" err="1"/>
              <a:t>rhoi</a:t>
            </a:r>
            <a:r>
              <a:rPr lang="en-GB" sz="1650" dirty="0"/>
              <a:t> </a:t>
            </a:r>
            <a:r>
              <a:rPr lang="en-GB" sz="1650" dirty="0" err="1"/>
              <a:t>cynnig</a:t>
            </a:r>
            <a:r>
              <a:rPr lang="en-GB" sz="1650" dirty="0"/>
              <a:t> </a:t>
            </a:r>
            <a:r>
              <a:rPr lang="en-GB" sz="1650" dirty="0" err="1"/>
              <a:t>arni</a:t>
            </a:r>
            <a:r>
              <a:rPr lang="en-GB" sz="1650" dirty="0"/>
              <a:t>, </a:t>
            </a:r>
            <a:r>
              <a:rPr lang="en-GB" sz="1650" dirty="0" err="1"/>
              <a:t>rwy'n</a:t>
            </a:r>
            <a:r>
              <a:rPr lang="en-GB" sz="1650" dirty="0"/>
              <a:t> </a:t>
            </a:r>
            <a:r>
              <a:rPr lang="en-GB" sz="1650" dirty="0" err="1"/>
              <a:t>argyhoeddedig</a:t>
            </a:r>
            <a:r>
              <a:rPr lang="en-GB" sz="1650" dirty="0"/>
              <a:t> </a:t>
            </a:r>
            <a:r>
              <a:rPr lang="en-GB" sz="1650" dirty="0" err="1"/>
              <a:t>rhaid</a:t>
            </a:r>
            <a:r>
              <a:rPr lang="en-GB" sz="1650" dirty="0"/>
              <a:t> </a:t>
            </a:r>
            <a:r>
              <a:rPr lang="en-GB" sz="1650" dirty="0" err="1"/>
              <a:t>ei</a:t>
            </a:r>
            <a:r>
              <a:rPr lang="en-GB" sz="1650" dirty="0"/>
              <a:t> </a:t>
            </a:r>
            <a:r>
              <a:rPr lang="en-GB" sz="1650" dirty="0" err="1"/>
              <a:t>fod</a:t>
            </a:r>
            <a:r>
              <a:rPr lang="en-GB" sz="1650" dirty="0"/>
              <a:t>."</a:t>
            </a:r>
          </a:p>
          <a:p>
            <a:pPr marL="342900" indent="-342900"/>
            <a:r>
              <a:rPr lang="en-GB" sz="1650" dirty="0" err="1"/>
              <a:t>Mae'r</a:t>
            </a:r>
            <a:r>
              <a:rPr lang="en-GB" sz="1650" dirty="0"/>
              <a:t> </a:t>
            </a:r>
            <a:r>
              <a:rPr lang="en-GB" sz="1650" dirty="0" err="1"/>
              <a:t>mathemategwyr</a:t>
            </a:r>
            <a:r>
              <a:rPr lang="en-GB" sz="1650" dirty="0"/>
              <a:t> </a:t>
            </a:r>
            <a:r>
              <a:rPr lang="en-GB" sz="1650" dirty="0" err="1"/>
              <a:t>yn</a:t>
            </a:r>
            <a:r>
              <a:rPr lang="en-GB" sz="1650" dirty="0"/>
              <a:t> </a:t>
            </a:r>
            <a:r>
              <a:rPr lang="en-GB" sz="1650" dirty="0" err="1"/>
              <a:t>egluro</a:t>
            </a:r>
            <a:r>
              <a:rPr lang="en-GB" sz="1650" dirty="0"/>
              <a:t> </a:t>
            </a:r>
            <a:r>
              <a:rPr lang="en-GB" sz="1650" dirty="0" err="1"/>
              <a:t>eu</a:t>
            </a:r>
            <a:r>
              <a:rPr lang="en-GB" sz="1650" dirty="0"/>
              <a:t> </a:t>
            </a:r>
            <a:r>
              <a:rPr lang="en-GB" sz="1650" dirty="0" err="1"/>
              <a:t>rhesymeg</a:t>
            </a:r>
            <a:r>
              <a:rPr lang="en-GB" sz="1650" dirty="0"/>
              <a:t>, gan </a:t>
            </a:r>
            <a:r>
              <a:rPr lang="en-GB" sz="1650" dirty="0" err="1"/>
              <a:t>ddefnyddio</a:t>
            </a:r>
            <a:r>
              <a:rPr lang="en-GB" sz="1650" dirty="0"/>
              <a:t> </a:t>
            </a:r>
            <a:r>
              <a:rPr lang="en-GB" sz="1650" dirty="0" err="1"/>
              <a:t>geiriau</a:t>
            </a:r>
            <a:r>
              <a:rPr lang="en-GB" sz="1650" dirty="0"/>
              <a:t> </a:t>
            </a:r>
            <a:r>
              <a:rPr lang="en-GB" sz="1650" dirty="0" err="1"/>
              <a:t>fel</a:t>
            </a:r>
            <a:r>
              <a:rPr lang="en-GB" sz="1650" dirty="0"/>
              <a:t> "</a:t>
            </a:r>
            <a:r>
              <a:rPr lang="en-GB" sz="1650" dirty="0" err="1"/>
              <a:t>rhaid</a:t>
            </a:r>
            <a:r>
              <a:rPr lang="en-GB" sz="1650" dirty="0"/>
              <a:t>" neu "</a:t>
            </a:r>
            <a:r>
              <a:rPr lang="en-GB" sz="1650" dirty="0" err="1"/>
              <a:t>ni</a:t>
            </a:r>
            <a:r>
              <a:rPr lang="en-GB" sz="1650" dirty="0"/>
              <a:t> all". Er </a:t>
            </a:r>
            <a:r>
              <a:rPr lang="en-GB" sz="1650" dirty="0" err="1"/>
              <a:t>enghraifft</a:t>
            </a:r>
            <a:r>
              <a:rPr lang="en-GB" sz="1650" dirty="0"/>
              <a:t>:</a:t>
            </a:r>
          </a:p>
          <a:p>
            <a:pPr marL="577537" lvl="1" indent="-342900"/>
            <a:r>
              <a:rPr lang="en-GB" sz="1650" dirty="0"/>
              <a:t>“</a:t>
            </a:r>
            <a:r>
              <a:rPr lang="en-GB" sz="1650" dirty="0" err="1"/>
              <a:t>Rhaid</a:t>
            </a:r>
            <a:r>
              <a:rPr lang="en-GB" sz="1650" dirty="0"/>
              <a:t> </a:t>
            </a:r>
            <a:r>
              <a:rPr lang="en-GB" sz="1650" dirty="0" err="1"/>
              <a:t>i</a:t>
            </a:r>
            <a:r>
              <a:rPr lang="en-GB" sz="1650" dirty="0"/>
              <a:t> 9 kg </a:t>
            </a:r>
            <a:r>
              <a:rPr lang="en-GB" sz="1650" dirty="0" err="1"/>
              <a:t>fynd</a:t>
            </a:r>
            <a:r>
              <a:rPr lang="en-GB" sz="1650" dirty="0"/>
              <a:t> </a:t>
            </a:r>
            <a:r>
              <a:rPr lang="en-GB" sz="1650" dirty="0" err="1"/>
              <a:t>ar</a:t>
            </a:r>
            <a:r>
              <a:rPr lang="en-GB" sz="1650" dirty="0"/>
              <a:t> </a:t>
            </a:r>
            <a:r>
              <a:rPr lang="en-GB" sz="1650" dirty="0" err="1"/>
              <a:t>ei</a:t>
            </a:r>
            <a:r>
              <a:rPr lang="en-GB" sz="1650" dirty="0"/>
              <a:t> ben </a:t>
            </a:r>
            <a:r>
              <a:rPr lang="en-GB" sz="1650" dirty="0" err="1"/>
              <a:t>ei</a:t>
            </a:r>
            <a:r>
              <a:rPr lang="en-GB" sz="1650" dirty="0"/>
              <a:t> </a:t>
            </a:r>
            <a:r>
              <a:rPr lang="en-GB" sz="1650" dirty="0" err="1"/>
              <a:t>hun</a:t>
            </a:r>
            <a:r>
              <a:rPr lang="en-GB" sz="1650" dirty="0"/>
              <a:t>.”</a:t>
            </a:r>
          </a:p>
          <a:p>
            <a:pPr marL="577537" lvl="1" indent="-342900"/>
            <a:r>
              <a:rPr lang="en-GB" sz="1650" dirty="0"/>
              <a:t>“Dim </a:t>
            </a:r>
            <a:r>
              <a:rPr lang="en-GB" sz="1650" dirty="0" err="1"/>
              <a:t>ond</a:t>
            </a:r>
            <a:r>
              <a:rPr lang="en-GB" sz="1650" dirty="0"/>
              <a:t> </a:t>
            </a:r>
            <a:r>
              <a:rPr lang="en-GB" sz="1650" dirty="0" err="1"/>
              <a:t>gydag</a:t>
            </a:r>
            <a:r>
              <a:rPr lang="en-GB" sz="1650" dirty="0"/>
              <a:t> un </a:t>
            </a:r>
            <a:r>
              <a:rPr lang="en-GB" sz="1650" dirty="0" err="1"/>
              <a:t>o’r</a:t>
            </a:r>
            <a:r>
              <a:rPr lang="en-GB" sz="1650" dirty="0"/>
              <a:t> </a:t>
            </a:r>
            <a:r>
              <a:rPr lang="en-GB" sz="1650" dirty="0" err="1"/>
              <a:t>parseli</a:t>
            </a:r>
            <a:r>
              <a:rPr lang="en-GB" sz="1650" dirty="0"/>
              <a:t> 2 kg y gall 7 kg </a:t>
            </a:r>
            <a:r>
              <a:rPr lang="en-GB" sz="1650" dirty="0" err="1"/>
              <a:t>fynd</a:t>
            </a:r>
            <a:r>
              <a:rPr lang="en-GB" sz="1650" dirty="0"/>
              <a:t>.”</a:t>
            </a:r>
          </a:p>
          <a:p>
            <a:pPr marL="577537" lvl="1" indent="-342900"/>
            <a:r>
              <a:rPr lang="en-GB" sz="1650" dirty="0"/>
              <a:t>“</a:t>
            </a:r>
            <a:r>
              <a:rPr lang="en-GB" sz="1650" dirty="0" err="1"/>
              <a:t>Yna</a:t>
            </a:r>
            <a:r>
              <a:rPr lang="en-GB" sz="1650" dirty="0"/>
              <a:t> gall y 5 kg </a:t>
            </a:r>
            <a:r>
              <a:rPr lang="en-GB" sz="1650" dirty="0" err="1"/>
              <a:t>fynd</a:t>
            </a:r>
            <a:r>
              <a:rPr lang="en-GB" sz="1650" dirty="0"/>
              <a:t> </a:t>
            </a:r>
            <a:r>
              <a:rPr lang="en-GB" sz="1650" dirty="0" err="1"/>
              <a:t>gyda’r</a:t>
            </a:r>
            <a:r>
              <a:rPr lang="en-GB" sz="1650" dirty="0"/>
              <a:t> 4 kg </a:t>
            </a:r>
            <a:r>
              <a:rPr lang="en-GB" sz="1650" dirty="0" err="1"/>
              <a:t>neu’r</a:t>
            </a:r>
            <a:r>
              <a:rPr lang="en-GB" sz="1650" dirty="0"/>
              <a:t> 2 kg </a:t>
            </a:r>
            <a:r>
              <a:rPr lang="en-GB" sz="1650" dirty="0" err="1"/>
              <a:t>sy’n</a:t>
            </a:r>
            <a:r>
              <a:rPr lang="en-GB" sz="1650" dirty="0"/>
              <a:t> </a:t>
            </a:r>
            <a:r>
              <a:rPr lang="en-GB" sz="1650" dirty="0" err="1"/>
              <a:t>weddill</a:t>
            </a:r>
            <a:r>
              <a:rPr lang="en-GB" sz="1650" dirty="0"/>
              <a:t>.”</a:t>
            </a:r>
          </a:p>
          <a:p>
            <a:pPr marL="577537" lvl="1" indent="-342900"/>
            <a:r>
              <a:rPr lang="en-GB" sz="1650" dirty="0"/>
              <a:t>“</a:t>
            </a:r>
            <a:r>
              <a:rPr lang="en-GB" sz="1650" dirty="0" err="1"/>
              <a:t>Ond</a:t>
            </a:r>
            <a:r>
              <a:rPr lang="en-GB" sz="1650" dirty="0"/>
              <a:t> </a:t>
            </a:r>
            <a:r>
              <a:rPr lang="en-GB" sz="1650" dirty="0" err="1"/>
              <a:t>mae</a:t>
            </a:r>
            <a:r>
              <a:rPr lang="en-GB" sz="1650" dirty="0"/>
              <a:t> </a:t>
            </a:r>
            <a:r>
              <a:rPr lang="en-GB" sz="1650" dirty="0" err="1"/>
              <a:t>hynny’n</a:t>
            </a:r>
            <a:r>
              <a:rPr lang="en-GB" sz="1650" dirty="0"/>
              <a:t> </a:t>
            </a:r>
            <a:r>
              <a:rPr lang="en-GB" sz="1650" dirty="0" err="1"/>
              <a:t>gadael</a:t>
            </a:r>
            <a:r>
              <a:rPr lang="en-GB" sz="1650" dirty="0"/>
              <a:t> un </a:t>
            </a:r>
            <a:r>
              <a:rPr lang="en-GB" sz="1650" dirty="0" err="1"/>
              <a:t>parsel</a:t>
            </a:r>
            <a:r>
              <a:rPr lang="en-GB" sz="1650" dirty="0"/>
              <a:t> </a:t>
            </a:r>
            <a:r>
              <a:rPr lang="en-GB" sz="1650" dirty="0" err="1"/>
              <a:t>i</a:t>
            </a:r>
            <a:r>
              <a:rPr lang="en-GB" sz="1650" dirty="0"/>
              <a:t> mi </a:t>
            </a:r>
            <a:r>
              <a:rPr lang="en-GB" sz="1650" dirty="0" err="1"/>
              <a:t>na</a:t>
            </a:r>
            <a:r>
              <a:rPr lang="en-GB" sz="1650" dirty="0"/>
              <a:t> all </a:t>
            </a:r>
            <a:r>
              <a:rPr lang="en-GB" sz="1650" dirty="0" err="1"/>
              <a:t>fynd</a:t>
            </a:r>
            <a:r>
              <a:rPr lang="en-GB" sz="1650" dirty="0"/>
              <a:t> </a:t>
            </a:r>
            <a:r>
              <a:rPr lang="en-GB" sz="1650" dirty="0" err="1"/>
              <a:t>mewn</a:t>
            </a:r>
            <a:r>
              <a:rPr lang="en-GB" sz="1650" dirty="0"/>
              <a:t> </a:t>
            </a:r>
            <a:r>
              <a:rPr lang="en-GB" sz="1650" dirty="0" err="1"/>
              <a:t>sach</a:t>
            </a:r>
            <a:r>
              <a:rPr lang="en-GB" sz="1650" dirty="0"/>
              <a:t>.”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CE8E14-EAE5-5A5E-0D01-E7CF056B5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449CA86-BDED-0C08-4D7D-ADCBB310D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Trefnwch</a:t>
            </a:r>
            <a:r>
              <a:rPr lang="en-GB" dirty="0"/>
              <a:t> </a:t>
            </a:r>
            <a:r>
              <a:rPr lang="en-GB" dirty="0" err="1"/>
              <a:t>nhw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8610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0A5529-23D6-1D07-2CBC-B7D9AAD41C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CC231-14AC-D043-D97C-6E9F5544F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/>
              <a:t>Trefnwch</a:t>
            </a:r>
            <a:r>
              <a:rPr lang="en-GB" dirty="0"/>
              <a:t> </a:t>
            </a:r>
            <a:r>
              <a:rPr lang="en-GB" dirty="0" err="1"/>
              <a:t>nhw</a:t>
            </a:r>
            <a:endParaRPr lang="en-GB" dirty="0">
              <a:highlight>
                <a:srgbClr val="FFFF00"/>
              </a:highligh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F4E429-D025-A291-25F7-F9FCC19B20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Mewn</a:t>
            </a:r>
            <a:r>
              <a:rPr lang="en-GB" dirty="0"/>
              <a:t> </a:t>
            </a:r>
            <a:r>
              <a:rPr lang="en-GB" dirty="0" err="1"/>
              <a:t>swyddfa</a:t>
            </a:r>
            <a:r>
              <a:rPr lang="en-GB" dirty="0"/>
              <a:t> </a:t>
            </a:r>
            <a:r>
              <a:rPr lang="en-GB" dirty="0" err="1"/>
              <a:t>bost</a:t>
            </a:r>
            <a:r>
              <a:rPr lang="en-GB" dirty="0"/>
              <a:t>, </a:t>
            </a:r>
            <a:r>
              <a:rPr lang="en-GB" dirty="0" err="1"/>
              <a:t>mae</a:t>
            </a:r>
            <a:r>
              <a:rPr lang="en-GB" dirty="0"/>
              <a:t> </a:t>
            </a:r>
            <a:r>
              <a:rPr lang="en-GB" dirty="0" err="1"/>
              <a:t>parseli'n</a:t>
            </a:r>
            <a:r>
              <a:rPr lang="en-GB" dirty="0"/>
              <a:t> </a:t>
            </a:r>
            <a:r>
              <a:rPr lang="en-GB" dirty="0" err="1"/>
              <a:t>cael</a:t>
            </a:r>
            <a:r>
              <a:rPr lang="en-GB" dirty="0"/>
              <a:t> </a:t>
            </a:r>
            <a:r>
              <a:rPr lang="en-GB" dirty="0" err="1"/>
              <a:t>eu</a:t>
            </a:r>
            <a:r>
              <a:rPr lang="en-GB" dirty="0"/>
              <a:t> </a:t>
            </a:r>
            <a:r>
              <a:rPr lang="en-GB" dirty="0" err="1"/>
              <a:t>rhoi</a:t>
            </a:r>
            <a:r>
              <a:rPr lang="en-GB" dirty="0"/>
              <a:t> </a:t>
            </a:r>
            <a:r>
              <a:rPr lang="en-GB" dirty="0" err="1"/>
              <a:t>mewn</a:t>
            </a:r>
            <a:r>
              <a:rPr lang="en-GB" dirty="0"/>
              <a:t> </a:t>
            </a:r>
            <a:r>
              <a:rPr lang="en-GB" dirty="0" err="1"/>
              <a:t>sachau</a:t>
            </a:r>
            <a:r>
              <a:rPr lang="en-GB" dirty="0"/>
              <a:t>.</a:t>
            </a:r>
          </a:p>
          <a:p>
            <a:r>
              <a:rPr lang="en-GB" dirty="0"/>
              <a:t>Ni </a:t>
            </a:r>
            <a:r>
              <a:rPr lang="en-GB" dirty="0" err="1"/>
              <a:t>chaniateir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unrhyw</a:t>
            </a:r>
            <a:r>
              <a:rPr lang="en-GB" dirty="0"/>
              <a:t> </a:t>
            </a:r>
            <a:r>
              <a:rPr lang="en-GB" dirty="0" err="1"/>
              <a:t>sach</a:t>
            </a:r>
            <a:r>
              <a:rPr lang="en-GB" dirty="0"/>
              <a:t> </a:t>
            </a:r>
            <a:r>
              <a:rPr lang="en-GB" dirty="0" err="1"/>
              <a:t>gynnwys</a:t>
            </a:r>
            <a:r>
              <a:rPr lang="en-GB" dirty="0"/>
              <a:t> </a:t>
            </a:r>
            <a:r>
              <a:rPr lang="en-GB" b="1" dirty="0" err="1">
                <a:solidFill>
                  <a:schemeClr val="tx2"/>
                </a:solidFill>
              </a:rPr>
              <a:t>mwy</a:t>
            </a:r>
            <a:r>
              <a:rPr lang="en-GB" b="1" dirty="0">
                <a:solidFill>
                  <a:schemeClr val="tx2"/>
                </a:solidFill>
              </a:rPr>
              <a:t> </a:t>
            </a:r>
            <a:r>
              <a:rPr lang="en-GB" b="1" dirty="0" err="1">
                <a:solidFill>
                  <a:schemeClr val="tx2"/>
                </a:solidFill>
              </a:rPr>
              <a:t>na</a:t>
            </a:r>
            <a:r>
              <a:rPr lang="en-GB" b="1" dirty="0">
                <a:solidFill>
                  <a:schemeClr val="tx2"/>
                </a:solidFill>
              </a:rPr>
              <a:t> 10 kg </a:t>
            </a:r>
            <a:r>
              <a:rPr lang="en-GB" dirty="0"/>
              <a:t>o </a:t>
            </a:r>
            <a:r>
              <a:rPr lang="en-GB" dirty="0" err="1"/>
              <a:t>barseli</a:t>
            </a:r>
            <a:r>
              <a:rPr lang="en-GB" dirty="0"/>
              <a:t>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a)                                             b)                                            c)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r>
              <a:rPr lang="en-GB" dirty="0"/>
              <a:t>Dangosir </a:t>
            </a:r>
            <a:r>
              <a:rPr lang="en-GB" dirty="0" err="1"/>
              <a:t>uchod</a:t>
            </a:r>
            <a:r>
              <a:rPr lang="en-GB" dirty="0"/>
              <a:t> </a:t>
            </a:r>
            <a:r>
              <a:rPr lang="en-GB" dirty="0" err="1"/>
              <a:t>bwysau'r</a:t>
            </a:r>
            <a:r>
              <a:rPr lang="en-GB" dirty="0"/>
              <a:t> </a:t>
            </a:r>
            <a:r>
              <a:rPr lang="en-GB" dirty="0" err="1"/>
              <a:t>parseli</a:t>
            </a:r>
            <a:r>
              <a:rPr lang="en-GB" dirty="0"/>
              <a:t> y </a:t>
            </a:r>
            <a:r>
              <a:rPr lang="en-GB" dirty="0" err="1"/>
              <a:t>mae</a:t>
            </a:r>
            <a:r>
              <a:rPr lang="en-GB" dirty="0"/>
              <a:t> </a:t>
            </a:r>
            <a:r>
              <a:rPr lang="en-GB" dirty="0" err="1"/>
              <a:t>angen</a:t>
            </a:r>
            <a:r>
              <a:rPr lang="en-GB" dirty="0"/>
              <a:t> </a:t>
            </a:r>
            <a:r>
              <a:rPr lang="en-GB" dirty="0" err="1"/>
              <a:t>i'r</a:t>
            </a:r>
            <a:r>
              <a:rPr lang="en-GB" dirty="0"/>
              <a:t> </a:t>
            </a:r>
            <a:r>
              <a:rPr lang="en-GB" dirty="0" err="1"/>
              <a:t>gweithiwr</a:t>
            </a:r>
            <a:r>
              <a:rPr lang="en-GB" dirty="0"/>
              <a:t> </a:t>
            </a:r>
            <a:br>
              <a:rPr lang="en-GB" dirty="0"/>
            </a:br>
            <a:r>
              <a:rPr lang="en-GB" dirty="0"/>
              <a:t>post </a:t>
            </a:r>
            <a:r>
              <a:rPr lang="en-GB" dirty="0" err="1"/>
              <a:t>eu</a:t>
            </a:r>
            <a:r>
              <a:rPr lang="en-GB" dirty="0"/>
              <a:t> </a:t>
            </a:r>
            <a:r>
              <a:rPr lang="en-GB" dirty="0" err="1"/>
              <a:t>ffitio</a:t>
            </a:r>
            <a:r>
              <a:rPr lang="en-GB" dirty="0"/>
              <a:t> </a:t>
            </a:r>
            <a:r>
              <a:rPr lang="en-GB" dirty="0" err="1"/>
              <a:t>mewn</a:t>
            </a:r>
            <a:r>
              <a:rPr lang="en-GB" dirty="0"/>
              <a:t> </a:t>
            </a:r>
            <a:r>
              <a:rPr lang="en-GB" dirty="0" err="1"/>
              <a:t>tair</a:t>
            </a:r>
            <a:r>
              <a:rPr lang="en-GB" dirty="0"/>
              <a:t> </a:t>
            </a:r>
            <a:r>
              <a:rPr lang="en-GB" dirty="0" err="1"/>
              <a:t>sach</a:t>
            </a:r>
            <a:r>
              <a:rPr lang="en-GB" dirty="0"/>
              <a:t> </a:t>
            </a:r>
            <a:r>
              <a:rPr lang="en-GB" dirty="0" err="1"/>
              <a:t>ar</a:t>
            </a:r>
            <a:r>
              <a:rPr lang="en-GB" dirty="0"/>
              <a:t> </a:t>
            </a:r>
            <a:r>
              <a:rPr lang="en-GB" dirty="0" err="1"/>
              <a:t>dri</a:t>
            </a:r>
            <a:r>
              <a:rPr lang="en-GB" dirty="0"/>
              <a:t> </a:t>
            </a:r>
            <a:r>
              <a:rPr lang="en-GB" dirty="0" err="1"/>
              <a:t>diwrnod</a:t>
            </a:r>
            <a:r>
              <a:rPr lang="en-GB" dirty="0"/>
              <a:t> </a:t>
            </a:r>
            <a:r>
              <a:rPr lang="en-GB" dirty="0" err="1"/>
              <a:t>gwahanol</a:t>
            </a:r>
            <a:r>
              <a:rPr lang="en-GB" dirty="0"/>
              <a:t>.</a:t>
            </a:r>
          </a:p>
          <a:p>
            <a:endParaRPr lang="en-GB" dirty="0"/>
          </a:p>
          <a:p>
            <a:r>
              <a:rPr lang="en-GB" dirty="0" err="1"/>
              <a:t>Ym</a:t>
            </a:r>
            <a:r>
              <a:rPr lang="en-GB" dirty="0"/>
              <a:t> </a:t>
            </a:r>
            <a:r>
              <a:rPr lang="en-GB" dirty="0" err="1"/>
              <a:t>mhob</a:t>
            </a:r>
            <a:r>
              <a:rPr lang="en-GB" dirty="0"/>
              <a:t> un </a:t>
            </a:r>
            <a:r>
              <a:rPr lang="en-GB" dirty="0" err="1"/>
              <a:t>o'r</a:t>
            </a:r>
            <a:r>
              <a:rPr lang="en-GB" dirty="0"/>
              <a:t> </a:t>
            </a:r>
            <a:r>
              <a:rPr lang="en-GB" dirty="0" err="1"/>
              <a:t>achosion</a:t>
            </a:r>
            <a:r>
              <a:rPr lang="en-GB" dirty="0"/>
              <a:t>, </a:t>
            </a:r>
            <a:r>
              <a:rPr lang="en-GB" dirty="0" err="1"/>
              <a:t>dywedwch</a:t>
            </a:r>
            <a:r>
              <a:rPr lang="en-GB" dirty="0"/>
              <a:t> a </a:t>
            </a:r>
            <a:r>
              <a:rPr lang="en-GB" dirty="0" err="1"/>
              <a:t>yw'r</a:t>
            </a:r>
            <a:r>
              <a:rPr lang="en-GB" dirty="0"/>
              <a:t> </a:t>
            </a:r>
            <a:r>
              <a:rPr lang="en-GB" dirty="0" err="1"/>
              <a:t>gweithiwr</a:t>
            </a:r>
            <a:r>
              <a:rPr lang="en-GB" dirty="0"/>
              <a:t> post</a:t>
            </a:r>
          </a:p>
          <a:p>
            <a:pPr marL="514350" indent="-5143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gallu</a:t>
            </a:r>
            <a:r>
              <a:rPr lang="en-GB" dirty="0"/>
              <a:t> </a:t>
            </a:r>
            <a:r>
              <a:rPr lang="en-GB" dirty="0" err="1"/>
              <a:t>ffitio'r</a:t>
            </a:r>
            <a:r>
              <a:rPr lang="en-GB" dirty="0"/>
              <a:t> </a:t>
            </a:r>
            <a:r>
              <a:rPr lang="en-GB" dirty="0" err="1"/>
              <a:t>parseli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mewn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dair</a:t>
            </a:r>
            <a:r>
              <a:rPr lang="en-GB" dirty="0"/>
              <a:t> </a:t>
            </a:r>
            <a:r>
              <a:rPr lang="en-GB" dirty="0" err="1"/>
              <a:t>sach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unig</a:t>
            </a:r>
            <a:r>
              <a:rPr lang="en-GB" dirty="0"/>
              <a:t> </a:t>
            </a:r>
            <a:r>
              <a:rPr lang="en-GB" dirty="0" err="1"/>
              <a:t>mewn</a:t>
            </a:r>
            <a:r>
              <a:rPr lang="en-GB" dirty="0"/>
              <a:t> </a:t>
            </a:r>
            <a:r>
              <a:rPr lang="en-GB" b="1" dirty="0">
                <a:solidFill>
                  <a:schemeClr val="tx2"/>
                </a:solidFill>
              </a:rPr>
              <a:t>un</a:t>
            </a:r>
            <a:r>
              <a:rPr lang="en-GB" dirty="0"/>
              <a:t> </a:t>
            </a:r>
            <a:r>
              <a:rPr lang="en-GB" dirty="0" err="1"/>
              <a:t>ffordd</a:t>
            </a:r>
            <a:r>
              <a:rPr lang="en-GB" dirty="0"/>
              <a:t> </a:t>
            </a:r>
            <a:r>
              <a:rPr lang="en-GB" b="1" dirty="0" err="1">
                <a:solidFill>
                  <a:schemeClr val="tx2"/>
                </a:solidFill>
              </a:rPr>
              <a:t>yn</a:t>
            </a:r>
            <a:r>
              <a:rPr lang="en-GB" b="1" dirty="0">
                <a:solidFill>
                  <a:schemeClr val="tx2"/>
                </a:solidFill>
              </a:rPr>
              <a:t> </a:t>
            </a:r>
            <a:r>
              <a:rPr lang="en-GB" b="1" dirty="0" err="1">
                <a:solidFill>
                  <a:schemeClr val="tx2"/>
                </a:solidFill>
              </a:rPr>
              <a:t>unig</a:t>
            </a:r>
            <a:r>
              <a:rPr lang="en-GB" dirty="0"/>
              <a:t>,</a:t>
            </a:r>
          </a:p>
          <a:p>
            <a:pPr marL="514350" indent="-5143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gallu</a:t>
            </a:r>
            <a:r>
              <a:rPr lang="en-GB" dirty="0"/>
              <a:t> </a:t>
            </a:r>
            <a:r>
              <a:rPr lang="en-GB" dirty="0" err="1"/>
              <a:t>ffitio'r</a:t>
            </a:r>
            <a:r>
              <a:rPr lang="en-GB" dirty="0"/>
              <a:t> </a:t>
            </a:r>
            <a:r>
              <a:rPr lang="en-GB" dirty="0" err="1"/>
              <a:t>parseli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mewn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dair</a:t>
            </a:r>
            <a:r>
              <a:rPr lang="en-GB" dirty="0"/>
              <a:t> </a:t>
            </a:r>
            <a:r>
              <a:rPr lang="en-GB" dirty="0" err="1"/>
              <a:t>sach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unig</a:t>
            </a:r>
            <a:r>
              <a:rPr lang="en-GB" dirty="0"/>
              <a:t> </a:t>
            </a:r>
            <a:r>
              <a:rPr lang="en-GB" b="1" dirty="0" err="1">
                <a:solidFill>
                  <a:schemeClr val="tx2"/>
                </a:solidFill>
              </a:rPr>
              <a:t>mewn</a:t>
            </a:r>
            <a:r>
              <a:rPr lang="en-GB" b="1" dirty="0">
                <a:solidFill>
                  <a:schemeClr val="tx2"/>
                </a:solidFill>
              </a:rPr>
              <a:t> </a:t>
            </a:r>
            <a:r>
              <a:rPr lang="en-GB" b="1" dirty="0" err="1">
                <a:solidFill>
                  <a:schemeClr val="tx2"/>
                </a:solidFill>
              </a:rPr>
              <a:t>mwy</a:t>
            </a:r>
            <a:r>
              <a:rPr lang="en-GB" b="1" dirty="0">
                <a:solidFill>
                  <a:schemeClr val="tx2"/>
                </a:solidFill>
              </a:rPr>
              <a:t> nag un </a:t>
            </a:r>
            <a:r>
              <a:rPr lang="en-GB" dirty="0" err="1"/>
              <a:t>ffordd</a:t>
            </a:r>
            <a:r>
              <a:rPr lang="en-GB" dirty="0"/>
              <a:t>,</a:t>
            </a:r>
          </a:p>
          <a:p>
            <a:pPr marL="514350" indent="-5143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dirty="0" err="1"/>
              <a:t>neu'n</a:t>
            </a:r>
            <a:r>
              <a:rPr lang="en-GB" dirty="0"/>
              <a:t> </a:t>
            </a:r>
            <a:r>
              <a:rPr lang="en-GB" b="1" dirty="0" err="1">
                <a:solidFill>
                  <a:schemeClr val="tx2"/>
                </a:solidFill>
              </a:rPr>
              <a:t>methu</a:t>
            </a:r>
            <a:r>
              <a:rPr lang="en-GB" b="1" dirty="0">
                <a:solidFill>
                  <a:schemeClr val="tx2"/>
                </a:solidFill>
              </a:rPr>
              <a:t> </a:t>
            </a:r>
            <a:r>
              <a:rPr lang="en-GB" b="1" dirty="0" err="1">
                <a:solidFill>
                  <a:schemeClr val="tx2"/>
                </a:solidFill>
              </a:rPr>
              <a:t>ffitio'r</a:t>
            </a:r>
            <a:r>
              <a:rPr lang="en-GB" b="1" dirty="0">
                <a:solidFill>
                  <a:schemeClr val="tx2"/>
                </a:solidFill>
              </a:rPr>
              <a:t> </a:t>
            </a:r>
            <a:r>
              <a:rPr lang="en-GB" dirty="0" err="1"/>
              <a:t>parseli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y </a:t>
            </a:r>
            <a:r>
              <a:rPr lang="en-GB" dirty="0" err="1"/>
              <a:t>sachau</a:t>
            </a:r>
            <a:r>
              <a:rPr lang="en-GB" dirty="0"/>
              <a:t> o </a:t>
            </a:r>
            <a:r>
              <a:rPr lang="en-GB" dirty="0" err="1"/>
              <a:t>gwbl</a:t>
            </a:r>
            <a:r>
              <a:rPr lang="en-GB" dirty="0"/>
              <a:t>.</a:t>
            </a:r>
          </a:p>
          <a:p>
            <a:br>
              <a:rPr lang="en-GB" dirty="0"/>
            </a:br>
            <a:endParaRPr lang="en-GB" dirty="0"/>
          </a:p>
        </p:txBody>
      </p:sp>
      <p:graphicFrame>
        <p:nvGraphicFramePr>
          <p:cNvPr id="5" name="Table 4" descr="a) 9, 7, 6, 4, 3, 1 kg">
            <a:extLst>
              <a:ext uri="{FF2B5EF4-FFF2-40B4-BE49-F238E27FC236}">
                <a16:creationId xmlns:a16="http://schemas.microsoft.com/office/drawing/2014/main" id="{F895C036-A443-5213-2814-D877F57E3D71}"/>
              </a:ext>
            </a:extLst>
          </p:cNvPr>
          <p:cNvGraphicFramePr>
            <a:graphicFrameLocks noGrp="1"/>
          </p:cNvGraphicFramePr>
          <p:nvPr/>
        </p:nvGraphicFramePr>
        <p:xfrm>
          <a:off x="1233907" y="2643748"/>
          <a:ext cx="2528097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2699">
                  <a:extLst>
                    <a:ext uri="{9D8B030D-6E8A-4147-A177-3AD203B41FA5}">
                      <a16:colId xmlns:a16="http://schemas.microsoft.com/office/drawing/2014/main" val="742005826"/>
                    </a:ext>
                  </a:extLst>
                </a:gridCol>
                <a:gridCol w="842699">
                  <a:extLst>
                    <a:ext uri="{9D8B030D-6E8A-4147-A177-3AD203B41FA5}">
                      <a16:colId xmlns:a16="http://schemas.microsoft.com/office/drawing/2014/main" val="1990199911"/>
                    </a:ext>
                  </a:extLst>
                </a:gridCol>
                <a:gridCol w="842699">
                  <a:extLst>
                    <a:ext uri="{9D8B030D-6E8A-4147-A177-3AD203B41FA5}">
                      <a16:colId xmlns:a16="http://schemas.microsoft.com/office/drawing/2014/main" val="36517618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b="0">
                          <a:solidFill>
                            <a:schemeClr val="tx1"/>
                          </a:solidFill>
                        </a:rPr>
                        <a:t>9 kg</a:t>
                      </a:r>
                    </a:p>
                  </a:txBody>
                  <a:tcPr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>
                          <a:solidFill>
                            <a:schemeClr val="tx1"/>
                          </a:solidFill>
                        </a:rPr>
                        <a:t>7 kg</a:t>
                      </a:r>
                    </a:p>
                  </a:txBody>
                  <a:tcP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>
                          <a:solidFill>
                            <a:schemeClr val="tx1"/>
                          </a:solidFill>
                        </a:rPr>
                        <a:t>6 kg</a:t>
                      </a:r>
                    </a:p>
                  </a:txBody>
                  <a:tcPr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8483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b="0"/>
                        <a:t>4 kg</a:t>
                      </a:r>
                    </a:p>
                  </a:txBody>
                  <a:tcPr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/>
                        <a:t>3 kg</a:t>
                      </a:r>
                    </a:p>
                  </a:txBody>
                  <a:tcPr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/>
                        <a:t>1 kg</a:t>
                      </a:r>
                    </a:p>
                  </a:txBody>
                  <a:tcPr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7802833"/>
                  </a:ext>
                </a:extLst>
              </a:tr>
            </a:tbl>
          </a:graphicData>
        </a:graphic>
      </p:graphicFrame>
      <p:graphicFrame>
        <p:nvGraphicFramePr>
          <p:cNvPr id="8" name="Table 7" descr="b) 9, 7, 5, 4, 2, 2 kg">
            <a:extLst>
              <a:ext uri="{FF2B5EF4-FFF2-40B4-BE49-F238E27FC236}">
                <a16:creationId xmlns:a16="http://schemas.microsoft.com/office/drawing/2014/main" id="{FB285006-169A-1A72-1A07-41999CD5BD67}"/>
              </a:ext>
            </a:extLst>
          </p:cNvPr>
          <p:cNvGraphicFramePr>
            <a:graphicFrameLocks noGrp="1"/>
          </p:cNvGraphicFramePr>
          <p:nvPr/>
        </p:nvGraphicFramePr>
        <p:xfrm>
          <a:off x="4585287" y="2643748"/>
          <a:ext cx="2528097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2699">
                  <a:extLst>
                    <a:ext uri="{9D8B030D-6E8A-4147-A177-3AD203B41FA5}">
                      <a16:colId xmlns:a16="http://schemas.microsoft.com/office/drawing/2014/main" val="742005826"/>
                    </a:ext>
                  </a:extLst>
                </a:gridCol>
                <a:gridCol w="842699">
                  <a:extLst>
                    <a:ext uri="{9D8B030D-6E8A-4147-A177-3AD203B41FA5}">
                      <a16:colId xmlns:a16="http://schemas.microsoft.com/office/drawing/2014/main" val="1990199911"/>
                    </a:ext>
                  </a:extLst>
                </a:gridCol>
                <a:gridCol w="842699">
                  <a:extLst>
                    <a:ext uri="{9D8B030D-6E8A-4147-A177-3AD203B41FA5}">
                      <a16:colId xmlns:a16="http://schemas.microsoft.com/office/drawing/2014/main" val="36517618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b="0">
                          <a:solidFill>
                            <a:schemeClr val="tx1"/>
                          </a:solidFill>
                        </a:rPr>
                        <a:t>9 kg</a:t>
                      </a:r>
                    </a:p>
                  </a:txBody>
                  <a:tcPr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>
                          <a:solidFill>
                            <a:schemeClr val="tx1"/>
                          </a:solidFill>
                        </a:rPr>
                        <a:t>7 kg</a:t>
                      </a:r>
                    </a:p>
                  </a:txBody>
                  <a:tcP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>
                          <a:solidFill>
                            <a:schemeClr val="tx1"/>
                          </a:solidFill>
                        </a:rPr>
                        <a:t>5 kg</a:t>
                      </a:r>
                    </a:p>
                  </a:txBody>
                  <a:tcPr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8483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b="0"/>
                        <a:t>4 kg</a:t>
                      </a:r>
                    </a:p>
                  </a:txBody>
                  <a:tcPr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/>
                        <a:t>2 kg</a:t>
                      </a:r>
                    </a:p>
                  </a:txBody>
                  <a:tcPr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/>
                        <a:t>2 kg</a:t>
                      </a:r>
                    </a:p>
                  </a:txBody>
                  <a:tcPr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7802833"/>
                  </a:ext>
                </a:extLst>
              </a:tr>
            </a:tbl>
          </a:graphicData>
        </a:graphic>
      </p:graphicFrame>
      <p:graphicFrame>
        <p:nvGraphicFramePr>
          <p:cNvPr id="11" name="Table 10" descr="c) 7, 6, 4,  4, 3, 2, 2, 1 kg">
            <a:extLst>
              <a:ext uri="{FF2B5EF4-FFF2-40B4-BE49-F238E27FC236}">
                <a16:creationId xmlns:a16="http://schemas.microsoft.com/office/drawing/2014/main" id="{444BCAE4-22BC-8158-0C69-AA13D9E9B044}"/>
              </a:ext>
            </a:extLst>
          </p:cNvPr>
          <p:cNvGraphicFramePr>
            <a:graphicFrameLocks noGrp="1"/>
          </p:cNvGraphicFramePr>
          <p:nvPr/>
        </p:nvGraphicFramePr>
        <p:xfrm>
          <a:off x="7839613" y="2643748"/>
          <a:ext cx="3432048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8012">
                  <a:extLst>
                    <a:ext uri="{9D8B030D-6E8A-4147-A177-3AD203B41FA5}">
                      <a16:colId xmlns:a16="http://schemas.microsoft.com/office/drawing/2014/main" val="742005826"/>
                    </a:ext>
                  </a:extLst>
                </a:gridCol>
                <a:gridCol w="858012">
                  <a:extLst>
                    <a:ext uri="{9D8B030D-6E8A-4147-A177-3AD203B41FA5}">
                      <a16:colId xmlns:a16="http://schemas.microsoft.com/office/drawing/2014/main" val="1990199911"/>
                    </a:ext>
                  </a:extLst>
                </a:gridCol>
                <a:gridCol w="858012">
                  <a:extLst>
                    <a:ext uri="{9D8B030D-6E8A-4147-A177-3AD203B41FA5}">
                      <a16:colId xmlns:a16="http://schemas.microsoft.com/office/drawing/2014/main" val="3651761828"/>
                    </a:ext>
                  </a:extLst>
                </a:gridCol>
                <a:gridCol w="858012">
                  <a:extLst>
                    <a:ext uri="{9D8B030D-6E8A-4147-A177-3AD203B41FA5}">
                      <a16:colId xmlns:a16="http://schemas.microsoft.com/office/drawing/2014/main" val="38432851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b="0">
                          <a:solidFill>
                            <a:schemeClr val="tx1"/>
                          </a:solidFill>
                        </a:rPr>
                        <a:t>7 kg</a:t>
                      </a:r>
                    </a:p>
                  </a:txBody>
                  <a:tcPr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>
                          <a:solidFill>
                            <a:schemeClr val="tx1"/>
                          </a:solidFill>
                        </a:rPr>
                        <a:t>6 kg</a:t>
                      </a:r>
                    </a:p>
                  </a:txBody>
                  <a:tcP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>
                          <a:solidFill>
                            <a:schemeClr val="tx1"/>
                          </a:solidFill>
                        </a:rPr>
                        <a:t>4 kg</a:t>
                      </a:r>
                    </a:p>
                  </a:txBody>
                  <a:tcP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>
                          <a:solidFill>
                            <a:schemeClr val="tx1"/>
                          </a:solidFill>
                        </a:rPr>
                        <a:t>4 kg</a:t>
                      </a:r>
                    </a:p>
                  </a:txBody>
                  <a:tcPr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8483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b="0"/>
                        <a:t>3 kg</a:t>
                      </a:r>
                    </a:p>
                  </a:txBody>
                  <a:tcPr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/>
                        <a:t>2 kg</a:t>
                      </a:r>
                    </a:p>
                  </a:txBody>
                  <a:tcPr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/>
                        <a:t>2 kg</a:t>
                      </a:r>
                    </a:p>
                  </a:txBody>
                  <a:tcPr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/>
                        <a:t>1 kg</a:t>
                      </a:r>
                    </a:p>
                  </a:txBody>
                  <a:tcPr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7802833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439790-B53D-153A-BD30-891BC76CD4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83241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B61550E-88EC-93EC-8F5C-08559F753B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8" y="1379464"/>
            <a:ext cx="10058401" cy="3527816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GB" dirty="0" err="1"/>
              <a:t>Ar</a:t>
            </a:r>
            <a:r>
              <a:rPr lang="en-GB" dirty="0"/>
              <a:t> </a:t>
            </a:r>
            <a:r>
              <a:rPr lang="en-GB" dirty="0" err="1"/>
              <a:t>gyfer</a:t>
            </a:r>
            <a:r>
              <a:rPr lang="en-GB" dirty="0"/>
              <a:t> c)</a:t>
            </a:r>
          </a:p>
          <a:p>
            <a:pPr>
              <a:lnSpc>
                <a:spcPct val="105000"/>
              </a:lnSpc>
            </a:pPr>
            <a:r>
              <a:rPr lang="en-GB" dirty="0"/>
              <a:t>Y </a:t>
            </a:r>
            <a:r>
              <a:rPr lang="en-GB" dirty="0" err="1"/>
              <a:t>mathemategwyr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defnyddio</a:t>
            </a:r>
            <a:r>
              <a:rPr lang="en-GB" dirty="0"/>
              <a:t> </a:t>
            </a:r>
            <a:r>
              <a:rPr lang="en-GB" dirty="0" err="1"/>
              <a:t>strategaeth</a:t>
            </a:r>
            <a:r>
              <a:rPr lang="en-GB" dirty="0"/>
              <a:t> "</a:t>
            </a:r>
            <a:r>
              <a:rPr lang="en-GB" dirty="0" err="1"/>
              <a:t>cyfnewid</a:t>
            </a:r>
            <a:r>
              <a:rPr lang="en-GB" dirty="0"/>
              <a:t>"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ddangos</a:t>
            </a:r>
            <a:r>
              <a:rPr lang="en-GB" dirty="0"/>
              <a:t> bod </a:t>
            </a:r>
            <a:r>
              <a:rPr lang="en-GB" dirty="0" err="1"/>
              <a:t>mwy</a:t>
            </a:r>
            <a:r>
              <a:rPr lang="en-GB" dirty="0"/>
              <a:t> nag un </a:t>
            </a:r>
            <a:r>
              <a:rPr lang="en-GB" dirty="0" err="1"/>
              <a:t>ffordd</a:t>
            </a:r>
            <a:r>
              <a:rPr lang="en-GB" dirty="0"/>
              <a:t>.</a:t>
            </a:r>
          </a:p>
          <a:p>
            <a:pPr lvl="1">
              <a:lnSpc>
                <a:spcPct val="105000"/>
              </a:lnSpc>
            </a:pPr>
            <a:r>
              <a:rPr lang="en-GB" dirty="0"/>
              <a:t>Er </a:t>
            </a:r>
            <a:r>
              <a:rPr lang="en-GB" dirty="0" err="1"/>
              <a:t>enghraifft</a:t>
            </a:r>
            <a:r>
              <a:rPr lang="en-GB" dirty="0"/>
              <a:t>: “</a:t>
            </a:r>
            <a:r>
              <a:rPr lang="en-GB" dirty="0" err="1"/>
              <a:t>Dw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wedi</a:t>
            </a:r>
            <a:r>
              <a:rPr lang="en-GB" dirty="0"/>
              <a:t> </a:t>
            </a:r>
            <a:r>
              <a:rPr lang="en-GB" dirty="0" err="1"/>
              <a:t>dod</a:t>
            </a:r>
            <a:r>
              <a:rPr lang="en-GB" dirty="0"/>
              <a:t> o </a:t>
            </a:r>
            <a:r>
              <a:rPr lang="en-GB" dirty="0" err="1"/>
              <a:t>hyd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un </a:t>
            </a:r>
            <a:r>
              <a:rPr lang="en-GB" dirty="0" err="1"/>
              <a:t>ffordd</a:t>
            </a:r>
            <a:r>
              <a:rPr lang="en-GB" dirty="0"/>
              <a:t>:     7 + </a:t>
            </a:r>
            <a:r>
              <a:rPr lang="en-GB" u="sng" dirty="0"/>
              <a:t>3</a:t>
            </a:r>
            <a:r>
              <a:rPr lang="en-GB" dirty="0"/>
              <a:t>,     6 + 4,     4 + 2 + </a:t>
            </a:r>
            <a:r>
              <a:rPr lang="en-GB" u="sng" dirty="0"/>
              <a:t>2 + 1</a:t>
            </a:r>
            <a:r>
              <a:rPr lang="en-GB" dirty="0"/>
              <a:t>.”</a:t>
            </a:r>
          </a:p>
          <a:p>
            <a:pPr lvl="1">
              <a:lnSpc>
                <a:spcPct val="105000"/>
              </a:lnSpc>
            </a:pPr>
            <a:r>
              <a:rPr lang="en-GB" dirty="0"/>
              <a:t>“Gan </a:t>
            </a:r>
            <a:r>
              <a:rPr lang="en-GB" dirty="0" err="1"/>
              <a:t>fod</a:t>
            </a:r>
            <a:r>
              <a:rPr lang="en-GB" dirty="0"/>
              <a:t> y 3 kg </a:t>
            </a:r>
            <a:r>
              <a:rPr lang="en-GB" dirty="0" err="1"/>
              <a:t>mewn</a:t>
            </a:r>
            <a:r>
              <a:rPr lang="en-GB" dirty="0"/>
              <a:t> un </a:t>
            </a:r>
            <a:r>
              <a:rPr lang="en-GB" dirty="0" err="1"/>
              <a:t>sach</a:t>
            </a:r>
            <a:r>
              <a:rPr lang="en-GB" dirty="0"/>
              <a:t> a’r 2 kg a’r 1 kg </a:t>
            </a:r>
            <a:r>
              <a:rPr lang="en-GB" dirty="0" err="1"/>
              <a:t>mewn</a:t>
            </a:r>
            <a:r>
              <a:rPr lang="en-GB" dirty="0"/>
              <a:t> </a:t>
            </a:r>
            <a:r>
              <a:rPr lang="en-GB" dirty="0" err="1"/>
              <a:t>sach</a:t>
            </a:r>
            <a:r>
              <a:rPr lang="en-GB" dirty="0"/>
              <a:t> </a:t>
            </a:r>
            <a:r>
              <a:rPr lang="en-GB" dirty="0" err="1"/>
              <a:t>arall</a:t>
            </a:r>
            <a:r>
              <a:rPr lang="en-GB" dirty="0"/>
              <a:t> </a:t>
            </a:r>
            <a:r>
              <a:rPr lang="en-GB" dirty="0" err="1"/>
              <a:t>gyda’i</a:t>
            </a:r>
            <a:r>
              <a:rPr lang="en-GB" dirty="0"/>
              <a:t> </a:t>
            </a:r>
            <a:r>
              <a:rPr lang="en-GB" dirty="0" err="1"/>
              <a:t>gilydd</a:t>
            </a:r>
            <a:r>
              <a:rPr lang="en-GB" dirty="0"/>
              <a:t>, </a:t>
            </a:r>
            <a:r>
              <a:rPr lang="en-GB" dirty="0" err="1"/>
              <a:t>gallaf</a:t>
            </a:r>
            <a:r>
              <a:rPr lang="en-GB" dirty="0"/>
              <a:t> </a:t>
            </a:r>
            <a:r>
              <a:rPr lang="en-GB" dirty="0" err="1"/>
              <a:t>eu</a:t>
            </a:r>
            <a:r>
              <a:rPr lang="en-GB" dirty="0"/>
              <a:t> </a:t>
            </a:r>
            <a:r>
              <a:rPr lang="en-GB" dirty="0" err="1"/>
              <a:t>cyfnewid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ddod</a:t>
            </a:r>
            <a:r>
              <a:rPr lang="en-GB" dirty="0"/>
              <a:t> o </a:t>
            </a:r>
            <a:r>
              <a:rPr lang="en-GB" dirty="0" err="1"/>
              <a:t>hyd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ffordd</a:t>
            </a:r>
            <a:r>
              <a:rPr lang="en-GB" dirty="0"/>
              <a:t> </a:t>
            </a:r>
            <a:r>
              <a:rPr lang="en-GB" dirty="0" err="1"/>
              <a:t>arall</a:t>
            </a:r>
            <a:r>
              <a:rPr lang="en-GB" dirty="0"/>
              <a:t>: </a:t>
            </a:r>
            <a:br>
              <a:rPr lang="en-GB" dirty="0"/>
            </a:br>
            <a:r>
              <a:rPr lang="en-GB" dirty="0"/>
              <a:t> 7 + </a:t>
            </a:r>
            <a:r>
              <a:rPr lang="en-GB" u="sng" dirty="0"/>
              <a:t>2 + 1</a:t>
            </a:r>
            <a:r>
              <a:rPr lang="en-GB" dirty="0"/>
              <a:t>,     6 + 4,     4 + 2 + </a:t>
            </a:r>
            <a:r>
              <a:rPr lang="en-GB" u="sng" dirty="0"/>
              <a:t>3</a:t>
            </a:r>
            <a:r>
              <a:rPr lang="en-GB" dirty="0"/>
              <a:t>.”</a:t>
            </a:r>
          </a:p>
          <a:p>
            <a:pPr marL="342900" indent="-342900">
              <a:lnSpc>
                <a:spcPct val="105000"/>
              </a:lnSpc>
            </a:pPr>
            <a:r>
              <a:rPr lang="en-GB" dirty="0"/>
              <a:t>Neu </a:t>
            </a:r>
            <a:r>
              <a:rPr lang="en-GB" dirty="0" err="1"/>
              <a:t>drwy</a:t>
            </a:r>
            <a:r>
              <a:rPr lang="en-GB" dirty="0"/>
              <a:t> </a:t>
            </a:r>
            <a:r>
              <a:rPr lang="en-GB" dirty="0" err="1"/>
              <a:t>ddefnyddio'r</a:t>
            </a:r>
            <a:r>
              <a:rPr lang="en-GB" dirty="0"/>
              <a:t> </a:t>
            </a:r>
            <a:r>
              <a:rPr lang="en-GB" dirty="0" err="1"/>
              <a:t>pwysau</a:t>
            </a:r>
            <a:r>
              <a:rPr lang="en-GB" dirty="0"/>
              <a:t> </a:t>
            </a:r>
            <a:r>
              <a:rPr lang="en-GB" dirty="0" err="1"/>
              <a:t>cyfan</a:t>
            </a:r>
            <a:r>
              <a:rPr lang="en-GB" dirty="0"/>
              <a:t> o 29 kg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resymu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all </a:t>
            </a:r>
            <a:r>
              <a:rPr lang="en-GB" dirty="0" err="1"/>
              <a:t>fod</a:t>
            </a:r>
            <a:r>
              <a:rPr lang="en-GB" dirty="0"/>
              <a:t> </a:t>
            </a:r>
            <a:r>
              <a:rPr lang="en-GB" dirty="0" err="1"/>
              <a:t>sach</a:t>
            </a:r>
            <a:r>
              <a:rPr lang="en-GB" dirty="0"/>
              <a:t> </a:t>
            </a:r>
            <a:r>
              <a:rPr lang="en-GB" dirty="0" err="1"/>
              <a:t>gyda</a:t>
            </a:r>
            <a:r>
              <a:rPr lang="en-GB" dirty="0"/>
              <a:t> </a:t>
            </a:r>
            <a:r>
              <a:rPr lang="en-GB" dirty="0" err="1"/>
              <a:t>llai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9 kg ac </a:t>
            </a:r>
            <a:r>
              <a:rPr lang="en-GB" dirty="0" err="1"/>
              <a:t>yna</a:t>
            </a:r>
            <a:r>
              <a:rPr lang="en-GB" dirty="0"/>
              <a:t> </a:t>
            </a:r>
            <a:r>
              <a:rPr lang="en-GB" dirty="0" err="1"/>
              <a:t>ysgrifennu'r</a:t>
            </a:r>
            <a:r>
              <a:rPr lang="en-GB" dirty="0"/>
              <a:t> </a:t>
            </a:r>
            <a:r>
              <a:rPr lang="en-GB" dirty="0" err="1"/>
              <a:t>holl</a:t>
            </a:r>
            <a:r>
              <a:rPr lang="en-GB" dirty="0"/>
              <a:t> </a:t>
            </a:r>
            <a:r>
              <a:rPr lang="en-GB" dirty="0" err="1"/>
              <a:t>bosibiliadau</a:t>
            </a:r>
            <a:r>
              <a:rPr lang="en-GB" dirty="0"/>
              <a:t> o </a:t>
            </a:r>
            <a:r>
              <a:rPr lang="en-GB" dirty="0" err="1"/>
              <a:t>barseli</a:t>
            </a:r>
            <a:r>
              <a:rPr lang="en-GB" dirty="0"/>
              <a:t> a all </a:t>
            </a:r>
            <a:r>
              <a:rPr lang="en-GB" dirty="0" err="1"/>
              <a:t>fynd</a:t>
            </a:r>
            <a:r>
              <a:rPr lang="en-GB" dirty="0"/>
              <a:t> </a:t>
            </a:r>
            <a:r>
              <a:rPr lang="en-GB" dirty="0" err="1"/>
              <a:t>gyda</a:t>
            </a:r>
            <a:r>
              <a:rPr lang="en-GB" dirty="0"/>
              <a:t> 7 kg. </a:t>
            </a:r>
            <a:r>
              <a:rPr lang="en-GB" dirty="0" err="1"/>
              <a:t>Gwrandewch</a:t>
            </a:r>
            <a:r>
              <a:rPr lang="en-GB" dirty="0"/>
              <a:t> am</a:t>
            </a:r>
          </a:p>
          <a:p>
            <a:pPr marL="342900" indent="-342900">
              <a:lnSpc>
                <a:spcPct val="105000"/>
              </a:lnSpc>
            </a:pPr>
            <a:r>
              <a:rPr lang="en-GB" dirty="0"/>
              <a:t>“Ni all </a:t>
            </a:r>
            <a:r>
              <a:rPr lang="en-GB" dirty="0" err="1"/>
              <a:t>fod</a:t>
            </a:r>
            <a:r>
              <a:rPr lang="en-GB" dirty="0"/>
              <a:t> </a:t>
            </a:r>
            <a:r>
              <a:rPr lang="en-GB" dirty="0" err="1"/>
              <a:t>sach</a:t>
            </a:r>
            <a:r>
              <a:rPr lang="en-GB" dirty="0"/>
              <a:t> </a:t>
            </a:r>
            <a:r>
              <a:rPr lang="en-GB" dirty="0" err="1"/>
              <a:t>gyda</a:t>
            </a:r>
            <a:r>
              <a:rPr lang="en-GB" dirty="0"/>
              <a:t> </a:t>
            </a:r>
            <a:r>
              <a:rPr lang="en-GB" dirty="0" err="1"/>
              <a:t>llai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9 kg felly gall y 7 kg </a:t>
            </a:r>
            <a:r>
              <a:rPr lang="en-GB" dirty="0" err="1"/>
              <a:t>fynd</a:t>
            </a:r>
            <a:r>
              <a:rPr lang="en-GB" dirty="0"/>
              <a:t> </a:t>
            </a:r>
            <a:r>
              <a:rPr lang="en-GB" dirty="0" err="1"/>
              <a:t>gyda’r</a:t>
            </a:r>
            <a:r>
              <a:rPr lang="en-GB" dirty="0"/>
              <a:t> 2 kg (7 + 2) neu </a:t>
            </a:r>
            <a:r>
              <a:rPr lang="en-GB" dirty="0" err="1"/>
              <a:t>gyda’r</a:t>
            </a:r>
            <a:r>
              <a:rPr lang="en-GB" dirty="0"/>
              <a:t> 3 kg (7 + 3) </a:t>
            </a:r>
            <a:br>
              <a:rPr lang="en-GB" dirty="0"/>
            </a:br>
            <a:r>
              <a:rPr lang="en-GB" dirty="0"/>
              <a:t>neu </a:t>
            </a:r>
            <a:r>
              <a:rPr lang="en-GB" dirty="0" err="1"/>
              <a:t>gyda’r</a:t>
            </a:r>
            <a:r>
              <a:rPr lang="en-GB" dirty="0"/>
              <a:t> 1 kg a’r 2 kg </a:t>
            </a:r>
            <a:r>
              <a:rPr lang="en-GB" dirty="0" err="1"/>
              <a:t>gyda’i</a:t>
            </a:r>
            <a:r>
              <a:rPr lang="en-GB" dirty="0"/>
              <a:t> </a:t>
            </a:r>
            <a:r>
              <a:rPr lang="en-GB" dirty="0" err="1"/>
              <a:t>gilydd</a:t>
            </a:r>
            <a:r>
              <a:rPr lang="en-GB" dirty="0"/>
              <a:t> (7 + 1 + 2).”</a:t>
            </a:r>
          </a:p>
          <a:p>
            <a:pPr marL="342900" indent="-342900">
              <a:lnSpc>
                <a:spcPct val="105000"/>
              </a:lnSpc>
            </a:pPr>
            <a:r>
              <a:rPr lang="en-GB" dirty="0"/>
              <a:t>Ac </a:t>
            </a:r>
            <a:r>
              <a:rPr lang="en-GB" dirty="0" err="1"/>
              <a:t>yna</a:t>
            </a:r>
            <a:r>
              <a:rPr lang="en-GB" dirty="0"/>
              <a:t> </a:t>
            </a:r>
            <a:r>
              <a:rPr lang="en-GB" dirty="0" err="1"/>
              <a:t>rhesymu</a:t>
            </a:r>
            <a:r>
              <a:rPr lang="en-GB" dirty="0"/>
              <a:t> </a:t>
            </a:r>
            <a:r>
              <a:rPr lang="en-GB" dirty="0" err="1"/>
              <a:t>mae</a:t>
            </a:r>
            <a:r>
              <a:rPr lang="en-GB" dirty="0"/>
              <a:t> </a:t>
            </a:r>
            <a:r>
              <a:rPr lang="en-GB" dirty="0" err="1"/>
              <a:t>mwy</a:t>
            </a:r>
            <a:r>
              <a:rPr lang="en-GB" dirty="0"/>
              <a:t> nag un </a:t>
            </a:r>
            <a:r>
              <a:rPr lang="en-GB" dirty="0" err="1"/>
              <a:t>ffordd</a:t>
            </a:r>
            <a:r>
              <a:rPr lang="en-GB" dirty="0"/>
              <a:t>. Er </a:t>
            </a:r>
            <a:r>
              <a:rPr lang="en-GB" dirty="0" err="1"/>
              <a:t>enghraifft</a:t>
            </a:r>
            <a:r>
              <a:rPr lang="en-GB" dirty="0"/>
              <a:t>, </a:t>
            </a:r>
            <a:br>
              <a:rPr lang="en-GB" dirty="0"/>
            </a:br>
            <a:r>
              <a:rPr lang="en-GB" dirty="0"/>
              <a:t>“</a:t>
            </a:r>
            <a:r>
              <a:rPr lang="en-GB" dirty="0" err="1"/>
              <a:t>Gadewch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ni</a:t>
            </a:r>
            <a:r>
              <a:rPr lang="en-GB" dirty="0"/>
              <a:t> </a:t>
            </a:r>
            <a:r>
              <a:rPr lang="en-GB" dirty="0" err="1"/>
              <a:t>ddweud</a:t>
            </a:r>
            <a:r>
              <a:rPr lang="en-GB" dirty="0"/>
              <a:t> bod 7 kg </a:t>
            </a:r>
            <a:r>
              <a:rPr lang="en-GB" dirty="0" err="1"/>
              <a:t>gyda’r</a:t>
            </a:r>
            <a:r>
              <a:rPr lang="en-GB" dirty="0"/>
              <a:t> 2 kg (7 + 2) </a:t>
            </a:r>
            <a:br>
              <a:rPr lang="en-GB" dirty="0"/>
            </a:br>
            <a:r>
              <a:rPr lang="en-GB" dirty="0" err="1"/>
              <a:t>yna</a:t>
            </a:r>
            <a:r>
              <a:rPr lang="en-GB" dirty="0"/>
              <a:t> gall y 6 kg </a:t>
            </a:r>
            <a:r>
              <a:rPr lang="en-GB" dirty="0" err="1"/>
              <a:t>fynd</a:t>
            </a:r>
            <a:r>
              <a:rPr lang="en-GB" dirty="0"/>
              <a:t> </a:t>
            </a:r>
            <a:r>
              <a:rPr lang="en-GB" dirty="0" err="1"/>
              <a:t>gyda’r</a:t>
            </a:r>
            <a:r>
              <a:rPr lang="en-GB" dirty="0"/>
              <a:t> 4 kg (6 + 4) </a:t>
            </a:r>
            <a:br>
              <a:rPr lang="en-GB" dirty="0"/>
            </a:br>
            <a:r>
              <a:rPr lang="en-GB" dirty="0"/>
              <a:t>neu gall y 6 kg </a:t>
            </a:r>
            <a:r>
              <a:rPr lang="en-GB" dirty="0" err="1"/>
              <a:t>fynd</a:t>
            </a:r>
            <a:r>
              <a:rPr lang="en-GB" dirty="0"/>
              <a:t> </a:t>
            </a:r>
            <a:r>
              <a:rPr lang="en-GB" dirty="0" err="1"/>
              <a:t>gyda’r</a:t>
            </a:r>
            <a:r>
              <a:rPr lang="en-GB" dirty="0"/>
              <a:t> 3 kg ac 1 kg (6 + 3 + 1).”</a:t>
            </a:r>
          </a:p>
          <a:p>
            <a:pPr marL="342900" indent="-342900">
              <a:lnSpc>
                <a:spcPct val="105000"/>
              </a:lnSpc>
            </a:pPr>
            <a:r>
              <a:rPr lang="en-GB" dirty="0"/>
              <a:t>“… </a:t>
            </a:r>
            <a:r>
              <a:rPr lang="en-GB" dirty="0" err="1"/>
              <a:t>Rydw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wedi</a:t>
            </a:r>
            <a:r>
              <a:rPr lang="en-GB" dirty="0"/>
              <a:t> </a:t>
            </a:r>
            <a:r>
              <a:rPr lang="en-GB" dirty="0" err="1"/>
              <a:t>dod</a:t>
            </a:r>
            <a:r>
              <a:rPr lang="en-GB" dirty="0"/>
              <a:t> o </a:t>
            </a:r>
            <a:r>
              <a:rPr lang="en-GB" dirty="0" err="1"/>
              <a:t>hyd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bob un </a:t>
            </a:r>
            <a:r>
              <a:rPr lang="en-GB" dirty="0" err="1"/>
              <a:t>o’r</a:t>
            </a:r>
            <a:r>
              <a:rPr lang="en-GB" dirty="0"/>
              <a:t> saith </a:t>
            </a:r>
            <a:r>
              <a:rPr lang="en-GB" dirty="0" err="1"/>
              <a:t>posibilrwydd</a:t>
            </a:r>
            <a:r>
              <a:rPr lang="en-GB" dirty="0"/>
              <a:t>.” </a:t>
            </a:r>
            <a:r>
              <a:rPr lang="en-GB" dirty="0" err="1"/>
              <a:t>Chwiliwch</a:t>
            </a:r>
            <a:r>
              <a:rPr lang="en-GB" dirty="0"/>
              <a:t> am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DE38F9-5D8D-B5FB-CC2F-2B14EFFFF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95D49D2-7DA1-0EC9-4888-3F679C3F9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Trefnwch</a:t>
            </a:r>
            <a:r>
              <a:rPr lang="en-GB" dirty="0"/>
              <a:t> </a:t>
            </a:r>
            <a:r>
              <a:rPr lang="en-GB" dirty="0" err="1"/>
              <a:t>nhw</a:t>
            </a:r>
            <a:endParaRPr lang="en-GB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26639C7-F06A-D92B-1E8D-C9331F0669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7374795"/>
              </p:ext>
            </p:extLst>
          </p:nvPr>
        </p:nvGraphicFramePr>
        <p:xfrm>
          <a:off x="1333741" y="4785516"/>
          <a:ext cx="8726849" cy="134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000">
                  <a:extLst>
                    <a:ext uri="{9D8B030D-6E8A-4147-A177-3AD203B41FA5}">
                      <a16:colId xmlns:a16="http://schemas.microsoft.com/office/drawing/2014/main" val="1595130452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3514130148"/>
                    </a:ext>
                  </a:extLst>
                </a:gridCol>
                <a:gridCol w="1398289">
                  <a:extLst>
                    <a:ext uri="{9D8B030D-6E8A-4147-A177-3AD203B41FA5}">
                      <a16:colId xmlns:a16="http://schemas.microsoft.com/office/drawing/2014/main" val="8736211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74249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7140918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1725787835"/>
                    </a:ext>
                  </a:extLst>
                </a:gridCol>
                <a:gridCol w="1512000">
                  <a:extLst>
                    <a:ext uri="{9D8B030D-6E8A-4147-A177-3AD203B41FA5}">
                      <a16:colId xmlns:a16="http://schemas.microsoft.com/office/drawing/2014/main" val="4003559906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0627430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GB" sz="1600" b="0">
                          <a:solidFill>
                            <a:schemeClr val="tx1"/>
                          </a:solidFill>
                        </a:rPr>
                        <a:t>7 + 2,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b="0">
                          <a:solidFill>
                            <a:schemeClr val="tx1"/>
                          </a:solidFill>
                        </a:rPr>
                        <a:t>6 + 4,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b="0">
                          <a:solidFill>
                            <a:schemeClr val="tx1"/>
                          </a:solidFill>
                        </a:rPr>
                        <a:t>4 + 3 + 2 + 1 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b="0">
                          <a:solidFill>
                            <a:schemeClr val="tx1"/>
                          </a:solidFill>
                        </a:rPr>
                        <a:t>7 + 3,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b="0">
                          <a:solidFill>
                            <a:schemeClr val="tx1"/>
                          </a:solidFill>
                        </a:rPr>
                        <a:t>6 + 2 + 1,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0">
                          <a:solidFill>
                            <a:schemeClr val="tx1"/>
                          </a:solidFill>
                        </a:rPr>
                        <a:t>4 + 4 + 2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2028340"/>
                  </a:ext>
                </a:extLst>
              </a:tr>
              <a:tr h="183883">
                <a:tc>
                  <a:txBody>
                    <a:bodyPr/>
                    <a:lstStyle/>
                    <a:p>
                      <a:pPr algn="l"/>
                      <a:r>
                        <a:rPr lang="en-GB" sz="1600" b="0">
                          <a:solidFill>
                            <a:schemeClr val="tx1"/>
                          </a:solidFill>
                        </a:rPr>
                        <a:t>7 + 2,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b="0">
                          <a:solidFill>
                            <a:schemeClr val="tx1"/>
                          </a:solidFill>
                        </a:rPr>
                        <a:t>6 + 3 + 1,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b="0">
                          <a:solidFill>
                            <a:schemeClr val="tx1"/>
                          </a:solidFill>
                        </a:rPr>
                        <a:t>4 + 4 + 2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b="0">
                          <a:solidFill>
                            <a:schemeClr val="tx1"/>
                          </a:solidFill>
                        </a:rPr>
                        <a:t>7 + 3,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b="0">
                          <a:solidFill>
                            <a:schemeClr val="tx1"/>
                          </a:solidFill>
                        </a:rPr>
                        <a:t>6 + 4,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0">
                          <a:solidFill>
                            <a:schemeClr val="tx1"/>
                          </a:solidFill>
                        </a:rPr>
                        <a:t>4 + 2 + 2 + 1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7254108"/>
                  </a:ext>
                </a:extLst>
              </a:tr>
              <a:tr h="183883">
                <a:tc>
                  <a:txBody>
                    <a:bodyPr/>
                    <a:lstStyle/>
                    <a:p>
                      <a:pPr algn="l"/>
                      <a:r>
                        <a:rPr lang="en-GB" sz="1600" b="0">
                          <a:solidFill>
                            <a:schemeClr val="tx1"/>
                          </a:solidFill>
                        </a:rPr>
                        <a:t>7 + 1 + 2,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b="0">
                          <a:solidFill>
                            <a:schemeClr val="tx1"/>
                          </a:solidFill>
                        </a:rPr>
                        <a:t>6 + 4,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b="0">
                          <a:solidFill>
                            <a:schemeClr val="tx1"/>
                          </a:solidFill>
                        </a:rPr>
                        <a:t>4 + 3 + 2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b="0">
                          <a:solidFill>
                            <a:schemeClr val="tx1"/>
                          </a:solidFill>
                        </a:rPr>
                        <a:t>7 + 3,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b="0">
                          <a:solidFill>
                            <a:schemeClr val="tx1"/>
                          </a:solidFill>
                        </a:rPr>
                        <a:t>6 + 2 + 2,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0">
                          <a:solidFill>
                            <a:schemeClr val="tx1"/>
                          </a:solidFill>
                        </a:rPr>
                        <a:t>4 + 4 + 1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3677026"/>
                  </a:ext>
                </a:extLst>
              </a:tr>
              <a:tr h="183883">
                <a:tc>
                  <a:txBody>
                    <a:bodyPr/>
                    <a:lstStyle/>
                    <a:p>
                      <a:pPr algn="l"/>
                      <a:r>
                        <a:rPr lang="en-GB" sz="1600" b="0">
                          <a:solidFill>
                            <a:schemeClr val="tx1"/>
                          </a:solidFill>
                        </a:rPr>
                        <a:t>7 + 1 + 2,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b="0">
                          <a:solidFill>
                            <a:schemeClr val="tx1"/>
                          </a:solidFill>
                        </a:rPr>
                        <a:t>6 + 3,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b="0">
                          <a:solidFill>
                            <a:schemeClr val="tx1"/>
                          </a:solidFill>
                        </a:rPr>
                        <a:t>4 + 4 + 2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4986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6754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92508FE-029F-B663-0BB7-7A98A1C2F6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lnSpc>
                <a:spcPct val="95000"/>
              </a:lnSpc>
              <a:buNone/>
            </a:pPr>
            <a:r>
              <a:rPr lang="en-GB" dirty="0" err="1"/>
              <a:t>Ar</a:t>
            </a:r>
            <a:r>
              <a:rPr lang="en-GB" dirty="0"/>
              <a:t> </a:t>
            </a:r>
            <a:r>
              <a:rPr lang="en-GB" dirty="0" err="1"/>
              <a:t>gyfer</a:t>
            </a:r>
            <a:r>
              <a:rPr lang="en-GB" dirty="0"/>
              <a:t> c)</a:t>
            </a:r>
          </a:p>
          <a:p>
            <a:pPr>
              <a:lnSpc>
                <a:spcPct val="95000"/>
              </a:lnSpc>
            </a:pPr>
            <a:r>
              <a:rPr lang="en-GB" dirty="0" err="1"/>
              <a:t>Ar</a:t>
            </a:r>
            <a:r>
              <a:rPr lang="en-GB" dirty="0"/>
              <a:t> </a:t>
            </a:r>
            <a:r>
              <a:rPr lang="en-GB" dirty="0" err="1"/>
              <a:t>ôl</a:t>
            </a:r>
            <a:r>
              <a:rPr lang="en-GB" dirty="0"/>
              <a:t> </a:t>
            </a:r>
            <a:r>
              <a:rPr lang="en-GB" dirty="0" err="1"/>
              <a:t>dod</a:t>
            </a:r>
            <a:r>
              <a:rPr lang="en-GB" dirty="0"/>
              <a:t> o </a:t>
            </a:r>
            <a:r>
              <a:rPr lang="en-GB" dirty="0" err="1"/>
              <a:t>hyd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un </a:t>
            </a:r>
            <a:r>
              <a:rPr lang="en-GB" dirty="0" err="1"/>
              <a:t>trefniant</a:t>
            </a:r>
            <a:r>
              <a:rPr lang="en-GB" dirty="0"/>
              <a:t>, </a:t>
            </a:r>
            <a:r>
              <a:rPr lang="en-GB" dirty="0" err="1"/>
              <a:t>gofynnwch</a:t>
            </a:r>
            <a:r>
              <a:rPr lang="en-GB" dirty="0"/>
              <a:t> “</a:t>
            </a:r>
            <a:r>
              <a:rPr lang="en-GB" dirty="0" err="1"/>
              <a:t>Oes</a:t>
            </a:r>
            <a:r>
              <a:rPr lang="en-GB" dirty="0"/>
              <a:t> </a:t>
            </a:r>
            <a:r>
              <a:rPr lang="en-GB" dirty="0" err="1"/>
              <a:t>ffordd</a:t>
            </a:r>
            <a:r>
              <a:rPr lang="en-GB" dirty="0"/>
              <a:t> </a:t>
            </a:r>
            <a:r>
              <a:rPr lang="en-GB" dirty="0" err="1"/>
              <a:t>arall</a:t>
            </a:r>
            <a:r>
              <a:rPr lang="en-GB" dirty="0"/>
              <a:t> o </a:t>
            </a:r>
            <a:r>
              <a:rPr lang="en-GB" dirty="0" err="1"/>
              <a:t>ffitio’r</a:t>
            </a:r>
            <a:r>
              <a:rPr lang="en-GB" dirty="0"/>
              <a:t> </a:t>
            </a:r>
            <a:r>
              <a:rPr lang="en-GB" dirty="0" err="1"/>
              <a:t>parseli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y </a:t>
            </a:r>
            <a:r>
              <a:rPr lang="en-GB" dirty="0" err="1"/>
              <a:t>sachau</a:t>
            </a:r>
            <a:r>
              <a:rPr lang="en-GB" dirty="0"/>
              <a:t>? Ac un </a:t>
            </a:r>
            <a:r>
              <a:rPr lang="en-GB" dirty="0" err="1"/>
              <a:t>arall</a:t>
            </a:r>
            <a:r>
              <a:rPr lang="en-GB" dirty="0"/>
              <a:t>? Faint o </a:t>
            </a:r>
            <a:r>
              <a:rPr lang="en-GB" dirty="0" err="1"/>
              <a:t>ffyrdd</a:t>
            </a:r>
            <a:r>
              <a:rPr lang="en-GB" dirty="0"/>
              <a:t> </a:t>
            </a:r>
            <a:r>
              <a:rPr lang="en-GB" dirty="0" err="1"/>
              <a:t>allwch</a:t>
            </a:r>
            <a:r>
              <a:rPr lang="en-GB" dirty="0"/>
              <a:t> chi </a:t>
            </a:r>
            <a:r>
              <a:rPr lang="en-GB" dirty="0" err="1"/>
              <a:t>ddod</a:t>
            </a:r>
            <a:r>
              <a:rPr lang="en-GB" dirty="0"/>
              <a:t> o </a:t>
            </a:r>
            <a:r>
              <a:rPr lang="en-GB" dirty="0" err="1"/>
              <a:t>hyd</a:t>
            </a:r>
            <a:r>
              <a:rPr lang="en-GB" dirty="0"/>
              <a:t> </a:t>
            </a:r>
            <a:r>
              <a:rPr lang="en-GB" dirty="0" err="1"/>
              <a:t>iddynt</a:t>
            </a:r>
            <a:r>
              <a:rPr lang="en-GB" dirty="0"/>
              <a:t>?” </a:t>
            </a:r>
          </a:p>
          <a:p>
            <a:pPr>
              <a:lnSpc>
                <a:spcPct val="95000"/>
              </a:lnSpc>
            </a:pPr>
            <a:r>
              <a:rPr lang="en-GB" b="1" dirty="0" err="1"/>
              <a:t>Bwriad</a:t>
            </a:r>
            <a:r>
              <a:rPr lang="en-GB" b="1" dirty="0"/>
              <a:t> c) </a:t>
            </a:r>
            <a:r>
              <a:rPr lang="en-GB" b="1" dirty="0" err="1"/>
              <a:t>yw</a:t>
            </a:r>
            <a:r>
              <a:rPr lang="en-GB" b="1" dirty="0"/>
              <a:t> </a:t>
            </a:r>
            <a:r>
              <a:rPr lang="en-GB" b="1" dirty="0" err="1"/>
              <a:t>hyrwyddo</a:t>
            </a:r>
            <a:r>
              <a:rPr lang="en-GB" b="1" dirty="0"/>
              <a:t> dull </a:t>
            </a:r>
            <a:r>
              <a:rPr lang="en-GB" b="1" u="sng" dirty="0" err="1"/>
              <a:t>systematig</a:t>
            </a:r>
            <a:r>
              <a:rPr lang="en-GB" b="1" dirty="0"/>
              <a:t> o </a:t>
            </a:r>
            <a:r>
              <a:rPr lang="en-GB" b="1" dirty="0" err="1"/>
              <a:t>ddod</a:t>
            </a:r>
            <a:r>
              <a:rPr lang="en-GB" b="1" dirty="0"/>
              <a:t> o </a:t>
            </a:r>
            <a:r>
              <a:rPr lang="en-GB" b="1" dirty="0" err="1"/>
              <a:t>hyd</a:t>
            </a:r>
            <a:r>
              <a:rPr lang="en-GB" b="1" dirty="0"/>
              <a:t> </a:t>
            </a:r>
            <a:r>
              <a:rPr lang="en-GB" b="1" dirty="0" err="1"/>
              <a:t>i</a:t>
            </a:r>
            <a:r>
              <a:rPr lang="en-GB" b="1" dirty="0"/>
              <a:t> </a:t>
            </a:r>
            <a:r>
              <a:rPr lang="en-GB" b="1" dirty="0" err="1"/>
              <a:t>fwy</a:t>
            </a:r>
            <a:r>
              <a:rPr lang="en-GB" b="1" dirty="0"/>
              <a:t> nag un </a:t>
            </a:r>
            <a:r>
              <a:rPr lang="en-GB" b="1" dirty="0" err="1"/>
              <a:t>ffordd</a:t>
            </a:r>
            <a:r>
              <a:rPr lang="en-GB" b="1" dirty="0"/>
              <a:t>. </a:t>
            </a:r>
            <a:r>
              <a:rPr lang="en-GB" b="1" dirty="0" err="1"/>
              <a:t>Cefnogwch</a:t>
            </a:r>
            <a:r>
              <a:rPr lang="en-GB" b="1" dirty="0"/>
              <a:t> </a:t>
            </a:r>
            <a:r>
              <a:rPr lang="en-GB" b="1" dirty="0" err="1"/>
              <a:t>nhw</a:t>
            </a:r>
            <a:r>
              <a:rPr lang="en-GB" b="1" dirty="0"/>
              <a:t> </a:t>
            </a:r>
            <a:r>
              <a:rPr lang="en-GB" b="1" dirty="0" err="1"/>
              <a:t>gyda</a:t>
            </a:r>
            <a:r>
              <a:rPr lang="en-GB" b="1" dirty="0"/>
              <a:t> </a:t>
            </a:r>
            <a:r>
              <a:rPr lang="en-GB" b="1" dirty="0" err="1"/>
              <a:t>hyn</a:t>
            </a:r>
            <a:r>
              <a:rPr lang="en-GB" b="1" dirty="0"/>
              <a:t> a </a:t>
            </a:r>
            <a:r>
              <a:rPr lang="en-GB" b="1" dirty="0" err="1"/>
              <a:t>chyflwynwch</a:t>
            </a:r>
            <a:r>
              <a:rPr lang="en-GB" b="1" dirty="0"/>
              <a:t> y gair </a:t>
            </a:r>
            <a:r>
              <a:rPr lang="en-GB" b="1" u="sng" dirty="0" err="1"/>
              <a:t>amodi</a:t>
            </a:r>
            <a:r>
              <a:rPr lang="en-GB" b="1" dirty="0"/>
              <a:t>. </a:t>
            </a:r>
            <a:r>
              <a:rPr lang="en-GB" b="1" dirty="0" err="1"/>
              <a:t>Sylwch</a:t>
            </a:r>
            <a:r>
              <a:rPr lang="en-GB" b="1" dirty="0"/>
              <a:t> </a:t>
            </a:r>
            <a:r>
              <a:rPr lang="en-GB" b="1" dirty="0" err="1"/>
              <a:t>fod</a:t>
            </a:r>
            <a:r>
              <a:rPr lang="en-GB" b="1" dirty="0"/>
              <a:t> y </a:t>
            </a:r>
            <a:r>
              <a:rPr lang="en-GB" b="1" dirty="0" err="1"/>
              <a:t>derminoleg</a:t>
            </a:r>
            <a:r>
              <a:rPr lang="en-GB" b="1" dirty="0"/>
              <a:t> hon </a:t>
            </a:r>
            <a:r>
              <a:rPr lang="en-GB" b="1" dirty="0" err="1"/>
              <a:t>yn</a:t>
            </a:r>
            <a:r>
              <a:rPr lang="en-GB" b="1" dirty="0"/>
              <a:t> </a:t>
            </a:r>
            <a:r>
              <a:rPr lang="en-GB" b="1" dirty="0" err="1"/>
              <a:t>cael</a:t>
            </a:r>
            <a:r>
              <a:rPr lang="en-GB" b="1" dirty="0"/>
              <a:t> </a:t>
            </a:r>
            <a:r>
              <a:rPr lang="en-GB" b="1" dirty="0" err="1"/>
              <a:t>ei</a:t>
            </a:r>
            <a:r>
              <a:rPr lang="en-GB" b="1" dirty="0"/>
              <a:t> </a:t>
            </a:r>
            <a:r>
              <a:rPr lang="en-GB" b="1" dirty="0" err="1"/>
              <a:t>hailgyflwyno</a:t>
            </a:r>
            <a:r>
              <a:rPr lang="en-GB" b="1" dirty="0"/>
              <a:t> </a:t>
            </a:r>
            <a:r>
              <a:rPr lang="en-GB" b="1" dirty="0" err="1"/>
              <a:t>ym</a:t>
            </a:r>
            <a:r>
              <a:rPr lang="en-GB" b="1" dirty="0"/>
              <a:t> </a:t>
            </a:r>
            <a:r>
              <a:rPr lang="en-GB" b="1" dirty="0" err="1"/>
              <a:t>Mloc</a:t>
            </a:r>
            <a:r>
              <a:rPr lang="en-GB" b="1" dirty="0"/>
              <a:t> 1 y </a:t>
            </a:r>
            <a:r>
              <a:rPr lang="en-GB" b="1" dirty="0" err="1"/>
              <a:t>rhaglen</a:t>
            </a:r>
            <a:r>
              <a:rPr lang="en-GB" b="1" dirty="0"/>
              <a:t>.</a:t>
            </a:r>
          </a:p>
          <a:p>
            <a:pPr lvl="1">
              <a:lnSpc>
                <a:spcPct val="95000"/>
              </a:lnSpc>
            </a:pPr>
            <a:r>
              <a:rPr lang="en-GB" dirty="0" err="1"/>
              <a:t>Gofynnwch</a:t>
            </a:r>
            <a:r>
              <a:rPr lang="en-GB" dirty="0"/>
              <a:t> “</a:t>
            </a:r>
            <a:r>
              <a:rPr lang="en-GB" dirty="0" err="1"/>
              <a:t>Ble</a:t>
            </a:r>
            <a:r>
              <a:rPr lang="en-GB" dirty="0"/>
              <a:t> </a:t>
            </a:r>
            <a:r>
              <a:rPr lang="en-GB" dirty="0" err="1"/>
              <a:t>hoffech</a:t>
            </a:r>
            <a:r>
              <a:rPr lang="en-GB" dirty="0"/>
              <a:t> chi </a:t>
            </a:r>
            <a:r>
              <a:rPr lang="en-GB" dirty="0" err="1"/>
              <a:t>roi’r</a:t>
            </a:r>
            <a:r>
              <a:rPr lang="en-GB" dirty="0"/>
              <a:t> </a:t>
            </a:r>
            <a:r>
              <a:rPr lang="en-GB" dirty="0" err="1"/>
              <a:t>ddau</a:t>
            </a:r>
            <a:r>
              <a:rPr lang="en-GB" dirty="0"/>
              <a:t> </a:t>
            </a:r>
            <a:r>
              <a:rPr lang="en-GB" dirty="0" err="1"/>
              <a:t>barsel</a:t>
            </a:r>
            <a:r>
              <a:rPr lang="en-GB" dirty="0"/>
              <a:t> </a:t>
            </a:r>
            <a:r>
              <a:rPr lang="en-GB" dirty="0" err="1"/>
              <a:t>trymaf</a:t>
            </a:r>
            <a:r>
              <a:rPr lang="en-GB" dirty="0"/>
              <a:t>?” </a:t>
            </a:r>
            <a:r>
              <a:rPr lang="en-GB" dirty="0" err="1"/>
              <a:t>Gwrandewch</a:t>
            </a:r>
            <a:r>
              <a:rPr lang="en-GB" dirty="0"/>
              <a:t> am y </a:t>
            </a:r>
            <a:r>
              <a:rPr lang="en-GB" dirty="0" err="1"/>
              <a:t>mathemategwyr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cytuno</a:t>
            </a:r>
            <a:r>
              <a:rPr lang="en-GB" dirty="0"/>
              <a:t> bod </a:t>
            </a:r>
            <a:r>
              <a:rPr lang="en-GB" dirty="0" err="1"/>
              <a:t>rhaid</a:t>
            </a:r>
            <a:r>
              <a:rPr lang="en-GB" dirty="0"/>
              <a:t> </a:t>
            </a:r>
            <a:r>
              <a:rPr lang="en-GB" dirty="0" err="1"/>
              <a:t>i’r</a:t>
            </a:r>
            <a:r>
              <a:rPr lang="en-GB" dirty="0"/>
              <a:t> 7 kg a’r 6 kg </a:t>
            </a:r>
            <a:r>
              <a:rPr lang="en-GB" dirty="0" err="1"/>
              <a:t>ffitio</a:t>
            </a:r>
            <a:r>
              <a:rPr lang="en-GB" dirty="0"/>
              <a:t> </a:t>
            </a:r>
            <a:r>
              <a:rPr lang="en-GB" dirty="0" err="1"/>
              <a:t>mewn</a:t>
            </a:r>
            <a:r>
              <a:rPr lang="en-GB" dirty="0"/>
              <a:t> </a:t>
            </a:r>
            <a:r>
              <a:rPr lang="en-GB" dirty="0" err="1"/>
              <a:t>sachau</a:t>
            </a:r>
            <a:r>
              <a:rPr lang="en-GB" dirty="0"/>
              <a:t> </a:t>
            </a:r>
            <a:r>
              <a:rPr lang="en-GB" dirty="0" err="1"/>
              <a:t>ar</a:t>
            </a:r>
            <a:r>
              <a:rPr lang="en-GB" dirty="0"/>
              <a:t> </a:t>
            </a:r>
            <a:r>
              <a:rPr lang="en-GB" dirty="0" err="1"/>
              <a:t>wahân</a:t>
            </a:r>
            <a:r>
              <a:rPr lang="en-GB" dirty="0"/>
              <a:t>. </a:t>
            </a:r>
          </a:p>
          <a:p>
            <a:pPr lvl="1">
              <a:lnSpc>
                <a:spcPct val="95000"/>
              </a:lnSpc>
            </a:pPr>
            <a:r>
              <a:rPr lang="en-GB" dirty="0" err="1"/>
              <a:t>Dilynwch</a:t>
            </a:r>
            <a:r>
              <a:rPr lang="en-GB" dirty="0"/>
              <a:t> </a:t>
            </a:r>
            <a:r>
              <a:rPr lang="en-GB" dirty="0" err="1"/>
              <a:t>gyda</a:t>
            </a:r>
            <a:r>
              <a:rPr lang="en-GB" dirty="0"/>
              <a:t> “</a:t>
            </a:r>
            <a:r>
              <a:rPr lang="en-GB" dirty="0" err="1"/>
              <a:t>Ble</a:t>
            </a:r>
            <a:r>
              <a:rPr lang="en-GB" dirty="0"/>
              <a:t> </a:t>
            </a:r>
            <a:r>
              <a:rPr lang="en-GB" dirty="0" err="1"/>
              <a:t>allwch</a:t>
            </a:r>
            <a:r>
              <a:rPr lang="en-GB" dirty="0"/>
              <a:t> chi </a:t>
            </a:r>
            <a:r>
              <a:rPr lang="en-GB" dirty="0" err="1"/>
              <a:t>roi’r</a:t>
            </a:r>
            <a:r>
              <a:rPr lang="en-GB" dirty="0"/>
              <a:t> </a:t>
            </a:r>
            <a:r>
              <a:rPr lang="en-GB" dirty="0" err="1"/>
              <a:t>parseli</a:t>
            </a:r>
            <a:r>
              <a:rPr lang="en-GB" dirty="0"/>
              <a:t> 4 kg?” </a:t>
            </a:r>
            <a:r>
              <a:rPr lang="en-GB" dirty="0" err="1"/>
              <a:t>Gwrandewch</a:t>
            </a:r>
            <a:r>
              <a:rPr lang="en-GB" dirty="0"/>
              <a:t> am y </a:t>
            </a:r>
            <a:r>
              <a:rPr lang="en-GB" dirty="0" err="1"/>
              <a:t>ddau</a:t>
            </a:r>
            <a:r>
              <a:rPr lang="en-GB" dirty="0"/>
              <a:t> </a:t>
            </a:r>
            <a:r>
              <a:rPr lang="en-GB" dirty="0" err="1"/>
              <a:t>bosibilrwydd</a:t>
            </a:r>
            <a:r>
              <a:rPr lang="en-GB" dirty="0"/>
              <a:t> ac </a:t>
            </a:r>
            <a:r>
              <a:rPr lang="en-GB" dirty="0" err="1"/>
              <a:t>yna</a:t>
            </a:r>
            <a:r>
              <a:rPr lang="en-GB" dirty="0"/>
              <a:t> </a:t>
            </a:r>
            <a:r>
              <a:rPr lang="en-GB" dirty="0" err="1"/>
              <a:t>dangoswch</a:t>
            </a:r>
            <a:r>
              <a:rPr lang="en-GB" dirty="0"/>
              <a:t> y </a:t>
            </a:r>
            <a:r>
              <a:rPr lang="en-GB" dirty="0" err="1"/>
              <a:t>sleid</a:t>
            </a:r>
            <a:r>
              <a:rPr lang="en-GB" dirty="0"/>
              <a:t> </a:t>
            </a:r>
            <a:r>
              <a:rPr lang="en-GB" dirty="0" err="1"/>
              <a:t>nesaf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gefnogi</a:t>
            </a:r>
            <a:r>
              <a:rPr lang="en-GB" dirty="0"/>
              <a:t> </a:t>
            </a:r>
            <a:r>
              <a:rPr lang="en-GB" dirty="0" err="1"/>
              <a:t>rhan</a:t>
            </a:r>
            <a:r>
              <a:rPr lang="en-GB" dirty="0"/>
              <a:t> </a:t>
            </a:r>
            <a:r>
              <a:rPr lang="en-GB" dirty="0" err="1"/>
              <a:t>nesaf</a:t>
            </a:r>
            <a:r>
              <a:rPr lang="en-GB" dirty="0"/>
              <a:t> y </a:t>
            </a:r>
            <a:r>
              <a:rPr lang="en-GB" dirty="0" err="1"/>
              <a:t>ddadl</a:t>
            </a:r>
            <a:r>
              <a:rPr lang="en-GB" dirty="0"/>
              <a:t>. </a:t>
            </a:r>
          </a:p>
          <a:p>
            <a:pPr lvl="1">
              <a:lnSpc>
                <a:spcPct val="95000"/>
              </a:lnSpc>
            </a:pPr>
            <a:r>
              <a:rPr lang="en-GB" dirty="0" err="1"/>
              <a:t>Yna</a:t>
            </a:r>
            <a:r>
              <a:rPr lang="en-GB" dirty="0"/>
              <a:t> </a:t>
            </a:r>
            <a:r>
              <a:rPr lang="en-GB" dirty="0" err="1"/>
              <a:t>gofynnwch</a:t>
            </a:r>
            <a:r>
              <a:rPr lang="en-GB" dirty="0"/>
              <a:t> “</a:t>
            </a:r>
            <a:r>
              <a:rPr lang="en-GB" dirty="0" err="1"/>
              <a:t>Os</a:t>
            </a:r>
            <a:r>
              <a:rPr lang="en-GB" dirty="0"/>
              <a:t> </a:t>
            </a:r>
            <a:r>
              <a:rPr lang="en-GB" dirty="0" err="1"/>
              <a:t>ydych</a:t>
            </a:r>
            <a:r>
              <a:rPr lang="en-GB" dirty="0"/>
              <a:t> </a:t>
            </a:r>
            <a:r>
              <a:rPr lang="en-GB" dirty="0" err="1"/>
              <a:t>chi’n</a:t>
            </a:r>
            <a:r>
              <a:rPr lang="en-GB" dirty="0"/>
              <a:t> </a:t>
            </a:r>
            <a:r>
              <a:rPr lang="en-GB" dirty="0" err="1"/>
              <a:t>eu</a:t>
            </a:r>
            <a:r>
              <a:rPr lang="en-GB" dirty="0"/>
              <a:t> </a:t>
            </a:r>
            <a:r>
              <a:rPr lang="en-GB" dirty="0" err="1"/>
              <a:t>rhoi</a:t>
            </a:r>
            <a:r>
              <a:rPr lang="en-GB" dirty="0"/>
              <a:t> </a:t>
            </a:r>
            <a:r>
              <a:rPr lang="en-GB" dirty="0" err="1"/>
              <a:t>yma</a:t>
            </a:r>
            <a:r>
              <a:rPr lang="en-GB" dirty="0"/>
              <a:t> [</a:t>
            </a:r>
            <a:r>
              <a:rPr lang="en-GB" dirty="0" err="1"/>
              <a:t>dewiswch</a:t>
            </a:r>
            <a:r>
              <a:rPr lang="en-GB" dirty="0"/>
              <a:t> un </a:t>
            </a:r>
            <a:r>
              <a:rPr lang="en-GB" dirty="0" err="1"/>
              <a:t>o’r</a:t>
            </a:r>
            <a:r>
              <a:rPr lang="en-GB" dirty="0"/>
              <a:t> </a:t>
            </a:r>
            <a:r>
              <a:rPr lang="en-GB" dirty="0" err="1"/>
              <a:t>ddwy</a:t>
            </a:r>
            <a:r>
              <a:rPr lang="en-GB" dirty="0"/>
              <a:t> </a:t>
            </a:r>
            <a:r>
              <a:rPr lang="en-GB" dirty="0" err="1"/>
              <a:t>sach</a:t>
            </a:r>
            <a:r>
              <a:rPr lang="en-GB" dirty="0"/>
              <a:t>], </a:t>
            </a:r>
            <a:r>
              <a:rPr lang="en-GB" dirty="0" err="1"/>
              <a:t>ble</a:t>
            </a:r>
            <a:r>
              <a:rPr lang="en-GB" dirty="0"/>
              <a:t> gall y </a:t>
            </a:r>
            <a:r>
              <a:rPr lang="en-GB" dirty="0" err="1"/>
              <a:t>parseli</a:t>
            </a:r>
            <a:r>
              <a:rPr lang="en-GB" dirty="0"/>
              <a:t> </a:t>
            </a:r>
            <a:r>
              <a:rPr lang="en-GB" dirty="0" err="1"/>
              <a:t>eraill</a:t>
            </a:r>
            <a:r>
              <a:rPr lang="en-GB" dirty="0"/>
              <a:t> </a:t>
            </a:r>
            <a:r>
              <a:rPr lang="en-GB" dirty="0" err="1"/>
              <a:t>fynd</a:t>
            </a:r>
            <a:r>
              <a:rPr lang="en-GB" dirty="0"/>
              <a:t>?” ac </a:t>
            </a:r>
            <a:r>
              <a:rPr lang="en-GB" dirty="0" err="1"/>
              <a:t>yna</a:t>
            </a:r>
            <a:r>
              <a:rPr lang="en-GB" dirty="0"/>
              <a:t> “</a:t>
            </a:r>
            <a:r>
              <a:rPr lang="en-GB" dirty="0" err="1"/>
              <a:t>Nawr</a:t>
            </a:r>
            <a:r>
              <a:rPr lang="en-GB" dirty="0"/>
              <a:t> </a:t>
            </a:r>
            <a:r>
              <a:rPr lang="en-GB" dirty="0" err="1"/>
              <a:t>gadewch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ni</a:t>
            </a:r>
            <a:r>
              <a:rPr lang="en-GB" dirty="0"/>
              <a:t> </a:t>
            </a:r>
            <a:r>
              <a:rPr lang="en-GB" dirty="0" err="1"/>
              <a:t>ystyried</a:t>
            </a:r>
            <a:r>
              <a:rPr lang="en-GB" dirty="0"/>
              <a:t> </a:t>
            </a:r>
            <a:r>
              <a:rPr lang="en-GB" dirty="0" err="1"/>
              <a:t>dewis</a:t>
            </a:r>
            <a:r>
              <a:rPr lang="en-GB" dirty="0"/>
              <a:t> y </a:t>
            </a:r>
            <a:r>
              <a:rPr lang="en-GB" dirty="0" err="1"/>
              <a:t>sach</a:t>
            </a:r>
            <a:r>
              <a:rPr lang="en-GB" dirty="0"/>
              <a:t> </a:t>
            </a:r>
            <a:r>
              <a:rPr lang="en-GB" dirty="0" err="1"/>
              <a:t>arall</a:t>
            </a:r>
            <a:r>
              <a:rPr lang="en-GB" dirty="0"/>
              <a:t>.” </a:t>
            </a:r>
            <a:r>
              <a:rPr lang="en-GB" dirty="0" err="1"/>
              <a:t>Dywedwch</a:t>
            </a:r>
            <a:r>
              <a:rPr lang="en-GB" dirty="0"/>
              <a:t> </a:t>
            </a:r>
            <a:r>
              <a:rPr lang="en-GB" dirty="0" err="1"/>
              <a:t>fod</a:t>
            </a:r>
            <a:r>
              <a:rPr lang="en-GB" dirty="0"/>
              <a:t> </a:t>
            </a:r>
            <a:r>
              <a:rPr lang="en-GB" dirty="0" err="1"/>
              <a:t>hyn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cael</a:t>
            </a:r>
            <a:r>
              <a:rPr lang="en-GB" dirty="0"/>
              <a:t> </a:t>
            </a:r>
            <a:r>
              <a:rPr lang="en-GB" dirty="0" err="1"/>
              <a:t>ei</a:t>
            </a:r>
            <a:r>
              <a:rPr lang="en-GB" dirty="0"/>
              <a:t> </a:t>
            </a:r>
            <a:r>
              <a:rPr lang="en-GB" dirty="0" err="1"/>
              <a:t>alw’n</a:t>
            </a:r>
            <a:r>
              <a:rPr lang="en-GB" dirty="0"/>
              <a:t> </a:t>
            </a:r>
            <a:r>
              <a:rPr lang="en-GB" u="sng" dirty="0" err="1"/>
              <a:t>amodi</a:t>
            </a:r>
            <a:r>
              <a:rPr lang="en-GB" dirty="0"/>
              <a:t> </a:t>
            </a:r>
            <a:r>
              <a:rPr lang="en-GB" dirty="0" err="1"/>
              <a:t>ar</a:t>
            </a:r>
            <a:r>
              <a:rPr lang="en-GB" dirty="0"/>
              <a:t> </a:t>
            </a:r>
            <a:r>
              <a:rPr lang="en-GB" dirty="0" err="1"/>
              <a:t>ble</a:t>
            </a:r>
            <a:r>
              <a:rPr lang="en-GB" dirty="0"/>
              <a:t> </a:t>
            </a:r>
            <a:r>
              <a:rPr lang="en-GB" dirty="0" err="1"/>
              <a:t>mae’r</a:t>
            </a:r>
            <a:r>
              <a:rPr lang="en-GB" dirty="0"/>
              <a:t> </a:t>
            </a:r>
            <a:r>
              <a:rPr lang="en-GB" dirty="0" err="1"/>
              <a:t>parseli</a:t>
            </a:r>
            <a:r>
              <a:rPr lang="en-GB" dirty="0"/>
              <a:t> 4 kg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mynd</a:t>
            </a:r>
            <a:r>
              <a:rPr lang="en-GB" dirty="0"/>
              <a:t>.</a:t>
            </a:r>
          </a:p>
          <a:p>
            <a:pPr lvl="1">
              <a:lnSpc>
                <a:spcPct val="95000"/>
              </a:lnSpc>
            </a:pPr>
            <a:r>
              <a:rPr lang="en-GB" dirty="0" err="1"/>
              <a:t>Yna</a:t>
            </a:r>
            <a:r>
              <a:rPr lang="en-GB" dirty="0"/>
              <a:t> </a:t>
            </a:r>
            <a:r>
              <a:rPr lang="en-GB" dirty="0" err="1"/>
              <a:t>atgyfnerthwch</a:t>
            </a:r>
            <a:r>
              <a:rPr lang="en-GB" dirty="0"/>
              <a:t> </a:t>
            </a:r>
            <a:r>
              <a:rPr lang="en-GB" dirty="0" err="1"/>
              <a:t>iaith</a:t>
            </a:r>
            <a:r>
              <a:rPr lang="en-GB" dirty="0"/>
              <a:t> </a:t>
            </a:r>
            <a:r>
              <a:rPr lang="en-GB" u="sng" dirty="0" err="1"/>
              <a:t>amodi</a:t>
            </a:r>
            <a:r>
              <a:rPr lang="en-GB" dirty="0"/>
              <a:t> a </a:t>
            </a:r>
            <a:r>
              <a:rPr lang="en-GB" dirty="0" err="1"/>
              <a:t>chefnogwch</a:t>
            </a:r>
            <a:r>
              <a:rPr lang="en-GB" dirty="0"/>
              <a:t> y </a:t>
            </a:r>
            <a:r>
              <a:rPr lang="en-GB" dirty="0" err="1"/>
              <a:t>mathemategwyr</a:t>
            </a:r>
            <a:r>
              <a:rPr lang="en-GB" dirty="0"/>
              <a:t> </a:t>
            </a:r>
            <a:r>
              <a:rPr lang="en-GB" dirty="0" err="1"/>
              <a:t>i'w</a:t>
            </a:r>
            <a:r>
              <a:rPr lang="en-GB" dirty="0"/>
              <a:t> </a:t>
            </a:r>
            <a:r>
              <a:rPr lang="en-GB" dirty="0" err="1"/>
              <a:t>defnyddio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esbonio</a:t>
            </a:r>
            <a:r>
              <a:rPr lang="en-GB" dirty="0"/>
              <a:t> </a:t>
            </a:r>
            <a:r>
              <a:rPr lang="en-GB" dirty="0" err="1"/>
              <a:t>eu</a:t>
            </a:r>
            <a:r>
              <a:rPr lang="en-GB" dirty="0"/>
              <a:t> </a:t>
            </a:r>
            <a:r>
              <a:rPr lang="en-GB" dirty="0" err="1"/>
              <a:t>dulliau</a:t>
            </a:r>
            <a:r>
              <a:rPr lang="en-GB" dirty="0"/>
              <a:t>. </a:t>
            </a:r>
            <a:r>
              <a:rPr lang="en-GB" dirty="0" err="1"/>
              <a:t>Gofynnwch</a:t>
            </a:r>
            <a:r>
              <a:rPr lang="en-GB" dirty="0"/>
              <a:t> “Beth </a:t>
            </a:r>
            <a:r>
              <a:rPr lang="en-GB" dirty="0" err="1"/>
              <a:t>ydych</a:t>
            </a:r>
            <a:r>
              <a:rPr lang="en-GB" dirty="0"/>
              <a:t> </a:t>
            </a:r>
            <a:r>
              <a:rPr lang="en-GB" dirty="0" err="1"/>
              <a:t>chi’n</a:t>
            </a:r>
            <a:r>
              <a:rPr lang="en-GB" dirty="0"/>
              <a:t> </a:t>
            </a:r>
            <a:r>
              <a:rPr lang="en-GB" u="sng" dirty="0" err="1"/>
              <a:t>amodi</a:t>
            </a:r>
            <a:r>
              <a:rPr lang="en-GB" dirty="0"/>
              <a:t> </a:t>
            </a:r>
            <a:r>
              <a:rPr lang="en-GB" dirty="0" err="1"/>
              <a:t>arno</a:t>
            </a:r>
            <a:r>
              <a:rPr lang="en-GB" dirty="0"/>
              <a:t> </a:t>
            </a:r>
            <a:r>
              <a:rPr lang="en-GB" dirty="0" err="1"/>
              <a:t>nawr</a:t>
            </a:r>
            <a:r>
              <a:rPr lang="en-GB" dirty="0"/>
              <a:t>?” Er </a:t>
            </a:r>
            <a:r>
              <a:rPr lang="en-GB" dirty="0" err="1"/>
              <a:t>enghraifft</a:t>
            </a:r>
            <a:r>
              <a:rPr lang="en-GB" dirty="0"/>
              <a:t>, </a:t>
            </a:r>
            <a:r>
              <a:rPr lang="en-GB" dirty="0" err="1"/>
              <a:t>gwrandewch</a:t>
            </a:r>
            <a:r>
              <a:rPr lang="en-GB" dirty="0"/>
              <a:t> am “</a:t>
            </a:r>
            <a:r>
              <a:rPr lang="en-GB" dirty="0" err="1"/>
              <a:t>Rydw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wedi</a:t>
            </a:r>
            <a:r>
              <a:rPr lang="en-GB" dirty="0"/>
              <a:t> </a:t>
            </a:r>
            <a:r>
              <a:rPr lang="en-GB" dirty="0" err="1"/>
              <a:t>rhoi'r</a:t>
            </a:r>
            <a:r>
              <a:rPr lang="en-GB" dirty="0"/>
              <a:t> </a:t>
            </a:r>
            <a:r>
              <a:rPr lang="en-GB" dirty="0" err="1"/>
              <a:t>parseli</a:t>
            </a:r>
            <a:r>
              <a:rPr lang="en-GB" dirty="0"/>
              <a:t> 4 kg, 6 kg a 7 kg, ac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awr</a:t>
            </a:r>
            <a:r>
              <a:rPr lang="en-GB" dirty="0"/>
              <a:t> </a:t>
            </a:r>
            <a:r>
              <a:rPr lang="en-GB" dirty="0" err="1"/>
              <a:t>rydw</a:t>
            </a:r>
            <a:r>
              <a:rPr lang="en-GB" dirty="0"/>
              <a:t> </a:t>
            </a:r>
            <a:r>
              <a:rPr lang="en-GB" dirty="0" err="1"/>
              <a:t>i'n</a:t>
            </a:r>
            <a:r>
              <a:rPr lang="en-GB" dirty="0"/>
              <a:t> </a:t>
            </a:r>
            <a:r>
              <a:rPr lang="en-GB" dirty="0" err="1"/>
              <a:t>ystyried</a:t>
            </a:r>
            <a:r>
              <a:rPr lang="en-GB" dirty="0"/>
              <a:t> </a:t>
            </a:r>
            <a:r>
              <a:rPr lang="en-GB" dirty="0" err="1"/>
              <a:t>beth</a:t>
            </a:r>
            <a:r>
              <a:rPr lang="en-GB" dirty="0"/>
              <a:t> </a:t>
            </a:r>
            <a:r>
              <a:rPr lang="en-GB" dirty="0" err="1"/>
              <a:t>sy'n</a:t>
            </a:r>
            <a:r>
              <a:rPr lang="en-GB" dirty="0"/>
              <a:t> </a:t>
            </a:r>
            <a:r>
              <a:rPr lang="en-GB" dirty="0" err="1"/>
              <a:t>digwydd</a:t>
            </a:r>
            <a:r>
              <a:rPr lang="en-GB" dirty="0"/>
              <a:t> pan </a:t>
            </a:r>
            <a:r>
              <a:rPr lang="en-GB" dirty="0" err="1"/>
              <a:t>fyddaf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rhoi'r</a:t>
            </a:r>
            <a:r>
              <a:rPr lang="en-GB" dirty="0"/>
              <a:t> </a:t>
            </a:r>
            <a:r>
              <a:rPr lang="en-GB" dirty="0" err="1"/>
              <a:t>parsel</a:t>
            </a:r>
            <a:r>
              <a:rPr lang="en-GB" dirty="0"/>
              <a:t> 3 kg </a:t>
            </a:r>
            <a:r>
              <a:rPr lang="en-GB" dirty="0" err="1"/>
              <a:t>ym</a:t>
            </a:r>
            <a:r>
              <a:rPr lang="en-GB" dirty="0"/>
              <a:t> </a:t>
            </a:r>
            <a:r>
              <a:rPr lang="en-GB" dirty="0" err="1"/>
              <a:t>mhob</a:t>
            </a:r>
            <a:r>
              <a:rPr lang="en-GB" dirty="0"/>
              <a:t> un </a:t>
            </a:r>
            <a:r>
              <a:rPr lang="en-GB" dirty="0" err="1"/>
              <a:t>o'r</a:t>
            </a:r>
            <a:r>
              <a:rPr lang="en-GB" dirty="0"/>
              <a:t> </a:t>
            </a:r>
            <a:r>
              <a:rPr lang="en-GB" dirty="0" err="1"/>
              <a:t>sachau</a:t>
            </a:r>
            <a:r>
              <a:rPr lang="en-GB" dirty="0"/>
              <a:t> </a:t>
            </a:r>
            <a:r>
              <a:rPr lang="en-GB" dirty="0" err="1"/>
              <a:t>gwahanol</a:t>
            </a:r>
            <a:r>
              <a:rPr lang="en-GB" dirty="0"/>
              <a:t> y gall </a:t>
            </a:r>
            <a:r>
              <a:rPr lang="en-GB" dirty="0" err="1"/>
              <a:t>fynd</a:t>
            </a:r>
            <a:r>
              <a:rPr lang="en-GB" dirty="0"/>
              <a:t> </a:t>
            </a:r>
            <a:r>
              <a:rPr lang="en-GB" dirty="0" err="1"/>
              <a:t>iddynt</a:t>
            </a:r>
            <a:r>
              <a:rPr lang="en-GB" dirty="0"/>
              <a:t>. </a:t>
            </a:r>
            <a:r>
              <a:rPr lang="en-GB" dirty="0" err="1"/>
              <a:t>Rydw</a:t>
            </a:r>
            <a:r>
              <a:rPr lang="en-GB" dirty="0"/>
              <a:t> </a:t>
            </a:r>
            <a:r>
              <a:rPr lang="en-GB" dirty="0" err="1"/>
              <a:t>i’n</a:t>
            </a:r>
            <a:r>
              <a:rPr lang="en-GB" dirty="0"/>
              <a:t> </a:t>
            </a:r>
            <a:r>
              <a:rPr lang="en-GB" u="sng" dirty="0" err="1"/>
              <a:t>amodi</a:t>
            </a:r>
            <a:r>
              <a:rPr lang="en-GB" dirty="0"/>
              <a:t> </a:t>
            </a:r>
            <a:r>
              <a:rPr lang="en-GB" dirty="0" err="1"/>
              <a:t>ar</a:t>
            </a:r>
            <a:r>
              <a:rPr lang="en-GB" dirty="0"/>
              <a:t> </a:t>
            </a:r>
            <a:r>
              <a:rPr lang="en-GB" dirty="0" err="1"/>
              <a:t>ble</a:t>
            </a:r>
            <a:r>
              <a:rPr lang="en-GB" dirty="0"/>
              <a:t> </a:t>
            </a:r>
            <a:r>
              <a:rPr lang="en-GB" dirty="0" err="1"/>
              <a:t>mae'r</a:t>
            </a:r>
            <a:r>
              <a:rPr lang="en-GB" dirty="0"/>
              <a:t> </a:t>
            </a:r>
            <a:r>
              <a:rPr lang="en-GB" dirty="0" err="1"/>
              <a:t>parsel</a:t>
            </a:r>
            <a:r>
              <a:rPr lang="en-GB" dirty="0"/>
              <a:t> 3 kg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mynd</a:t>
            </a:r>
            <a:r>
              <a:rPr lang="en-GB" dirty="0"/>
              <a:t>.”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534B12B-4ED0-D97F-37D3-156A29FA7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A0F33D3-B2C9-F7DD-AD9E-32BEAC151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Trefnwch</a:t>
            </a:r>
            <a:r>
              <a:rPr lang="en-GB" dirty="0"/>
              <a:t> </a:t>
            </a:r>
            <a:r>
              <a:rPr lang="en-GB" dirty="0" err="1"/>
              <a:t>nhw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3332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7925B-AA52-FBE9-00A6-9B7D341AE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/>
              <a:t>Trefnwch</a:t>
            </a:r>
            <a:r>
              <a:rPr lang="en-GB" dirty="0"/>
              <a:t> </a:t>
            </a:r>
            <a:r>
              <a:rPr lang="en-GB" dirty="0" err="1"/>
              <a:t>nhw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8E19D1-C528-69BB-E89B-D8751BED27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Mewn</a:t>
            </a:r>
            <a:r>
              <a:rPr lang="en-GB" dirty="0"/>
              <a:t> </a:t>
            </a:r>
            <a:r>
              <a:rPr lang="en-GB" dirty="0" err="1"/>
              <a:t>swyddfa</a:t>
            </a:r>
            <a:r>
              <a:rPr lang="en-GB" dirty="0"/>
              <a:t> </a:t>
            </a:r>
            <a:r>
              <a:rPr lang="en-GB" dirty="0" err="1"/>
              <a:t>bost</a:t>
            </a:r>
            <a:r>
              <a:rPr lang="en-GB" dirty="0"/>
              <a:t>, </a:t>
            </a:r>
            <a:r>
              <a:rPr lang="en-GB" dirty="0" err="1"/>
              <a:t>mae</a:t>
            </a:r>
            <a:r>
              <a:rPr lang="en-GB" dirty="0"/>
              <a:t> </a:t>
            </a:r>
            <a:r>
              <a:rPr lang="en-GB" dirty="0" err="1"/>
              <a:t>parseli'n</a:t>
            </a:r>
            <a:r>
              <a:rPr lang="en-GB" dirty="0"/>
              <a:t> </a:t>
            </a:r>
            <a:r>
              <a:rPr lang="en-GB" dirty="0" err="1"/>
              <a:t>cael</a:t>
            </a:r>
            <a:r>
              <a:rPr lang="en-GB" dirty="0"/>
              <a:t> </a:t>
            </a:r>
            <a:r>
              <a:rPr lang="en-GB" dirty="0" err="1"/>
              <a:t>eu</a:t>
            </a:r>
            <a:r>
              <a:rPr lang="en-GB" dirty="0"/>
              <a:t> </a:t>
            </a:r>
            <a:r>
              <a:rPr lang="en-GB" dirty="0" err="1"/>
              <a:t>rhoi</a:t>
            </a:r>
            <a:r>
              <a:rPr lang="en-GB" dirty="0"/>
              <a:t> </a:t>
            </a:r>
            <a:r>
              <a:rPr lang="en-GB" dirty="0" err="1"/>
              <a:t>mewn</a:t>
            </a:r>
            <a:r>
              <a:rPr lang="en-GB" dirty="0"/>
              <a:t> </a:t>
            </a:r>
            <a:r>
              <a:rPr lang="en-GB" dirty="0" err="1"/>
              <a:t>sachau</a:t>
            </a:r>
            <a:r>
              <a:rPr lang="en-GB" dirty="0"/>
              <a:t>.</a:t>
            </a:r>
          </a:p>
          <a:p>
            <a:r>
              <a:rPr lang="en-GB" dirty="0"/>
              <a:t>Ni </a:t>
            </a:r>
            <a:r>
              <a:rPr lang="en-GB" dirty="0" err="1"/>
              <a:t>chaniateir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unrhyw</a:t>
            </a:r>
            <a:r>
              <a:rPr lang="en-GB" dirty="0"/>
              <a:t> </a:t>
            </a:r>
            <a:r>
              <a:rPr lang="en-GB" dirty="0" err="1"/>
              <a:t>sach</a:t>
            </a:r>
            <a:r>
              <a:rPr lang="en-GB" dirty="0"/>
              <a:t> </a:t>
            </a:r>
            <a:r>
              <a:rPr lang="en-GB" dirty="0" err="1"/>
              <a:t>gynnwys</a:t>
            </a:r>
            <a:r>
              <a:rPr lang="en-GB" dirty="0"/>
              <a:t> </a:t>
            </a:r>
            <a:r>
              <a:rPr lang="en-GB" b="1" dirty="0" err="1">
                <a:solidFill>
                  <a:schemeClr val="tx2"/>
                </a:solidFill>
              </a:rPr>
              <a:t>mwy</a:t>
            </a:r>
            <a:r>
              <a:rPr lang="en-GB" b="1" dirty="0">
                <a:solidFill>
                  <a:schemeClr val="tx2"/>
                </a:solidFill>
              </a:rPr>
              <a:t> </a:t>
            </a:r>
            <a:r>
              <a:rPr lang="en-GB" b="1" dirty="0" err="1">
                <a:solidFill>
                  <a:schemeClr val="tx2"/>
                </a:solidFill>
              </a:rPr>
              <a:t>na</a:t>
            </a:r>
            <a:r>
              <a:rPr lang="en-GB" b="1" dirty="0">
                <a:solidFill>
                  <a:schemeClr val="tx2"/>
                </a:solidFill>
              </a:rPr>
              <a:t> 10 kg </a:t>
            </a:r>
            <a:r>
              <a:rPr lang="en-GB" dirty="0"/>
              <a:t>o </a:t>
            </a:r>
            <a:r>
              <a:rPr lang="en-GB" dirty="0" err="1"/>
              <a:t>barseli</a:t>
            </a:r>
            <a:r>
              <a:rPr lang="en-GB" dirty="0"/>
              <a:t>. </a:t>
            </a:r>
            <a:br>
              <a:rPr lang="en-GB" dirty="0"/>
            </a:br>
            <a:br>
              <a:rPr lang="en-GB" dirty="0"/>
            </a:br>
            <a:r>
              <a:rPr lang="en-GB" dirty="0"/>
              <a:t>c)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 err="1"/>
              <a:t>Ym</a:t>
            </a:r>
            <a:r>
              <a:rPr lang="en-GB" dirty="0"/>
              <a:t> </a:t>
            </a:r>
            <a:r>
              <a:rPr lang="en-GB" dirty="0" err="1"/>
              <a:t>mhob</a:t>
            </a:r>
            <a:r>
              <a:rPr lang="en-GB" dirty="0"/>
              <a:t> </a:t>
            </a:r>
            <a:r>
              <a:rPr lang="en-GB" dirty="0" err="1"/>
              <a:t>achos</a:t>
            </a:r>
            <a:r>
              <a:rPr lang="en-GB" dirty="0"/>
              <a:t>,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ble</a:t>
            </a:r>
            <a:r>
              <a:rPr lang="en-GB" dirty="0"/>
              <a:t> all y </a:t>
            </a:r>
            <a:r>
              <a:rPr lang="en-GB" dirty="0" err="1"/>
              <a:t>parseli</a:t>
            </a:r>
            <a:r>
              <a:rPr lang="en-GB" dirty="0"/>
              <a:t> </a:t>
            </a:r>
            <a:r>
              <a:rPr lang="en-GB" dirty="0" err="1"/>
              <a:t>eraill</a:t>
            </a:r>
            <a:r>
              <a:rPr lang="en-GB" dirty="0"/>
              <a:t> </a:t>
            </a:r>
            <a:r>
              <a:rPr lang="en-GB" dirty="0" err="1"/>
              <a:t>fynd</a:t>
            </a:r>
            <a:r>
              <a:rPr lang="en-GB" dirty="0"/>
              <a:t>? </a:t>
            </a:r>
            <a:br>
              <a:rPr lang="en-GB" dirty="0"/>
            </a:br>
            <a:r>
              <a:rPr lang="en-GB" dirty="0" err="1"/>
              <a:t>Gelwir</a:t>
            </a:r>
            <a:r>
              <a:rPr lang="en-GB" dirty="0"/>
              <a:t> </a:t>
            </a:r>
            <a:r>
              <a:rPr lang="en-GB" dirty="0" err="1"/>
              <a:t>hyn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b="1" dirty="0" err="1">
                <a:solidFill>
                  <a:schemeClr val="tx2"/>
                </a:solidFill>
              </a:rPr>
              <a:t>amodi</a:t>
            </a:r>
            <a:r>
              <a:rPr lang="en-GB" dirty="0"/>
              <a:t> </a:t>
            </a:r>
            <a:r>
              <a:rPr lang="en-GB" dirty="0" err="1"/>
              <a:t>ar</a:t>
            </a:r>
            <a:r>
              <a:rPr lang="en-GB" dirty="0"/>
              <a:t> </a:t>
            </a:r>
            <a:r>
              <a:rPr lang="en-GB" dirty="0" err="1"/>
              <a:t>ble</a:t>
            </a:r>
            <a:r>
              <a:rPr lang="en-GB" dirty="0"/>
              <a:t> </a:t>
            </a:r>
            <a:r>
              <a:rPr lang="en-GB" dirty="0" err="1"/>
              <a:t>mae'r</a:t>
            </a:r>
            <a:r>
              <a:rPr lang="en-GB" dirty="0"/>
              <a:t> </a:t>
            </a:r>
            <a:r>
              <a:rPr lang="en-GB" dirty="0" err="1"/>
              <a:t>parseli</a:t>
            </a:r>
            <a:r>
              <a:rPr lang="en-GB" dirty="0"/>
              <a:t> 4 kg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mynd</a:t>
            </a:r>
            <a:r>
              <a:rPr lang="en-GB" dirty="0"/>
              <a:t>.</a:t>
            </a:r>
          </a:p>
        </p:txBody>
      </p:sp>
      <p:graphicFrame>
        <p:nvGraphicFramePr>
          <p:cNvPr id="12" name="Table 11" descr="c) Table with 7, 6, 4, 4 kg, crossed out. 3, 2, 2, 1 kg still to be placed">
            <a:extLst>
              <a:ext uri="{FF2B5EF4-FFF2-40B4-BE49-F238E27FC236}">
                <a16:creationId xmlns:a16="http://schemas.microsoft.com/office/drawing/2014/main" id="{9C6CC90C-AF72-F7A2-4651-4A65A0D2BA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3210702"/>
              </p:ext>
            </p:extLst>
          </p:nvPr>
        </p:nvGraphicFramePr>
        <p:xfrm>
          <a:off x="1113693" y="2786623"/>
          <a:ext cx="3432048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8012">
                  <a:extLst>
                    <a:ext uri="{9D8B030D-6E8A-4147-A177-3AD203B41FA5}">
                      <a16:colId xmlns:a16="http://schemas.microsoft.com/office/drawing/2014/main" val="742005826"/>
                    </a:ext>
                  </a:extLst>
                </a:gridCol>
                <a:gridCol w="858012">
                  <a:extLst>
                    <a:ext uri="{9D8B030D-6E8A-4147-A177-3AD203B41FA5}">
                      <a16:colId xmlns:a16="http://schemas.microsoft.com/office/drawing/2014/main" val="1990199911"/>
                    </a:ext>
                  </a:extLst>
                </a:gridCol>
                <a:gridCol w="858012">
                  <a:extLst>
                    <a:ext uri="{9D8B030D-6E8A-4147-A177-3AD203B41FA5}">
                      <a16:colId xmlns:a16="http://schemas.microsoft.com/office/drawing/2014/main" val="3651761828"/>
                    </a:ext>
                  </a:extLst>
                </a:gridCol>
                <a:gridCol w="858012">
                  <a:extLst>
                    <a:ext uri="{9D8B030D-6E8A-4147-A177-3AD203B41FA5}">
                      <a16:colId xmlns:a16="http://schemas.microsoft.com/office/drawing/2014/main" val="38432851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b="0">
                          <a:solidFill>
                            <a:schemeClr val="tx1"/>
                          </a:solidFill>
                        </a:rPr>
                        <a:t>7 kg</a:t>
                      </a:r>
                    </a:p>
                  </a:txBody>
                  <a:tcPr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lToT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>
                          <a:solidFill>
                            <a:schemeClr val="tx1"/>
                          </a:solidFill>
                        </a:rPr>
                        <a:t>6 kg</a:t>
                      </a:r>
                    </a:p>
                  </a:txBody>
                  <a:tcP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lToT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>
                          <a:solidFill>
                            <a:schemeClr val="tx1"/>
                          </a:solidFill>
                        </a:rPr>
                        <a:t>4 kg</a:t>
                      </a:r>
                    </a:p>
                  </a:txBody>
                  <a:tcPr>
                    <a:lnR w="12700" cmpd="sng">
                      <a:noFill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lToT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>
                          <a:solidFill>
                            <a:schemeClr val="tx1"/>
                          </a:solidFill>
                        </a:rPr>
                        <a:t>4 kg</a:t>
                      </a: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8483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b="0"/>
                        <a:t>3 kg</a:t>
                      </a:r>
                    </a:p>
                  </a:txBody>
                  <a:tcPr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/>
                        <a:t>2 kg</a:t>
                      </a:r>
                    </a:p>
                  </a:txBody>
                  <a:tcPr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/>
                        <a:t>2 kg</a:t>
                      </a:r>
                    </a:p>
                  </a:txBody>
                  <a:tcPr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/>
                        <a:t>1 kg</a:t>
                      </a:r>
                    </a:p>
                  </a:txBody>
                  <a:tcPr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7802833"/>
                  </a:ext>
                </a:extLst>
              </a:tr>
            </a:tbl>
          </a:graphicData>
        </a:graphic>
      </p:graphicFrame>
      <p:grpSp>
        <p:nvGrpSpPr>
          <p:cNvPr id="20" name="Group 19" descr="Three green sacks, the first containing 7 kg, the second containing 6 kg. One of the 4 kg parcels has been placed in the second sack, the other in the third.">
            <a:extLst>
              <a:ext uri="{FF2B5EF4-FFF2-40B4-BE49-F238E27FC236}">
                <a16:creationId xmlns:a16="http://schemas.microsoft.com/office/drawing/2014/main" id="{92D5718C-A3D4-790B-5741-68B3942F2F0E}"/>
              </a:ext>
            </a:extLst>
          </p:cNvPr>
          <p:cNvGrpSpPr/>
          <p:nvPr/>
        </p:nvGrpSpPr>
        <p:grpSpPr>
          <a:xfrm>
            <a:off x="5836143" y="2992431"/>
            <a:ext cx="5411938" cy="979204"/>
            <a:chOff x="5836143" y="2992431"/>
            <a:chExt cx="5411938" cy="979204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BE1510C-5CEC-3F7A-A56A-8DCEC8355EAD}"/>
                </a:ext>
              </a:extLst>
            </p:cNvPr>
            <p:cNvGrpSpPr/>
            <p:nvPr/>
          </p:nvGrpSpPr>
          <p:grpSpPr>
            <a:xfrm>
              <a:off x="5836143" y="3006435"/>
              <a:ext cx="1653830" cy="965200"/>
              <a:chOff x="5836143" y="3006435"/>
              <a:chExt cx="1653830" cy="965200"/>
            </a:xfrm>
          </p:grpSpPr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3A4E38A4-09EC-BFAB-F876-ABD7CDC2890D}"/>
                  </a:ext>
                </a:extLst>
              </p:cNvPr>
              <p:cNvSpPr/>
              <p:nvPr/>
            </p:nvSpPr>
            <p:spPr>
              <a:xfrm>
                <a:off x="5836143" y="3006435"/>
                <a:ext cx="1653830" cy="965200"/>
              </a:xfrm>
              <a:prstGeom prst="roundRect">
                <a:avLst/>
              </a:prstGeom>
              <a:noFill/>
              <a:ln w="381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2C18C42-D49A-E03F-4275-BC14C59EB65F}"/>
                  </a:ext>
                </a:extLst>
              </p:cNvPr>
              <p:cNvSpPr txBox="1"/>
              <p:nvPr/>
            </p:nvSpPr>
            <p:spPr>
              <a:xfrm>
                <a:off x="5947768" y="3052440"/>
                <a:ext cx="620683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/>
                  <a:t>7 kg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180AC63C-8A5A-4B5C-5296-3E9CE198F2DF}"/>
                </a:ext>
              </a:extLst>
            </p:cNvPr>
            <p:cNvGrpSpPr/>
            <p:nvPr/>
          </p:nvGrpSpPr>
          <p:grpSpPr>
            <a:xfrm>
              <a:off x="7743834" y="2992431"/>
              <a:ext cx="1653830" cy="965200"/>
              <a:chOff x="7743834" y="2992431"/>
              <a:chExt cx="1653830" cy="965200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55612EF-F3D7-FDEB-C0E2-4ADFE3C69011}"/>
                  </a:ext>
                </a:extLst>
              </p:cNvPr>
              <p:cNvSpPr txBox="1"/>
              <p:nvPr/>
            </p:nvSpPr>
            <p:spPr>
              <a:xfrm>
                <a:off x="7847074" y="3430531"/>
                <a:ext cx="646331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b="1">
                    <a:solidFill>
                      <a:schemeClr val="accent6"/>
                    </a:solidFill>
                  </a:rPr>
                  <a:t>4 kg</a:t>
                </a:r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F2D71ED7-DBF2-BE17-4B05-5381972B1AC2}"/>
                  </a:ext>
                </a:extLst>
              </p:cNvPr>
              <p:cNvSpPr/>
              <p:nvPr/>
            </p:nvSpPr>
            <p:spPr>
              <a:xfrm>
                <a:off x="7743834" y="2992431"/>
                <a:ext cx="1653830" cy="965200"/>
              </a:xfrm>
              <a:prstGeom prst="roundRect">
                <a:avLst/>
              </a:prstGeom>
              <a:noFill/>
              <a:ln w="381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BB1575B1-FCC6-D6A1-EE45-FE9537D22948}"/>
                  </a:ext>
                </a:extLst>
              </p:cNvPr>
              <p:cNvSpPr txBox="1"/>
              <p:nvPr/>
            </p:nvSpPr>
            <p:spPr>
              <a:xfrm>
                <a:off x="7855459" y="3038436"/>
                <a:ext cx="620683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/>
                  <a:t>6 kg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BBA5BADA-3A76-C800-87C5-4F5A3FB93579}"/>
                </a:ext>
              </a:extLst>
            </p:cNvPr>
            <p:cNvGrpSpPr/>
            <p:nvPr/>
          </p:nvGrpSpPr>
          <p:grpSpPr>
            <a:xfrm>
              <a:off x="9594251" y="2992431"/>
              <a:ext cx="1653830" cy="965200"/>
              <a:chOff x="9594251" y="2992431"/>
              <a:chExt cx="1653830" cy="965200"/>
            </a:xfrm>
          </p:grpSpPr>
          <p:sp>
            <p:nvSpPr>
              <p:cNvPr id="32" name="Rectangle: Rounded Corners 31">
                <a:extLst>
                  <a:ext uri="{FF2B5EF4-FFF2-40B4-BE49-F238E27FC236}">
                    <a16:creationId xmlns:a16="http://schemas.microsoft.com/office/drawing/2014/main" id="{24C524B5-4D1E-96BD-5AD9-C96343D5253B}"/>
                  </a:ext>
                </a:extLst>
              </p:cNvPr>
              <p:cNvSpPr/>
              <p:nvPr/>
            </p:nvSpPr>
            <p:spPr>
              <a:xfrm>
                <a:off x="9594251" y="2992431"/>
                <a:ext cx="1653830" cy="965200"/>
              </a:xfrm>
              <a:prstGeom prst="roundRect">
                <a:avLst/>
              </a:prstGeom>
              <a:noFill/>
              <a:ln w="381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3FEF891F-B539-ACD5-E47B-58EAB4DE447F}"/>
                  </a:ext>
                </a:extLst>
              </p:cNvPr>
              <p:cNvSpPr txBox="1"/>
              <p:nvPr/>
            </p:nvSpPr>
            <p:spPr>
              <a:xfrm>
                <a:off x="9651525" y="3052440"/>
                <a:ext cx="646331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b="1">
                    <a:solidFill>
                      <a:schemeClr val="accent6"/>
                    </a:solidFill>
                  </a:rPr>
                  <a:t>4 kg</a:t>
                </a:r>
              </a:p>
            </p:txBody>
          </p:sp>
        </p:grpSp>
      </p:grp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E62BBAE-4014-A754-0431-CCE97F6D4B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3333284" y="3579103"/>
            <a:ext cx="2323487" cy="504000"/>
          </a:xfrm>
          <a:prstGeom prst="line">
            <a:avLst/>
          </a:prstGeom>
          <a:ln w="38100" cap="rnd">
            <a:solidFill>
              <a:schemeClr val="accent3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5F5D7C1A-7269-7B5B-23D1-59A37E7B83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327278" y="4085723"/>
            <a:ext cx="2329493" cy="504000"/>
          </a:xfrm>
          <a:prstGeom prst="line">
            <a:avLst/>
          </a:prstGeom>
          <a:ln w="38100" cap="rnd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35B342-6BA1-79B0-7C8C-845F5B1F72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grpSp>
        <p:nvGrpSpPr>
          <p:cNvPr id="21" name="Group 20" descr="Three blue sacks, the first containing 7 kg, the second containing 6 kg. Both 4 kg parcels have been placed in the third sack.">
            <a:extLst>
              <a:ext uri="{FF2B5EF4-FFF2-40B4-BE49-F238E27FC236}">
                <a16:creationId xmlns:a16="http://schemas.microsoft.com/office/drawing/2014/main" id="{ADD33064-B8CC-7C13-FFC2-3D86775E75FD}"/>
              </a:ext>
            </a:extLst>
          </p:cNvPr>
          <p:cNvGrpSpPr/>
          <p:nvPr/>
        </p:nvGrpSpPr>
        <p:grpSpPr>
          <a:xfrm>
            <a:off x="5836143" y="4129414"/>
            <a:ext cx="5422705" cy="991428"/>
            <a:chOff x="5836143" y="4129414"/>
            <a:chExt cx="5422705" cy="991428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94ECA6C6-D45E-C080-9DB6-03BF79D1811F}"/>
                </a:ext>
              </a:extLst>
            </p:cNvPr>
            <p:cNvGrpSpPr/>
            <p:nvPr/>
          </p:nvGrpSpPr>
          <p:grpSpPr>
            <a:xfrm>
              <a:off x="5836143" y="4130384"/>
              <a:ext cx="1653830" cy="965200"/>
              <a:chOff x="5836143" y="4130384"/>
              <a:chExt cx="1653830" cy="965200"/>
            </a:xfrm>
          </p:grpSpPr>
          <p:sp>
            <p:nvSpPr>
              <p:cNvPr id="47" name="Rectangle: Rounded Corners 46">
                <a:extLst>
                  <a:ext uri="{FF2B5EF4-FFF2-40B4-BE49-F238E27FC236}">
                    <a16:creationId xmlns:a16="http://schemas.microsoft.com/office/drawing/2014/main" id="{3ADD9570-BC66-E0AF-30D7-653B1FCCE02A}"/>
                  </a:ext>
                </a:extLst>
              </p:cNvPr>
              <p:cNvSpPr/>
              <p:nvPr/>
            </p:nvSpPr>
            <p:spPr>
              <a:xfrm>
                <a:off x="5836143" y="4130384"/>
                <a:ext cx="1653830" cy="965200"/>
              </a:xfrm>
              <a:prstGeom prst="roundRect">
                <a:avLst/>
              </a:pr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F01A751C-9DD9-1A2A-87A2-CC9ACC4668B7}"/>
                  </a:ext>
                </a:extLst>
              </p:cNvPr>
              <p:cNvSpPr txBox="1"/>
              <p:nvPr/>
            </p:nvSpPr>
            <p:spPr>
              <a:xfrm>
                <a:off x="5947768" y="4176389"/>
                <a:ext cx="620683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/>
                  <a:t>7 kg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C986470F-CA89-6EE3-DB6E-69BE941EA035}"/>
                </a:ext>
              </a:extLst>
            </p:cNvPr>
            <p:cNvGrpSpPr/>
            <p:nvPr/>
          </p:nvGrpSpPr>
          <p:grpSpPr>
            <a:xfrm>
              <a:off x="7753459" y="4129414"/>
              <a:ext cx="1653830" cy="965200"/>
              <a:chOff x="7753459" y="4129414"/>
              <a:chExt cx="1653830" cy="965200"/>
            </a:xfrm>
          </p:grpSpPr>
          <p:sp>
            <p:nvSpPr>
              <p:cNvPr id="50" name="Rectangle: Rounded Corners 49">
                <a:extLst>
                  <a:ext uri="{FF2B5EF4-FFF2-40B4-BE49-F238E27FC236}">
                    <a16:creationId xmlns:a16="http://schemas.microsoft.com/office/drawing/2014/main" id="{5E93AE72-6603-8BB5-BAF0-30981C6F7B59}"/>
                  </a:ext>
                </a:extLst>
              </p:cNvPr>
              <p:cNvSpPr/>
              <p:nvPr/>
            </p:nvSpPr>
            <p:spPr>
              <a:xfrm>
                <a:off x="7753459" y="4129414"/>
                <a:ext cx="1653830" cy="965200"/>
              </a:xfrm>
              <a:prstGeom prst="roundRect">
                <a:avLst/>
              </a:pr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F4268330-050B-3DF8-D9AF-EEDD06F3295F}"/>
                  </a:ext>
                </a:extLst>
              </p:cNvPr>
              <p:cNvSpPr txBox="1"/>
              <p:nvPr/>
            </p:nvSpPr>
            <p:spPr>
              <a:xfrm>
                <a:off x="7865084" y="4175419"/>
                <a:ext cx="620683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/>
                  <a:t>6 kg</a:t>
                </a: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7A5CBCDB-2541-7F90-FCB5-F20FB9AAE71B}"/>
                </a:ext>
              </a:extLst>
            </p:cNvPr>
            <p:cNvGrpSpPr/>
            <p:nvPr/>
          </p:nvGrpSpPr>
          <p:grpSpPr>
            <a:xfrm>
              <a:off x="9605018" y="4155642"/>
              <a:ext cx="1653830" cy="965200"/>
              <a:chOff x="9605018" y="4155642"/>
              <a:chExt cx="1653830" cy="965200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5B335ED-3B6D-EB67-1C14-C6F31E441809}"/>
                  </a:ext>
                </a:extLst>
              </p:cNvPr>
              <p:cNvSpPr txBox="1"/>
              <p:nvPr/>
            </p:nvSpPr>
            <p:spPr>
              <a:xfrm>
                <a:off x="9610388" y="4234039"/>
                <a:ext cx="646331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b="1">
                    <a:solidFill>
                      <a:schemeClr val="accent6"/>
                    </a:solidFill>
                  </a:rPr>
                  <a:t>4 kg</a:t>
                </a:r>
              </a:p>
            </p:txBody>
          </p:sp>
          <p:sp>
            <p:nvSpPr>
              <p:cNvPr id="52" name="Rectangle: Rounded Corners 51">
                <a:extLst>
                  <a:ext uri="{FF2B5EF4-FFF2-40B4-BE49-F238E27FC236}">
                    <a16:creationId xmlns:a16="http://schemas.microsoft.com/office/drawing/2014/main" id="{AD075BF9-420F-C6B1-9DE1-61A04DBF8E3B}"/>
                  </a:ext>
                </a:extLst>
              </p:cNvPr>
              <p:cNvSpPr/>
              <p:nvPr/>
            </p:nvSpPr>
            <p:spPr>
              <a:xfrm>
                <a:off x="9605018" y="4155642"/>
                <a:ext cx="1653830" cy="965200"/>
              </a:xfrm>
              <a:prstGeom prst="roundRect">
                <a:avLst/>
              </a:pr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4C78306C-0ACC-22E5-DAAF-0B30E2F4A0C3}"/>
                  </a:ext>
                </a:extLst>
              </p:cNvPr>
              <p:cNvSpPr txBox="1"/>
              <p:nvPr/>
            </p:nvSpPr>
            <p:spPr>
              <a:xfrm>
                <a:off x="9617466" y="4569895"/>
                <a:ext cx="646331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b="1">
                    <a:solidFill>
                      <a:schemeClr val="accent6"/>
                    </a:solidFill>
                  </a:rPr>
                  <a:t>4 kg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41804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A2C60-BB94-AAEF-F6D6-15A305561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000" dirty="0" err="1"/>
              <a:t>Gwir</a:t>
            </a:r>
            <a:r>
              <a:rPr lang="en-GB" sz="4000" dirty="0"/>
              <a:t> neu </a:t>
            </a:r>
            <a:r>
              <a:rPr lang="en-GB" sz="4000" dirty="0" err="1"/>
              <a:t>anwir</a:t>
            </a:r>
            <a:r>
              <a:rPr lang="en-GB" sz="4000" dirty="0"/>
              <a:t>?</a:t>
            </a:r>
            <a:br>
              <a:rPr lang="en-GB" sz="4000" dirty="0"/>
            </a:br>
            <a:endParaRPr lang="en-GB" dirty="0">
              <a:highlight>
                <a:srgbClr val="FFFF00"/>
              </a:highligh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60DDE8-BCDE-B549-802A-152619CD3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Mewn</a:t>
            </a:r>
            <a:r>
              <a:rPr lang="en-GB" dirty="0"/>
              <a:t> </a:t>
            </a:r>
            <a:r>
              <a:rPr lang="en-GB" dirty="0" err="1"/>
              <a:t>swyddfa</a:t>
            </a:r>
            <a:r>
              <a:rPr lang="en-GB" dirty="0"/>
              <a:t> </a:t>
            </a:r>
            <a:r>
              <a:rPr lang="en-GB" dirty="0" err="1"/>
              <a:t>bost</a:t>
            </a:r>
            <a:r>
              <a:rPr lang="en-GB" dirty="0"/>
              <a:t>, </a:t>
            </a:r>
            <a:r>
              <a:rPr lang="en-GB" dirty="0" err="1"/>
              <a:t>mae</a:t>
            </a:r>
            <a:r>
              <a:rPr lang="en-GB" dirty="0"/>
              <a:t> </a:t>
            </a:r>
            <a:r>
              <a:rPr lang="en-GB" dirty="0" err="1"/>
              <a:t>parseli'n</a:t>
            </a:r>
            <a:r>
              <a:rPr lang="en-GB" dirty="0"/>
              <a:t> </a:t>
            </a:r>
            <a:r>
              <a:rPr lang="en-GB" dirty="0" err="1"/>
              <a:t>cael</a:t>
            </a:r>
            <a:r>
              <a:rPr lang="en-GB" dirty="0"/>
              <a:t> </a:t>
            </a:r>
            <a:r>
              <a:rPr lang="en-GB" dirty="0" err="1"/>
              <a:t>eu</a:t>
            </a:r>
            <a:r>
              <a:rPr lang="en-GB" dirty="0"/>
              <a:t> </a:t>
            </a:r>
            <a:r>
              <a:rPr lang="en-GB" dirty="0" err="1"/>
              <a:t>rhoi</a:t>
            </a:r>
            <a:r>
              <a:rPr lang="en-GB" dirty="0"/>
              <a:t> </a:t>
            </a:r>
            <a:r>
              <a:rPr lang="en-GB" dirty="0" err="1"/>
              <a:t>mewn</a:t>
            </a:r>
            <a:r>
              <a:rPr lang="en-GB" dirty="0"/>
              <a:t> </a:t>
            </a:r>
            <a:r>
              <a:rPr lang="en-GB" dirty="0" err="1"/>
              <a:t>sachau</a:t>
            </a:r>
            <a:r>
              <a:rPr lang="en-GB" dirty="0"/>
              <a:t>.</a:t>
            </a:r>
          </a:p>
          <a:p>
            <a:r>
              <a:rPr lang="en-GB" dirty="0"/>
              <a:t>Ni </a:t>
            </a:r>
            <a:r>
              <a:rPr lang="en-GB" dirty="0" err="1"/>
              <a:t>chaniateir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unrhyw</a:t>
            </a:r>
            <a:r>
              <a:rPr lang="en-GB" dirty="0"/>
              <a:t> </a:t>
            </a:r>
            <a:r>
              <a:rPr lang="en-GB" dirty="0" err="1"/>
              <a:t>sach</a:t>
            </a:r>
            <a:r>
              <a:rPr lang="en-GB" dirty="0"/>
              <a:t> </a:t>
            </a:r>
            <a:r>
              <a:rPr lang="en-GB" dirty="0" err="1"/>
              <a:t>gynnwys</a:t>
            </a:r>
            <a:r>
              <a:rPr lang="en-GB" dirty="0"/>
              <a:t> </a:t>
            </a:r>
            <a:r>
              <a:rPr lang="en-GB" b="1" dirty="0" err="1">
                <a:solidFill>
                  <a:schemeClr val="tx2"/>
                </a:solidFill>
              </a:rPr>
              <a:t>mwy</a:t>
            </a:r>
            <a:r>
              <a:rPr lang="en-GB" b="1" dirty="0">
                <a:solidFill>
                  <a:schemeClr val="tx2"/>
                </a:solidFill>
              </a:rPr>
              <a:t> </a:t>
            </a:r>
            <a:r>
              <a:rPr lang="en-GB" b="1" dirty="0" err="1">
                <a:solidFill>
                  <a:schemeClr val="tx2"/>
                </a:solidFill>
              </a:rPr>
              <a:t>na</a:t>
            </a:r>
            <a:r>
              <a:rPr lang="en-GB" b="1" dirty="0">
                <a:solidFill>
                  <a:schemeClr val="tx2"/>
                </a:solidFill>
              </a:rPr>
              <a:t> 10 kg </a:t>
            </a:r>
            <a:r>
              <a:rPr lang="en-GB" dirty="0"/>
              <a:t>o </a:t>
            </a:r>
            <a:r>
              <a:rPr lang="en-GB" dirty="0" err="1"/>
              <a:t>barseli</a:t>
            </a:r>
            <a:r>
              <a:rPr lang="en-GB" dirty="0"/>
              <a:t>. </a:t>
            </a:r>
          </a:p>
          <a:p>
            <a:endParaRPr lang="en-GB" dirty="0"/>
          </a:p>
          <a:p>
            <a:r>
              <a:rPr lang="en-GB" dirty="0"/>
              <a:t>A </a:t>
            </a:r>
            <a:r>
              <a:rPr lang="en-GB" dirty="0" err="1"/>
              <a:t>yw'r</a:t>
            </a:r>
            <a:r>
              <a:rPr lang="en-GB" dirty="0"/>
              <a:t> </a:t>
            </a:r>
            <a:r>
              <a:rPr lang="en-GB" b="1" dirty="0" err="1">
                <a:solidFill>
                  <a:schemeClr val="tx2"/>
                </a:solidFill>
              </a:rPr>
              <a:t>naill</a:t>
            </a:r>
            <a:r>
              <a:rPr lang="en-GB" b="1" dirty="0">
                <a:solidFill>
                  <a:schemeClr val="tx2"/>
                </a:solidFill>
              </a:rPr>
              <a:t> </a:t>
            </a:r>
            <a:r>
              <a:rPr lang="en-GB" dirty="0" err="1"/>
              <a:t>honiad</a:t>
            </a:r>
            <a:r>
              <a:rPr lang="en-GB" dirty="0"/>
              <a:t> </a:t>
            </a:r>
            <a:r>
              <a:rPr lang="en-GB" b="1" dirty="0" err="1">
                <a:solidFill>
                  <a:schemeClr val="tx2"/>
                </a:solidFill>
              </a:rPr>
              <a:t>neu'r</a:t>
            </a:r>
            <a:r>
              <a:rPr lang="en-GB" b="1" dirty="0">
                <a:solidFill>
                  <a:schemeClr val="tx2"/>
                </a:solidFill>
              </a:rPr>
              <a:t> </a:t>
            </a:r>
            <a:r>
              <a:rPr lang="en-GB" b="1" dirty="0" err="1">
                <a:solidFill>
                  <a:schemeClr val="tx2"/>
                </a:solidFill>
              </a:rPr>
              <a:t>llall</a:t>
            </a:r>
            <a:r>
              <a:rPr lang="en-GB" dirty="0"/>
              <a:t>, </a:t>
            </a:r>
            <a:r>
              <a:rPr lang="en-GB" dirty="0" err="1"/>
              <a:t>neu'r</a:t>
            </a:r>
            <a:r>
              <a:rPr lang="en-GB" b="1" dirty="0">
                <a:solidFill>
                  <a:schemeClr val="tx2"/>
                </a:solidFill>
              </a:rPr>
              <a:t> </a:t>
            </a:r>
            <a:r>
              <a:rPr lang="en-GB" b="1" dirty="0" err="1">
                <a:solidFill>
                  <a:schemeClr val="tx2"/>
                </a:solidFill>
              </a:rPr>
              <a:t>ddau</a:t>
            </a:r>
            <a:r>
              <a:rPr lang="en-GB" dirty="0"/>
              <a:t>,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wir</a:t>
            </a:r>
            <a:r>
              <a:rPr lang="en-GB" dirty="0"/>
              <a:t>?</a:t>
            </a:r>
          </a:p>
          <a:p>
            <a:endParaRPr lang="en-GB" dirty="0"/>
          </a:p>
          <a:p>
            <a:pPr marL="457200" indent="-457200">
              <a:buFont typeface="+mj-lt"/>
              <a:buAutoNum type="alphaLcParenR"/>
            </a:pPr>
            <a:r>
              <a:rPr lang="en-GB" dirty="0"/>
              <a:t> </a:t>
            </a:r>
            <a:r>
              <a:rPr lang="en-GB" b="1" dirty="0" err="1">
                <a:solidFill>
                  <a:schemeClr val="tx2"/>
                </a:solidFill>
              </a:rPr>
              <a:t>Os</a:t>
            </a:r>
            <a:r>
              <a:rPr lang="en-GB" dirty="0"/>
              <a:t> </a:t>
            </a:r>
            <a:r>
              <a:rPr lang="en-GB" dirty="0" err="1"/>
              <a:t>gellir</a:t>
            </a:r>
            <a:r>
              <a:rPr lang="en-GB" dirty="0"/>
              <a:t> </a:t>
            </a:r>
            <a:r>
              <a:rPr lang="en-GB" dirty="0" err="1"/>
              <a:t>rhoi'r</a:t>
            </a:r>
            <a:r>
              <a:rPr lang="en-GB" dirty="0"/>
              <a:t> </a:t>
            </a:r>
            <a:r>
              <a:rPr lang="en-GB" dirty="0" err="1"/>
              <a:t>parseli</a:t>
            </a:r>
            <a:r>
              <a:rPr lang="en-GB" dirty="0"/>
              <a:t> </a:t>
            </a:r>
            <a:r>
              <a:rPr lang="en-GB" dirty="0" err="1"/>
              <a:t>mewn</a:t>
            </a:r>
            <a:r>
              <a:rPr lang="en-GB" dirty="0"/>
              <a:t> </a:t>
            </a:r>
            <a:r>
              <a:rPr lang="en-GB" dirty="0" err="1"/>
              <a:t>tair</a:t>
            </a:r>
            <a:r>
              <a:rPr lang="en-GB" dirty="0"/>
              <a:t> </a:t>
            </a:r>
            <a:r>
              <a:rPr lang="en-GB" dirty="0" err="1"/>
              <a:t>sach</a:t>
            </a:r>
            <a:r>
              <a:rPr lang="en-GB" dirty="0"/>
              <a:t>, </a:t>
            </a:r>
            <a:br>
              <a:rPr lang="en-GB" dirty="0"/>
            </a:br>
            <a:r>
              <a:rPr lang="en-GB" b="1" dirty="0" err="1">
                <a:solidFill>
                  <a:schemeClr val="tx2"/>
                </a:solidFill>
              </a:rPr>
              <a:t>yna</a:t>
            </a:r>
            <a:r>
              <a:rPr lang="en-GB" dirty="0"/>
              <a:t> </a:t>
            </a:r>
            <a:r>
              <a:rPr lang="en-GB" dirty="0" err="1"/>
              <a:t>cyfanswm</a:t>
            </a:r>
            <a:r>
              <a:rPr lang="en-GB" dirty="0"/>
              <a:t> </a:t>
            </a:r>
            <a:r>
              <a:rPr lang="en-GB" dirty="0" err="1"/>
              <a:t>eu</a:t>
            </a:r>
            <a:r>
              <a:rPr lang="en-GB" dirty="0"/>
              <a:t> </a:t>
            </a:r>
            <a:r>
              <a:rPr lang="en-GB" dirty="0" err="1"/>
              <a:t>pwysau</a:t>
            </a:r>
            <a:r>
              <a:rPr lang="en-GB" dirty="0"/>
              <a:t> </a:t>
            </a:r>
            <a:r>
              <a:rPr lang="en-GB" dirty="0" err="1"/>
              <a:t>yw</a:t>
            </a:r>
            <a:r>
              <a:rPr lang="en-GB" dirty="0"/>
              <a:t> 30 kg </a:t>
            </a:r>
            <a:r>
              <a:rPr lang="en-GB" dirty="0" err="1"/>
              <a:t>ar</a:t>
            </a:r>
            <a:r>
              <a:rPr lang="en-GB" dirty="0"/>
              <a:t> y </a:t>
            </a:r>
            <a:r>
              <a:rPr lang="en-GB" dirty="0" err="1"/>
              <a:t>mwyaf</a:t>
            </a:r>
            <a:r>
              <a:rPr lang="en-GB" dirty="0"/>
              <a:t>.</a:t>
            </a:r>
            <a:br>
              <a:rPr lang="en-GB" dirty="0"/>
            </a:br>
            <a:endParaRPr lang="en-GB" dirty="0"/>
          </a:p>
          <a:p>
            <a:pPr marL="457200" indent="-457200">
              <a:buFont typeface="+mj-lt"/>
              <a:buAutoNum type="alphaLcParenR"/>
            </a:pPr>
            <a:r>
              <a:rPr lang="en-GB" dirty="0"/>
              <a:t> </a:t>
            </a:r>
            <a:r>
              <a:rPr lang="en-GB" b="1" dirty="0" err="1">
                <a:solidFill>
                  <a:schemeClr val="tx2"/>
                </a:solidFill>
              </a:rPr>
              <a:t>Os</a:t>
            </a:r>
            <a:r>
              <a:rPr lang="en-GB" dirty="0"/>
              <a:t> </a:t>
            </a:r>
            <a:r>
              <a:rPr lang="en-GB" dirty="0" err="1"/>
              <a:t>yw</a:t>
            </a:r>
            <a:r>
              <a:rPr lang="en-GB" dirty="0"/>
              <a:t> </a:t>
            </a:r>
            <a:r>
              <a:rPr lang="en-GB" dirty="0" err="1"/>
              <a:t>cyfanswm</a:t>
            </a:r>
            <a:r>
              <a:rPr lang="en-GB" dirty="0"/>
              <a:t> </a:t>
            </a:r>
            <a:r>
              <a:rPr lang="en-GB" dirty="0" err="1"/>
              <a:t>pwysau'r</a:t>
            </a:r>
            <a:r>
              <a:rPr lang="en-GB" dirty="0"/>
              <a:t> </a:t>
            </a:r>
            <a:r>
              <a:rPr lang="en-GB" dirty="0" err="1"/>
              <a:t>parseli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30 kg </a:t>
            </a:r>
            <a:r>
              <a:rPr lang="en-GB" dirty="0" err="1"/>
              <a:t>ar</a:t>
            </a:r>
            <a:r>
              <a:rPr lang="en-GB" dirty="0"/>
              <a:t> y </a:t>
            </a:r>
            <a:r>
              <a:rPr lang="en-GB" dirty="0" err="1"/>
              <a:t>mwyaf</a:t>
            </a:r>
            <a:r>
              <a:rPr lang="en-GB" dirty="0"/>
              <a:t>, </a:t>
            </a:r>
            <a:br>
              <a:rPr lang="en-GB" dirty="0"/>
            </a:br>
            <a:r>
              <a:rPr lang="en-GB" b="1" dirty="0" err="1">
                <a:solidFill>
                  <a:schemeClr val="tx2"/>
                </a:solidFill>
              </a:rPr>
              <a:t>yna</a:t>
            </a:r>
            <a:r>
              <a:rPr lang="en-GB" dirty="0"/>
              <a:t> </a:t>
            </a:r>
            <a:r>
              <a:rPr lang="en-GB" dirty="0" err="1"/>
              <a:t>gellir</a:t>
            </a:r>
            <a:r>
              <a:rPr lang="en-GB" dirty="0"/>
              <a:t> </a:t>
            </a:r>
            <a:r>
              <a:rPr lang="en-GB" dirty="0" err="1"/>
              <a:t>eu</a:t>
            </a:r>
            <a:r>
              <a:rPr lang="en-GB" dirty="0"/>
              <a:t> </a:t>
            </a:r>
            <a:r>
              <a:rPr lang="en-GB" dirty="0" err="1"/>
              <a:t>rhoi</a:t>
            </a:r>
            <a:r>
              <a:rPr lang="en-GB" dirty="0"/>
              <a:t> </a:t>
            </a:r>
            <a:r>
              <a:rPr lang="en-GB" dirty="0" err="1"/>
              <a:t>mewn</a:t>
            </a:r>
            <a:r>
              <a:rPr lang="en-GB" dirty="0"/>
              <a:t> </a:t>
            </a:r>
            <a:r>
              <a:rPr lang="en-GB" dirty="0" err="1"/>
              <a:t>tair</a:t>
            </a:r>
            <a:r>
              <a:rPr lang="en-GB" dirty="0"/>
              <a:t> </a:t>
            </a:r>
            <a:r>
              <a:rPr lang="en-GB" dirty="0" err="1"/>
              <a:t>sach</a:t>
            </a:r>
            <a:r>
              <a:rPr lang="en-GB" dirty="0"/>
              <a:t>.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F74F30-B1F9-CBF8-8BAD-42614BA18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4644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02E0F09-776B-0B0F-3242-4A612F267E42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 err="1"/>
              <a:t>Anogwch</a:t>
            </a:r>
            <a:r>
              <a:rPr lang="en-GB" dirty="0"/>
              <a:t> y </a:t>
            </a:r>
            <a:r>
              <a:rPr lang="en-GB" dirty="0" err="1"/>
              <a:t>mathemategwyr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ddefnyddio'r</a:t>
            </a:r>
            <a:r>
              <a:rPr lang="en-GB" dirty="0"/>
              <a:t> </a:t>
            </a:r>
            <a:r>
              <a:rPr lang="en-GB" dirty="0" err="1"/>
              <a:t>enghreifftiau</a:t>
            </a:r>
            <a:r>
              <a:rPr lang="en-GB" dirty="0"/>
              <a:t> </a:t>
            </a:r>
            <a:r>
              <a:rPr lang="en-GB" dirty="0" err="1"/>
              <a:t>blaenorol</a:t>
            </a:r>
            <a:r>
              <a:rPr lang="en-GB" dirty="0"/>
              <a:t> </a:t>
            </a:r>
            <a:r>
              <a:rPr lang="en-GB" dirty="0" err="1"/>
              <a:t>i'w</a:t>
            </a:r>
            <a:r>
              <a:rPr lang="en-GB" dirty="0"/>
              <a:t> </a:t>
            </a:r>
            <a:r>
              <a:rPr lang="en-GB" dirty="0" err="1"/>
              <a:t>helpu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gyfiawnhau</a:t>
            </a:r>
            <a:r>
              <a:rPr lang="en-GB" dirty="0"/>
              <a:t> </a:t>
            </a:r>
            <a:br>
              <a:rPr lang="en-GB" dirty="0"/>
            </a:br>
            <a:r>
              <a:rPr lang="en-GB" dirty="0" err="1"/>
              <a:t>eu</a:t>
            </a:r>
            <a:r>
              <a:rPr lang="en-GB" dirty="0"/>
              <a:t> </a:t>
            </a:r>
            <a:r>
              <a:rPr lang="en-GB" dirty="0" err="1"/>
              <a:t>rhesymu</a:t>
            </a:r>
            <a:r>
              <a:rPr lang="en-GB" dirty="0"/>
              <a:t> </a:t>
            </a:r>
            <a:r>
              <a:rPr lang="en-GB" dirty="0" err="1"/>
              <a:t>i'w</a:t>
            </a:r>
            <a:r>
              <a:rPr lang="en-GB" dirty="0"/>
              <a:t> </a:t>
            </a:r>
            <a:r>
              <a:rPr lang="en-GB" dirty="0" err="1"/>
              <a:t>gilydd</a:t>
            </a:r>
            <a:r>
              <a:rPr lang="en-GB" dirty="0"/>
              <a:t>. </a:t>
            </a:r>
            <a:r>
              <a:rPr lang="en-GB" dirty="0" err="1"/>
              <a:t>Os</a:t>
            </a:r>
            <a:r>
              <a:rPr lang="en-GB" dirty="0"/>
              <a:t> </a:t>
            </a:r>
            <a:r>
              <a:rPr lang="en-GB" dirty="0" err="1"/>
              <a:t>ydyn</a:t>
            </a:r>
            <a:r>
              <a:rPr lang="en-GB" dirty="0"/>
              <a:t> </a:t>
            </a:r>
            <a:r>
              <a:rPr lang="en-GB" dirty="0" err="1"/>
              <a:t>nhw'n</a:t>
            </a:r>
            <a:r>
              <a:rPr lang="en-GB" dirty="0"/>
              <a:t> </a:t>
            </a:r>
            <a:r>
              <a:rPr lang="en-GB" dirty="0" err="1"/>
              <a:t>meddwl</a:t>
            </a:r>
            <a:r>
              <a:rPr lang="en-GB" dirty="0"/>
              <a:t> am rai </a:t>
            </a:r>
            <a:r>
              <a:rPr lang="en-GB" dirty="0" err="1"/>
              <a:t>eu</a:t>
            </a:r>
            <a:r>
              <a:rPr lang="en-GB" dirty="0"/>
              <a:t> </a:t>
            </a:r>
            <a:r>
              <a:rPr lang="en-GB" dirty="0" err="1"/>
              <a:t>hunain</a:t>
            </a:r>
            <a:r>
              <a:rPr lang="en-GB" dirty="0"/>
              <a:t>, </a:t>
            </a:r>
            <a:r>
              <a:rPr lang="en-GB" dirty="0" err="1"/>
              <a:t>dathlwch</a:t>
            </a:r>
            <a:r>
              <a:rPr lang="en-GB" dirty="0"/>
              <a:t> </a:t>
            </a:r>
            <a:r>
              <a:rPr lang="en-GB" dirty="0" err="1"/>
              <a:t>eu</a:t>
            </a:r>
            <a:r>
              <a:rPr lang="en-GB" dirty="0"/>
              <a:t> </a:t>
            </a:r>
            <a:r>
              <a:rPr lang="en-GB" dirty="0" err="1"/>
              <a:t>hymddygiad</a:t>
            </a:r>
            <a:r>
              <a:rPr lang="en-GB" dirty="0"/>
              <a:t> </a:t>
            </a:r>
            <a:r>
              <a:rPr lang="en-GB" b="1" dirty="0" err="1">
                <a:solidFill>
                  <a:schemeClr val="tx2"/>
                </a:solidFill>
              </a:rPr>
              <a:t>anturus</a:t>
            </a:r>
            <a:r>
              <a:rPr lang="en-GB" dirty="0"/>
              <a:t>.</a:t>
            </a:r>
          </a:p>
          <a:p>
            <a:r>
              <a:rPr lang="en-GB" dirty="0" err="1"/>
              <a:t>Ar</a:t>
            </a:r>
            <a:r>
              <a:rPr lang="en-GB" dirty="0"/>
              <a:t> </a:t>
            </a:r>
            <a:r>
              <a:rPr lang="en-GB" dirty="0" err="1"/>
              <a:t>gyfer</a:t>
            </a:r>
            <a:r>
              <a:rPr lang="en-GB" dirty="0"/>
              <a:t> a)</a:t>
            </a:r>
          </a:p>
          <a:p>
            <a:pPr lvl="1"/>
            <a:r>
              <a:rPr lang="en-GB" dirty="0" err="1"/>
              <a:t>Os</a:t>
            </a:r>
            <a:r>
              <a:rPr lang="en-GB" dirty="0"/>
              <a:t> </a:t>
            </a:r>
            <a:r>
              <a:rPr lang="en-GB" dirty="0" err="1"/>
              <a:t>ydyn</a:t>
            </a:r>
            <a:r>
              <a:rPr lang="en-GB" dirty="0"/>
              <a:t> </a:t>
            </a:r>
            <a:r>
              <a:rPr lang="en-GB" dirty="0" err="1"/>
              <a:t>nhw'n</a:t>
            </a:r>
            <a:r>
              <a:rPr lang="en-GB" dirty="0"/>
              <a:t> </a:t>
            </a:r>
            <a:r>
              <a:rPr lang="en-GB" dirty="0" err="1"/>
              <a:t>dweud</a:t>
            </a:r>
            <a:r>
              <a:rPr lang="en-GB" dirty="0"/>
              <a:t> bod </a:t>
            </a:r>
            <a:r>
              <a:rPr lang="en-GB" dirty="0" err="1"/>
              <a:t>yr</a:t>
            </a:r>
            <a:r>
              <a:rPr lang="en-GB" dirty="0"/>
              <a:t> </a:t>
            </a:r>
            <a:r>
              <a:rPr lang="en-GB" dirty="0" err="1"/>
              <a:t>honiad</a:t>
            </a:r>
            <a:r>
              <a:rPr lang="en-GB" dirty="0"/>
              <a:t> </a:t>
            </a:r>
            <a:r>
              <a:rPr lang="en-GB" dirty="0" err="1"/>
              <a:t>cyntaf</a:t>
            </a:r>
            <a:r>
              <a:rPr lang="en-GB" dirty="0"/>
              <a:t> </a:t>
            </a:r>
            <a:r>
              <a:rPr lang="en-GB" i="1" dirty="0"/>
              <a:t>bob </a:t>
            </a:r>
            <a:r>
              <a:rPr lang="en-GB" i="1" dirty="0" err="1"/>
              <a:t>amser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wir</a:t>
            </a:r>
            <a:r>
              <a:rPr lang="en-GB" dirty="0"/>
              <a:t> </a:t>
            </a:r>
            <a:r>
              <a:rPr lang="en-GB" dirty="0" err="1"/>
              <a:t>oherwydd</a:t>
            </a:r>
            <a:r>
              <a:rPr lang="en-GB" dirty="0"/>
              <a:t> “</a:t>
            </a:r>
            <a:r>
              <a:rPr lang="en-GB" dirty="0" err="1"/>
              <a:t>Yn</a:t>
            </a:r>
            <a:r>
              <a:rPr lang="en-GB" dirty="0"/>
              <a:t> a) ac c), </a:t>
            </a:r>
            <a:r>
              <a:rPr lang="en-GB" dirty="0" err="1"/>
              <a:t>gallaf</a:t>
            </a:r>
            <a:r>
              <a:rPr lang="en-GB" dirty="0"/>
              <a:t> </a:t>
            </a:r>
            <a:r>
              <a:rPr lang="en-GB" dirty="0" err="1"/>
              <a:t>ffitio'r</a:t>
            </a:r>
            <a:r>
              <a:rPr lang="en-GB" dirty="0"/>
              <a:t> </a:t>
            </a:r>
            <a:r>
              <a:rPr lang="en-GB" dirty="0" err="1"/>
              <a:t>parseli</a:t>
            </a:r>
            <a:r>
              <a:rPr lang="en-GB" dirty="0"/>
              <a:t> </a:t>
            </a:r>
            <a:r>
              <a:rPr lang="en-GB" dirty="0" err="1"/>
              <a:t>mewn</a:t>
            </a:r>
            <a:r>
              <a:rPr lang="en-GB" dirty="0"/>
              <a:t> </a:t>
            </a:r>
            <a:r>
              <a:rPr lang="en-GB" dirty="0" err="1"/>
              <a:t>tair</a:t>
            </a:r>
            <a:r>
              <a:rPr lang="en-GB" dirty="0"/>
              <a:t> </a:t>
            </a:r>
            <a:r>
              <a:rPr lang="en-GB" dirty="0" err="1"/>
              <a:t>sach</a:t>
            </a:r>
            <a:r>
              <a:rPr lang="en-GB" dirty="0"/>
              <a:t> ac </a:t>
            </a:r>
            <a:r>
              <a:rPr lang="en-GB" dirty="0" err="1"/>
              <a:t>yn</a:t>
            </a:r>
            <a:r>
              <a:rPr lang="en-GB" dirty="0"/>
              <a:t> y </a:t>
            </a:r>
            <a:r>
              <a:rPr lang="en-GB" dirty="0" err="1"/>
              <a:t>ddau</a:t>
            </a:r>
            <a:r>
              <a:rPr lang="en-GB" dirty="0"/>
              <a:t> </a:t>
            </a:r>
            <a:r>
              <a:rPr lang="en-GB" dirty="0" err="1"/>
              <a:t>mae'r</a:t>
            </a:r>
            <a:r>
              <a:rPr lang="en-GB" dirty="0"/>
              <a:t> </a:t>
            </a:r>
            <a:r>
              <a:rPr lang="en-GB" dirty="0" err="1"/>
              <a:t>cyfanswm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30 kg neu </a:t>
            </a:r>
            <a:r>
              <a:rPr lang="en-GB" dirty="0" err="1"/>
              <a:t>lai</a:t>
            </a:r>
            <a:r>
              <a:rPr lang="en-GB" dirty="0"/>
              <a:t>”, </a:t>
            </a:r>
            <a:r>
              <a:rPr lang="en-GB" dirty="0" err="1"/>
              <a:t>dywedwch</a:t>
            </a:r>
            <a:r>
              <a:rPr lang="en-GB" dirty="0"/>
              <a:t> </a:t>
            </a:r>
            <a:r>
              <a:rPr lang="en-GB" dirty="0" err="1"/>
              <a:t>eich</a:t>
            </a:r>
            <a:r>
              <a:rPr lang="en-GB" dirty="0"/>
              <a:t> bod </a:t>
            </a:r>
            <a:r>
              <a:rPr lang="en-GB" dirty="0" err="1"/>
              <a:t>chi'n</a:t>
            </a:r>
            <a:r>
              <a:rPr lang="en-GB" dirty="0"/>
              <a:t> </a:t>
            </a:r>
            <a:r>
              <a:rPr lang="en-GB" dirty="0" err="1"/>
              <a:t>cytuno</a:t>
            </a:r>
            <a:r>
              <a:rPr lang="en-GB" dirty="0"/>
              <a:t> </a:t>
            </a:r>
            <a:r>
              <a:rPr lang="en-GB" dirty="0" err="1"/>
              <a:t>ond</a:t>
            </a:r>
            <a:r>
              <a:rPr lang="en-GB" dirty="0"/>
              <a:t> </a:t>
            </a:r>
            <a:r>
              <a:rPr lang="en-GB" dirty="0" err="1"/>
              <a:t>mai</a:t>
            </a:r>
            <a:r>
              <a:rPr lang="en-GB" dirty="0"/>
              <a:t> </a:t>
            </a:r>
            <a:r>
              <a:rPr lang="en-GB" dirty="0" err="1"/>
              <a:t>enghreifftiau</a:t>
            </a:r>
            <a:r>
              <a:rPr lang="en-GB" dirty="0"/>
              <a:t> </a:t>
            </a:r>
            <a:r>
              <a:rPr lang="en-GB" dirty="0" err="1"/>
              <a:t>penodol</a:t>
            </a:r>
            <a:r>
              <a:rPr lang="en-GB" dirty="0"/>
              <a:t> </a:t>
            </a:r>
            <a:r>
              <a:rPr lang="en-GB" dirty="0" err="1"/>
              <a:t>yw'r</a:t>
            </a:r>
            <a:r>
              <a:rPr lang="en-GB" dirty="0"/>
              <a:t> </a:t>
            </a:r>
            <a:r>
              <a:rPr lang="en-GB" dirty="0" err="1"/>
              <a:t>rhain</a:t>
            </a:r>
            <a:r>
              <a:rPr lang="en-GB" dirty="0"/>
              <a:t>. </a:t>
            </a:r>
          </a:p>
          <a:p>
            <a:pPr lvl="1"/>
            <a:r>
              <a:rPr lang="en-GB" dirty="0" err="1"/>
              <a:t>Gofynnwch</a:t>
            </a:r>
            <a:r>
              <a:rPr lang="en-GB" dirty="0"/>
              <a:t> “</a:t>
            </a:r>
            <a:r>
              <a:rPr lang="en-GB" dirty="0" err="1"/>
              <a:t>Allwch</a:t>
            </a:r>
            <a:r>
              <a:rPr lang="en-GB" dirty="0"/>
              <a:t> chi </a:t>
            </a:r>
            <a:r>
              <a:rPr lang="en-GB" b="1" dirty="0" err="1">
                <a:solidFill>
                  <a:schemeClr val="tx2"/>
                </a:solidFill>
              </a:rPr>
              <a:t>fy</a:t>
            </a:r>
            <a:r>
              <a:rPr lang="en-GB" b="1" dirty="0">
                <a:solidFill>
                  <a:schemeClr val="tx2"/>
                </a:solidFill>
              </a:rPr>
              <a:t> </a:t>
            </a:r>
            <a:r>
              <a:rPr lang="en-GB" b="1" dirty="0" err="1">
                <a:solidFill>
                  <a:schemeClr val="tx2"/>
                </a:solidFill>
              </a:rPr>
              <a:t>narbwyllo</a:t>
            </a:r>
            <a:r>
              <a:rPr lang="en-GB" b="1" dirty="0">
                <a:solidFill>
                  <a:schemeClr val="tx2"/>
                </a:solidFill>
              </a:rPr>
              <a:t> </a:t>
            </a:r>
            <a:r>
              <a:rPr lang="en-GB" dirty="0"/>
              <a:t>bod </a:t>
            </a:r>
            <a:r>
              <a:rPr lang="en-GB" dirty="0" err="1"/>
              <a:t>yr</a:t>
            </a:r>
            <a:r>
              <a:rPr lang="en-GB" dirty="0"/>
              <a:t> </a:t>
            </a:r>
            <a:r>
              <a:rPr lang="en-GB" dirty="0" err="1"/>
              <a:t>honiad</a:t>
            </a:r>
            <a:r>
              <a:rPr lang="en-GB" dirty="0"/>
              <a:t> </a:t>
            </a:r>
            <a:r>
              <a:rPr lang="en-GB" dirty="0" err="1"/>
              <a:t>cyntaf</a:t>
            </a:r>
            <a:r>
              <a:rPr lang="en-GB" dirty="0"/>
              <a:t> </a:t>
            </a:r>
            <a:r>
              <a:rPr lang="en-GB" i="1" dirty="0"/>
              <a:t>bob </a:t>
            </a:r>
            <a:r>
              <a:rPr lang="en-GB" i="1" dirty="0" err="1"/>
              <a:t>amser</a:t>
            </a:r>
            <a:r>
              <a:rPr lang="en-GB" i="1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wir</a:t>
            </a:r>
            <a:r>
              <a:rPr lang="en-GB" dirty="0"/>
              <a:t>?”</a:t>
            </a:r>
          </a:p>
          <a:p>
            <a:r>
              <a:rPr lang="en-GB" dirty="0" err="1"/>
              <a:t>Ar</a:t>
            </a:r>
            <a:r>
              <a:rPr lang="en-GB" dirty="0"/>
              <a:t> </a:t>
            </a:r>
            <a:r>
              <a:rPr lang="en-GB" dirty="0" err="1"/>
              <a:t>gyfer</a:t>
            </a:r>
            <a:r>
              <a:rPr lang="en-GB" dirty="0"/>
              <a:t> b)</a:t>
            </a:r>
          </a:p>
          <a:p>
            <a:pPr lvl="1"/>
            <a:r>
              <a:rPr lang="en-GB" dirty="0"/>
              <a:t>“Pa </a:t>
            </a:r>
            <a:r>
              <a:rPr lang="en-GB" dirty="0" err="1"/>
              <a:t>enghraifft</a:t>
            </a:r>
            <a:r>
              <a:rPr lang="en-GB" dirty="0"/>
              <a:t> </a:t>
            </a:r>
            <a:r>
              <a:rPr lang="en-GB" dirty="0" err="1"/>
              <a:t>sy’n</a:t>
            </a:r>
            <a:r>
              <a:rPr lang="en-GB" dirty="0"/>
              <a:t> </a:t>
            </a:r>
            <a:r>
              <a:rPr lang="en-GB" dirty="0" err="1"/>
              <a:t>dangos</a:t>
            </a:r>
            <a:r>
              <a:rPr lang="en-GB" dirty="0"/>
              <a:t> </a:t>
            </a:r>
            <a:r>
              <a:rPr lang="en-GB" dirty="0" err="1"/>
              <a:t>nad</a:t>
            </a:r>
            <a:r>
              <a:rPr lang="en-GB" dirty="0"/>
              <a:t> </a:t>
            </a:r>
            <a:r>
              <a:rPr lang="en-GB" dirty="0" err="1"/>
              <a:t>yw’r</a:t>
            </a:r>
            <a:r>
              <a:rPr lang="en-GB" dirty="0"/>
              <a:t> ail </a:t>
            </a:r>
            <a:r>
              <a:rPr lang="en-GB" dirty="0" err="1"/>
              <a:t>honiad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wir</a:t>
            </a:r>
            <a:r>
              <a:rPr lang="en-GB" dirty="0"/>
              <a:t>?” </a:t>
            </a:r>
          </a:p>
          <a:p>
            <a:pPr lvl="1"/>
            <a:r>
              <a:rPr lang="en-GB" b="1" dirty="0" err="1"/>
              <a:t>Gofynnwch</a:t>
            </a:r>
            <a:r>
              <a:rPr lang="en-GB" b="1" dirty="0"/>
              <a:t> pam </a:t>
            </a:r>
            <a:r>
              <a:rPr lang="en-GB" b="1" dirty="0" err="1"/>
              <a:t>mai</a:t>
            </a:r>
            <a:r>
              <a:rPr lang="en-GB" b="1" dirty="0"/>
              <a:t> dim </a:t>
            </a:r>
            <a:r>
              <a:rPr lang="en-GB" b="1" dirty="0" err="1"/>
              <a:t>ond</a:t>
            </a:r>
            <a:r>
              <a:rPr lang="en-GB" b="1" dirty="0"/>
              <a:t> un </a:t>
            </a:r>
            <a:r>
              <a:rPr lang="en-GB" b="1" dirty="0" err="1"/>
              <a:t>enghraifft</a:t>
            </a:r>
            <a:r>
              <a:rPr lang="en-GB" b="1" dirty="0"/>
              <a:t> </a:t>
            </a:r>
            <a:r>
              <a:rPr lang="en-GB" b="1" dirty="0" err="1"/>
              <a:t>sydd</a:t>
            </a:r>
            <a:r>
              <a:rPr lang="en-GB" b="1" dirty="0"/>
              <a:t> </a:t>
            </a:r>
            <a:r>
              <a:rPr lang="en-GB" b="1" dirty="0" err="1"/>
              <a:t>angen</a:t>
            </a:r>
            <a:r>
              <a:rPr lang="en-GB" b="1" dirty="0"/>
              <a:t> </a:t>
            </a:r>
            <a:r>
              <a:rPr lang="en-GB" b="1" dirty="0" err="1"/>
              <a:t>iddyn</a:t>
            </a:r>
            <a:r>
              <a:rPr lang="en-GB" b="1" dirty="0"/>
              <a:t> </a:t>
            </a:r>
            <a:r>
              <a:rPr lang="en-GB" b="1" dirty="0" err="1"/>
              <a:t>nhw</a:t>
            </a:r>
            <a:r>
              <a:rPr lang="en-GB" b="1" dirty="0"/>
              <a:t> </a:t>
            </a:r>
            <a:r>
              <a:rPr lang="en-GB" b="1" dirty="0" err="1"/>
              <a:t>ei</a:t>
            </a:r>
            <a:r>
              <a:rPr lang="en-GB" b="1" dirty="0"/>
              <a:t> </a:t>
            </a:r>
            <a:r>
              <a:rPr lang="en-GB" b="1" dirty="0" err="1"/>
              <a:t>defnyddio</a:t>
            </a:r>
            <a:r>
              <a:rPr lang="en-GB" b="1" dirty="0"/>
              <a:t> </a:t>
            </a:r>
            <a:r>
              <a:rPr lang="en-GB" b="1" dirty="0" err="1"/>
              <a:t>i</a:t>
            </a:r>
            <a:r>
              <a:rPr lang="en-GB" b="1" dirty="0"/>
              <a:t> </a:t>
            </a:r>
            <a:r>
              <a:rPr lang="en-GB" b="1" dirty="0" err="1"/>
              <a:t>fod</a:t>
            </a:r>
            <a:r>
              <a:rPr lang="en-GB" b="1" dirty="0"/>
              <a:t> </a:t>
            </a:r>
            <a:r>
              <a:rPr lang="en-GB" b="1" dirty="0" err="1"/>
              <a:t>yn</a:t>
            </a:r>
            <a:r>
              <a:rPr lang="en-GB" b="1" dirty="0"/>
              <a:t> </a:t>
            </a:r>
            <a:r>
              <a:rPr lang="en-GB" b="1" dirty="0" err="1"/>
              <a:t>siŵr</a:t>
            </a:r>
            <a:r>
              <a:rPr lang="en-GB" b="1" dirty="0"/>
              <a:t> </a:t>
            </a:r>
            <a:r>
              <a:rPr lang="en-GB" b="1" dirty="0" err="1"/>
              <a:t>nad</a:t>
            </a:r>
            <a:r>
              <a:rPr lang="en-GB" b="1" dirty="0"/>
              <a:t> </a:t>
            </a:r>
            <a:r>
              <a:rPr lang="en-GB" b="1" dirty="0" err="1"/>
              <a:t>yw’r</a:t>
            </a:r>
            <a:r>
              <a:rPr lang="en-GB" b="1" dirty="0"/>
              <a:t> ail </a:t>
            </a:r>
            <a:r>
              <a:rPr lang="en-GB" b="1" dirty="0" err="1"/>
              <a:t>honiad</a:t>
            </a:r>
            <a:r>
              <a:rPr lang="en-GB" b="1" dirty="0"/>
              <a:t> </a:t>
            </a:r>
            <a:r>
              <a:rPr lang="en-GB" b="1" dirty="0" err="1"/>
              <a:t>yn</a:t>
            </a:r>
            <a:r>
              <a:rPr lang="en-GB" b="1" dirty="0"/>
              <a:t> </a:t>
            </a:r>
            <a:r>
              <a:rPr lang="en-GB" b="1" dirty="0" err="1"/>
              <a:t>wir</a:t>
            </a:r>
            <a:r>
              <a:rPr lang="en-GB" b="1" dirty="0"/>
              <a:t>, </a:t>
            </a:r>
            <a:r>
              <a:rPr lang="en-GB" b="1" dirty="0" err="1"/>
              <a:t>ond</a:t>
            </a:r>
            <a:r>
              <a:rPr lang="en-GB" b="1" dirty="0"/>
              <a:t> </a:t>
            </a:r>
            <a:r>
              <a:rPr lang="en-GB" b="1" i="1" dirty="0" err="1"/>
              <a:t>na</a:t>
            </a:r>
            <a:r>
              <a:rPr lang="en-GB" b="1" i="1" dirty="0"/>
              <a:t> </a:t>
            </a:r>
            <a:r>
              <a:rPr lang="en-GB" b="1" i="1" dirty="0" err="1"/>
              <a:t>allant</a:t>
            </a:r>
            <a:r>
              <a:rPr lang="en-GB" b="1" i="1" dirty="0"/>
              <a:t> </a:t>
            </a:r>
            <a:r>
              <a:rPr lang="en-GB" b="1" dirty="0" err="1"/>
              <a:t>ddefnyddio</a:t>
            </a:r>
            <a:r>
              <a:rPr lang="en-GB" b="1" dirty="0"/>
              <a:t> un </a:t>
            </a:r>
            <a:r>
              <a:rPr lang="en-GB" b="1" dirty="0" err="1"/>
              <a:t>enghraifft</a:t>
            </a:r>
            <a:r>
              <a:rPr lang="en-GB" b="1" dirty="0"/>
              <a:t> </a:t>
            </a:r>
            <a:r>
              <a:rPr lang="en-GB" b="1" dirty="0" err="1"/>
              <a:t>yn</a:t>
            </a:r>
            <a:r>
              <a:rPr lang="en-GB" b="1" dirty="0"/>
              <a:t> </a:t>
            </a:r>
            <a:r>
              <a:rPr lang="en-GB" b="1" dirty="0" err="1"/>
              <a:t>unig</a:t>
            </a:r>
            <a:r>
              <a:rPr lang="en-GB" b="1" dirty="0"/>
              <a:t> </a:t>
            </a:r>
            <a:r>
              <a:rPr lang="en-GB" b="1" dirty="0" err="1"/>
              <a:t>i</a:t>
            </a:r>
            <a:r>
              <a:rPr lang="en-GB" b="1" dirty="0"/>
              <a:t> </a:t>
            </a:r>
            <a:r>
              <a:rPr lang="en-GB" b="1" dirty="0" err="1"/>
              <a:t>fod</a:t>
            </a:r>
            <a:r>
              <a:rPr lang="en-GB" b="1" dirty="0"/>
              <a:t> </a:t>
            </a:r>
            <a:r>
              <a:rPr lang="en-GB" b="1" dirty="0" err="1"/>
              <a:t>yn</a:t>
            </a:r>
            <a:r>
              <a:rPr lang="en-GB" b="1" dirty="0"/>
              <a:t> </a:t>
            </a:r>
            <a:r>
              <a:rPr lang="en-GB" b="1" dirty="0" err="1"/>
              <a:t>siŵr</a:t>
            </a:r>
            <a:r>
              <a:rPr lang="en-GB" b="1" dirty="0"/>
              <a:t> bod </a:t>
            </a:r>
            <a:r>
              <a:rPr lang="en-GB" b="1" dirty="0" err="1"/>
              <a:t>yr</a:t>
            </a:r>
            <a:r>
              <a:rPr lang="en-GB" b="1" dirty="0"/>
              <a:t> </a:t>
            </a:r>
            <a:r>
              <a:rPr lang="en-GB" b="1" dirty="0" err="1"/>
              <a:t>honiad</a:t>
            </a:r>
            <a:r>
              <a:rPr lang="en-GB" b="1" dirty="0"/>
              <a:t> </a:t>
            </a:r>
            <a:r>
              <a:rPr lang="en-GB" b="1" dirty="0" err="1"/>
              <a:t>cyntaf</a:t>
            </a:r>
            <a:r>
              <a:rPr lang="en-GB" b="1" dirty="0"/>
              <a:t> bob </a:t>
            </a:r>
            <a:r>
              <a:rPr lang="en-GB" b="1" dirty="0" err="1"/>
              <a:t>amser</a:t>
            </a:r>
            <a:r>
              <a:rPr lang="en-GB" b="1" dirty="0"/>
              <a:t> </a:t>
            </a:r>
            <a:r>
              <a:rPr lang="en-GB" b="1" dirty="0" err="1"/>
              <a:t>yn</a:t>
            </a:r>
            <a:r>
              <a:rPr lang="en-GB" b="1" dirty="0"/>
              <a:t> </a:t>
            </a:r>
            <a:r>
              <a:rPr lang="en-GB" b="1" dirty="0" err="1"/>
              <a:t>wir</a:t>
            </a:r>
            <a:r>
              <a:rPr lang="en-GB" b="1" dirty="0"/>
              <a:t>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C18FCE-EC0C-D6EA-7D0A-710BFF5EE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85000"/>
              </a:lnSpc>
              <a:buNone/>
            </a:pPr>
            <a:r>
              <a:rPr lang="en-GB" sz="1700" dirty="0" err="1"/>
              <a:t>Ar</a:t>
            </a:r>
            <a:r>
              <a:rPr lang="en-GB" sz="1700" dirty="0"/>
              <a:t> </a:t>
            </a:r>
            <a:r>
              <a:rPr lang="en-GB" sz="1700" dirty="0" err="1"/>
              <a:t>gyfer</a:t>
            </a:r>
            <a:r>
              <a:rPr lang="en-GB" sz="1700" dirty="0"/>
              <a:t> a)</a:t>
            </a:r>
          </a:p>
          <a:p>
            <a:pPr marL="234000" indent="-234000">
              <a:lnSpc>
                <a:spcPct val="85000"/>
              </a:lnSpc>
              <a:buFont typeface="Arial" panose="020B0604020202020204" pitchFamily="34" charset="0"/>
              <a:buChar char="•"/>
            </a:pPr>
            <a:r>
              <a:rPr lang="en-GB" sz="1700" dirty="0"/>
              <a:t>“</a:t>
            </a:r>
            <a:r>
              <a:rPr lang="en-GB" sz="1700" dirty="0" err="1"/>
              <a:t>Mae’r</a:t>
            </a:r>
            <a:r>
              <a:rPr lang="en-GB" sz="1700" dirty="0"/>
              <a:t> </a:t>
            </a:r>
            <a:r>
              <a:rPr lang="en-GB" sz="1700" dirty="0" err="1"/>
              <a:t>honiad</a:t>
            </a:r>
            <a:r>
              <a:rPr lang="en-GB" sz="1700" dirty="0"/>
              <a:t> </a:t>
            </a:r>
            <a:r>
              <a:rPr lang="en-GB" sz="1700" dirty="0" err="1"/>
              <a:t>cyntaf</a:t>
            </a:r>
            <a:r>
              <a:rPr lang="en-GB" sz="1700" dirty="0"/>
              <a:t> bob </a:t>
            </a:r>
            <a:r>
              <a:rPr lang="en-GB" sz="1700" dirty="0" err="1"/>
              <a:t>amser</a:t>
            </a:r>
            <a:r>
              <a:rPr lang="en-GB" sz="1700" dirty="0"/>
              <a:t> </a:t>
            </a:r>
            <a:r>
              <a:rPr lang="en-GB" sz="1700" dirty="0" err="1"/>
              <a:t>yn</a:t>
            </a:r>
            <a:r>
              <a:rPr lang="en-GB" sz="1700" dirty="0"/>
              <a:t> </a:t>
            </a:r>
            <a:r>
              <a:rPr lang="en-GB" sz="1700" dirty="0" err="1"/>
              <a:t>wir</a:t>
            </a:r>
            <a:r>
              <a:rPr lang="en-GB" sz="1700" dirty="0"/>
              <a:t>. </a:t>
            </a:r>
            <a:r>
              <a:rPr lang="en-GB" sz="1700" dirty="0" err="1"/>
              <a:t>Rhaid</a:t>
            </a:r>
            <a:r>
              <a:rPr lang="en-GB" sz="1700" dirty="0"/>
              <a:t> </a:t>
            </a:r>
            <a:r>
              <a:rPr lang="en-GB" sz="1700" dirty="0" err="1"/>
              <a:t>i</a:t>
            </a:r>
            <a:r>
              <a:rPr lang="en-GB" sz="1700" dirty="0"/>
              <a:t> bob </a:t>
            </a:r>
            <a:r>
              <a:rPr lang="en-GB" sz="1700" dirty="0" err="1"/>
              <a:t>sach</a:t>
            </a:r>
            <a:r>
              <a:rPr lang="en-GB" sz="1700" dirty="0"/>
              <a:t> </a:t>
            </a:r>
            <a:r>
              <a:rPr lang="en-GB" sz="1700" dirty="0" err="1"/>
              <a:t>gynnwys</a:t>
            </a:r>
            <a:r>
              <a:rPr lang="en-GB" sz="1700" dirty="0"/>
              <a:t> 10 kg neu </a:t>
            </a:r>
            <a:r>
              <a:rPr lang="en-GB" sz="1700" dirty="0" err="1"/>
              <a:t>lai</a:t>
            </a:r>
            <a:r>
              <a:rPr lang="en-GB" sz="1700" dirty="0"/>
              <a:t>. Ni </a:t>
            </a:r>
            <a:r>
              <a:rPr lang="en-GB" sz="1700" dirty="0" err="1"/>
              <a:t>allaf</a:t>
            </a:r>
            <a:r>
              <a:rPr lang="en-GB" sz="1700" dirty="0"/>
              <a:t> </a:t>
            </a:r>
            <a:r>
              <a:rPr lang="en-GB" sz="1700" dirty="0" err="1"/>
              <a:t>ffitio</a:t>
            </a:r>
            <a:r>
              <a:rPr lang="en-GB" sz="1700" dirty="0"/>
              <a:t> </a:t>
            </a:r>
            <a:r>
              <a:rPr lang="en-GB" sz="1700" dirty="0" err="1"/>
              <a:t>mwy</a:t>
            </a:r>
            <a:r>
              <a:rPr lang="en-GB" sz="1700" dirty="0"/>
              <a:t> </a:t>
            </a:r>
            <a:r>
              <a:rPr lang="en-GB" sz="1700" dirty="0" err="1"/>
              <a:t>na</a:t>
            </a:r>
            <a:r>
              <a:rPr lang="en-GB" sz="1700" dirty="0"/>
              <a:t> 30 kg o </a:t>
            </a:r>
            <a:r>
              <a:rPr lang="en-GB" sz="1700" dirty="0" err="1"/>
              <a:t>barseli</a:t>
            </a:r>
            <a:r>
              <a:rPr lang="en-GB" sz="1700" dirty="0"/>
              <a:t> </a:t>
            </a:r>
            <a:r>
              <a:rPr lang="en-GB" sz="1700" dirty="0" err="1"/>
              <a:t>i</a:t>
            </a:r>
            <a:r>
              <a:rPr lang="en-GB" sz="1700" dirty="0"/>
              <a:t> </a:t>
            </a:r>
            <a:r>
              <a:rPr lang="en-GB" sz="1700" dirty="0" err="1"/>
              <a:t>mewn</a:t>
            </a:r>
            <a:r>
              <a:rPr lang="en-GB" sz="1700" dirty="0"/>
              <a:t> </a:t>
            </a:r>
            <a:r>
              <a:rPr lang="en-GB" sz="1700" dirty="0" err="1"/>
              <a:t>i</a:t>
            </a:r>
            <a:r>
              <a:rPr lang="en-GB" sz="1700" dirty="0"/>
              <a:t> </a:t>
            </a:r>
            <a:r>
              <a:rPr lang="en-GB" sz="1700" dirty="0" err="1"/>
              <a:t>dair</a:t>
            </a:r>
            <a:r>
              <a:rPr lang="en-GB" sz="1700" dirty="0"/>
              <a:t> </a:t>
            </a:r>
            <a:r>
              <a:rPr lang="en-GB" sz="1700" dirty="0" err="1"/>
              <a:t>sach</a:t>
            </a:r>
            <a:r>
              <a:rPr lang="en-GB" sz="1700" dirty="0"/>
              <a:t>.”</a:t>
            </a:r>
          </a:p>
          <a:p>
            <a:pPr marL="0" indent="0">
              <a:lnSpc>
                <a:spcPct val="85000"/>
              </a:lnSpc>
              <a:buNone/>
            </a:pPr>
            <a:r>
              <a:rPr lang="en-GB" sz="1700" dirty="0" err="1"/>
              <a:t>Ar</a:t>
            </a:r>
            <a:r>
              <a:rPr lang="en-GB" sz="1700" dirty="0"/>
              <a:t> </a:t>
            </a:r>
            <a:r>
              <a:rPr lang="en-GB" sz="1700" dirty="0" err="1"/>
              <a:t>gyfer</a:t>
            </a:r>
            <a:r>
              <a:rPr lang="en-GB" sz="1700" dirty="0"/>
              <a:t> b) </a:t>
            </a:r>
          </a:p>
          <a:p>
            <a:pPr>
              <a:lnSpc>
                <a:spcPct val="85000"/>
              </a:lnSpc>
            </a:pPr>
            <a:r>
              <a:rPr lang="en-GB" sz="1700" dirty="0"/>
              <a:t>“</a:t>
            </a:r>
            <a:r>
              <a:rPr lang="en-GB" sz="1700" dirty="0" err="1"/>
              <a:t>Ond</a:t>
            </a:r>
            <a:r>
              <a:rPr lang="en-GB" sz="1700" dirty="0"/>
              <a:t> </a:t>
            </a:r>
            <a:r>
              <a:rPr lang="en-GB" sz="1700" dirty="0" err="1"/>
              <a:t>nid</a:t>
            </a:r>
            <a:r>
              <a:rPr lang="en-GB" sz="1700" dirty="0"/>
              <a:t> </a:t>
            </a:r>
            <a:r>
              <a:rPr lang="en-GB" sz="1700" dirty="0" err="1"/>
              <a:t>yw’r</a:t>
            </a:r>
            <a:r>
              <a:rPr lang="en-GB" sz="1700" dirty="0"/>
              <a:t> ail </a:t>
            </a:r>
            <a:r>
              <a:rPr lang="en-GB" sz="1700" dirty="0" err="1"/>
              <a:t>honiad</a:t>
            </a:r>
            <a:r>
              <a:rPr lang="en-GB" sz="1700" dirty="0"/>
              <a:t> </a:t>
            </a:r>
            <a:r>
              <a:rPr lang="en-GB" sz="1700" dirty="0" err="1"/>
              <a:t>yn</a:t>
            </a:r>
            <a:r>
              <a:rPr lang="en-GB" sz="1700" dirty="0"/>
              <a:t> </a:t>
            </a:r>
            <a:r>
              <a:rPr lang="en-GB" sz="1700" dirty="0" err="1"/>
              <a:t>wir</a:t>
            </a:r>
            <a:r>
              <a:rPr lang="en-GB" sz="1700" dirty="0"/>
              <a:t>. </a:t>
            </a:r>
            <a:r>
              <a:rPr lang="en-GB" sz="1700" dirty="0" err="1"/>
              <a:t>Yn</a:t>
            </a:r>
            <a:r>
              <a:rPr lang="en-GB" sz="1700" dirty="0"/>
              <a:t> b) </a:t>
            </a:r>
            <a:r>
              <a:rPr lang="en-GB" sz="1700" dirty="0" err="1"/>
              <a:t>mae’r</a:t>
            </a:r>
            <a:r>
              <a:rPr lang="en-GB" sz="1700" dirty="0"/>
              <a:t> </a:t>
            </a:r>
            <a:r>
              <a:rPr lang="en-GB" sz="1700" dirty="0" err="1"/>
              <a:t>cyfanswm</a:t>
            </a:r>
            <a:r>
              <a:rPr lang="en-GB" sz="1700" dirty="0"/>
              <a:t> </a:t>
            </a:r>
            <a:r>
              <a:rPr lang="en-GB" sz="1700" dirty="0" err="1"/>
              <a:t>pwysau’n</a:t>
            </a:r>
            <a:r>
              <a:rPr lang="en-GB" sz="1700" dirty="0"/>
              <a:t> </a:t>
            </a:r>
            <a:r>
              <a:rPr lang="en-GB" sz="1700" dirty="0" err="1"/>
              <a:t>llai</a:t>
            </a:r>
            <a:r>
              <a:rPr lang="en-GB" sz="1700" dirty="0"/>
              <a:t> </a:t>
            </a:r>
            <a:r>
              <a:rPr lang="en-GB" sz="1700" dirty="0" err="1"/>
              <a:t>na</a:t>
            </a:r>
            <a:r>
              <a:rPr lang="en-GB" sz="1700" dirty="0"/>
              <a:t> 30 kg, </a:t>
            </a:r>
            <a:r>
              <a:rPr lang="en-GB" sz="1700" dirty="0" err="1"/>
              <a:t>ond</a:t>
            </a:r>
            <a:r>
              <a:rPr lang="en-GB" sz="1700" dirty="0"/>
              <a:t> </a:t>
            </a:r>
            <a:r>
              <a:rPr lang="en-GB" sz="1700" dirty="0" err="1"/>
              <a:t>nid</a:t>
            </a:r>
            <a:r>
              <a:rPr lang="en-GB" sz="1700" dirty="0"/>
              <a:t> </a:t>
            </a:r>
            <a:r>
              <a:rPr lang="en-GB" sz="1700" dirty="0" err="1"/>
              <a:t>yw’r</a:t>
            </a:r>
            <a:r>
              <a:rPr lang="en-GB" sz="1700" dirty="0"/>
              <a:t> </a:t>
            </a:r>
            <a:r>
              <a:rPr lang="en-GB" sz="1700" dirty="0" err="1"/>
              <a:t>parseli’n</a:t>
            </a:r>
            <a:r>
              <a:rPr lang="en-GB" sz="1700" dirty="0"/>
              <a:t> </a:t>
            </a:r>
            <a:r>
              <a:rPr lang="en-GB" sz="1700" dirty="0" err="1"/>
              <a:t>ffitio</a:t>
            </a:r>
            <a:r>
              <a:rPr lang="en-GB" sz="1700" dirty="0"/>
              <a:t> </a:t>
            </a:r>
            <a:r>
              <a:rPr lang="en-GB" sz="1700" dirty="0" err="1"/>
              <a:t>i</a:t>
            </a:r>
            <a:r>
              <a:rPr lang="en-GB" sz="1700" dirty="0"/>
              <a:t> </a:t>
            </a:r>
            <a:r>
              <a:rPr lang="en-GB" sz="1700" dirty="0" err="1"/>
              <a:t>mewn</a:t>
            </a:r>
            <a:r>
              <a:rPr lang="en-GB" sz="1700" dirty="0"/>
              <a:t> </a:t>
            </a:r>
            <a:r>
              <a:rPr lang="en-GB" sz="1700" dirty="0" err="1"/>
              <a:t>i</a:t>
            </a:r>
            <a:r>
              <a:rPr lang="en-GB" sz="1700" dirty="0"/>
              <a:t> </a:t>
            </a:r>
            <a:r>
              <a:rPr lang="en-GB" sz="1700" dirty="0" err="1"/>
              <a:t>dair</a:t>
            </a:r>
            <a:r>
              <a:rPr lang="en-GB" sz="1700" dirty="0"/>
              <a:t> </a:t>
            </a:r>
            <a:r>
              <a:rPr lang="en-GB" sz="1700" dirty="0" err="1"/>
              <a:t>sach</a:t>
            </a:r>
            <a:r>
              <a:rPr lang="en-GB" sz="1700" dirty="0"/>
              <a:t>. Mae </a:t>
            </a:r>
            <a:r>
              <a:rPr lang="en-GB" sz="1700" dirty="0" err="1"/>
              <a:t>gormod</a:t>
            </a:r>
            <a:r>
              <a:rPr lang="en-GB" sz="1700" dirty="0"/>
              <a:t> o </a:t>
            </a:r>
            <a:r>
              <a:rPr lang="en-GB" sz="1700" dirty="0" err="1"/>
              <a:t>barseli</a:t>
            </a:r>
            <a:r>
              <a:rPr lang="en-GB" sz="1700" dirty="0"/>
              <a:t> </a:t>
            </a:r>
            <a:r>
              <a:rPr lang="en-GB" sz="1700" dirty="0" err="1"/>
              <a:t>trwm</a:t>
            </a:r>
            <a:r>
              <a:rPr lang="en-GB" sz="1700" dirty="0"/>
              <a:t> a dim </a:t>
            </a:r>
            <a:r>
              <a:rPr lang="en-GB" sz="1700" dirty="0" err="1"/>
              <a:t>digon</a:t>
            </a:r>
            <a:r>
              <a:rPr lang="en-GB" sz="1700" dirty="0"/>
              <a:t> o rai </a:t>
            </a:r>
            <a:r>
              <a:rPr lang="en-GB" sz="1700" dirty="0" err="1"/>
              <a:t>ysgafn</a:t>
            </a:r>
            <a:r>
              <a:rPr lang="en-GB" sz="1700" dirty="0"/>
              <a:t>.”</a:t>
            </a:r>
          </a:p>
          <a:p>
            <a:pPr>
              <a:lnSpc>
                <a:spcPct val="85000"/>
              </a:lnSpc>
            </a:pPr>
            <a:endParaRPr lang="en-GB" sz="17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4D4E09-EB3A-34A1-B8DF-3C01FB69A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0CEF5AC-F084-1E11-3D94-145BCDF43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 err="1"/>
              <a:t>Gwir</a:t>
            </a:r>
            <a:r>
              <a:rPr lang="en-GB" sz="4000" dirty="0"/>
              <a:t> neu </a:t>
            </a:r>
            <a:r>
              <a:rPr lang="en-GB" sz="4000" dirty="0" err="1"/>
              <a:t>anwir</a:t>
            </a:r>
            <a:r>
              <a:rPr lang="en-GB" sz="4000" dirty="0"/>
              <a:t>?</a:t>
            </a:r>
            <a:endParaRPr lang="en-GB" dirty="0">
              <a:highlight>
                <a:srgbClr val="FFFF00"/>
              </a:highlight>
            </a:endParaRPr>
          </a:p>
        </p:txBody>
      </p:sp>
      <p:pic>
        <p:nvPicPr>
          <p:cNvPr id="6" name="Graphic 5" descr="Chat with solid fill">
            <a:extLst>
              <a:ext uri="{FF2B5EF4-FFF2-40B4-BE49-F238E27FC236}">
                <a16:creationId xmlns:a16="http://schemas.microsoft.com/office/drawing/2014/main" id="{92F9D561-AC49-7042-540B-B16072314C0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37295" y="1379463"/>
            <a:ext cx="571499" cy="571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510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7BF9E7D-4CA4-0309-0B41-6E17BD513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C334B-5606-F640-9B65-DA4F71454EC0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6" name="Rounded Rectangular Callout 5">
            <a:extLst>
              <a:ext uri="{FF2B5EF4-FFF2-40B4-BE49-F238E27FC236}">
                <a16:creationId xmlns:a16="http://schemas.microsoft.com/office/drawing/2014/main" id="{7E5B3639-ECA1-3AC8-81EA-FD66A41BFB64}"/>
              </a:ext>
            </a:extLst>
          </p:cNvPr>
          <p:cNvSpPr/>
          <p:nvPr/>
        </p:nvSpPr>
        <p:spPr>
          <a:xfrm>
            <a:off x="2241755" y="2094270"/>
            <a:ext cx="5201265" cy="869909"/>
          </a:xfrm>
          <a:prstGeom prst="wedgeRoundRectCallout">
            <a:avLst>
              <a:gd name="adj1" fmla="val 59318"/>
              <a:gd name="adj2" fmla="val 25658"/>
              <a:gd name="adj3" fmla="val 16667"/>
            </a:avLst>
          </a:prstGeom>
          <a:solidFill>
            <a:schemeClr val="bg1"/>
          </a:solidFill>
          <a:ln w="38100" cap="rnd">
            <a:solidFill>
              <a:schemeClr val="tx2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Daliais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ati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geisio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gosod</a:t>
            </a:r>
            <a:r>
              <a:rPr lang="en-US" dirty="0">
                <a:solidFill>
                  <a:schemeClr val="tx1"/>
                </a:solidFill>
              </a:rPr>
              <a:t> y </a:t>
            </a:r>
            <a:r>
              <a:rPr lang="en-US" dirty="0" err="1">
                <a:solidFill>
                  <a:schemeClr val="tx1"/>
                </a:solidFill>
              </a:rPr>
              <a:t>parseli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yn</a:t>
            </a:r>
            <a:r>
              <a:rPr lang="en-US" dirty="0">
                <a:solidFill>
                  <a:schemeClr val="tx1"/>
                </a:solidFill>
              </a:rPr>
              <a:t> y </a:t>
            </a:r>
            <a:r>
              <a:rPr lang="en-US" dirty="0" err="1">
                <a:solidFill>
                  <a:schemeClr val="tx1"/>
                </a:solidFill>
              </a:rPr>
              <a:t>sachau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hyd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yn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oed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ôl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fy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syniad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cyntaf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beidio</a:t>
            </a:r>
            <a:r>
              <a:rPr lang="en-US" dirty="0">
                <a:solidFill>
                  <a:schemeClr val="tx1"/>
                </a:solidFill>
              </a:rPr>
              <a:t> â </a:t>
            </a:r>
            <a:r>
              <a:rPr lang="en-US" dirty="0" err="1">
                <a:solidFill>
                  <a:schemeClr val="tx1"/>
                </a:solidFill>
              </a:rPr>
              <a:t>gweithio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7" name="Rounded Rectangular Callout 6">
            <a:extLst>
              <a:ext uri="{FF2B5EF4-FFF2-40B4-BE49-F238E27FC236}">
                <a16:creationId xmlns:a16="http://schemas.microsoft.com/office/drawing/2014/main" id="{08A8F3AF-C397-B477-0CE4-77B5DDFBD702}"/>
              </a:ext>
            </a:extLst>
          </p:cNvPr>
          <p:cNvSpPr/>
          <p:nvPr/>
        </p:nvSpPr>
        <p:spPr>
          <a:xfrm>
            <a:off x="2241754" y="3544529"/>
            <a:ext cx="5201265" cy="747252"/>
          </a:xfrm>
          <a:prstGeom prst="wedgeRoundRectCallout">
            <a:avLst>
              <a:gd name="adj1" fmla="val 59318"/>
              <a:gd name="adj2" fmla="val 25658"/>
              <a:gd name="adj3" fmla="val 16667"/>
            </a:avLst>
          </a:prstGeom>
          <a:solidFill>
            <a:schemeClr val="bg1"/>
          </a:solidFill>
          <a:ln w="38100" cap="rnd">
            <a:solidFill>
              <a:schemeClr val="tx2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>
                <a:solidFill>
                  <a:schemeClr val="tx1"/>
                </a:solidFill>
              </a:rPr>
              <a:t>Llwyddais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ddarbwyllo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fy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mhartner</a:t>
            </a:r>
            <a:r>
              <a:rPr lang="en-US" dirty="0">
                <a:solidFill>
                  <a:schemeClr val="tx1"/>
                </a:solidFill>
              </a:rPr>
              <a:t> pam </a:t>
            </a:r>
            <a:r>
              <a:rPr lang="en-US" dirty="0" err="1">
                <a:solidFill>
                  <a:schemeClr val="tx1"/>
                </a:solidFill>
              </a:rPr>
              <a:t>na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allai'r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parseli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ffitio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yn</a:t>
            </a:r>
            <a:r>
              <a:rPr lang="en-US" dirty="0">
                <a:solidFill>
                  <a:schemeClr val="tx1"/>
                </a:solidFill>
              </a:rPr>
              <a:t> y </a:t>
            </a:r>
            <a:r>
              <a:rPr lang="en-US" dirty="0" err="1">
                <a:solidFill>
                  <a:schemeClr val="tx1"/>
                </a:solidFill>
              </a:rPr>
              <a:t>sach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8" name="Rounded Rectangular Callout 7">
            <a:extLst>
              <a:ext uri="{FF2B5EF4-FFF2-40B4-BE49-F238E27FC236}">
                <a16:creationId xmlns:a16="http://schemas.microsoft.com/office/drawing/2014/main" id="{B682A1B4-EC88-A7C0-3C83-6A28F32BB1AE}"/>
              </a:ext>
            </a:extLst>
          </p:cNvPr>
          <p:cNvSpPr/>
          <p:nvPr/>
        </p:nvSpPr>
        <p:spPr>
          <a:xfrm>
            <a:off x="2241753" y="4994787"/>
            <a:ext cx="5201265" cy="747252"/>
          </a:xfrm>
          <a:prstGeom prst="wedgeRoundRectCallout">
            <a:avLst>
              <a:gd name="adj1" fmla="val 59318"/>
              <a:gd name="adj2" fmla="val 25658"/>
              <a:gd name="adj3" fmla="val 16667"/>
            </a:avLst>
          </a:prstGeom>
          <a:solidFill>
            <a:schemeClr val="bg1"/>
          </a:solidFill>
          <a:ln w="38100" cap="rnd">
            <a:solidFill>
              <a:schemeClr val="tx2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 err="1">
                <a:solidFill>
                  <a:schemeClr val="tx1"/>
                </a:solidFill>
              </a:rPr>
              <a:t>Defnyddiais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ddatrysiad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fy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mhartner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i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ddod</a:t>
            </a:r>
            <a:r>
              <a:rPr lang="en-GB" dirty="0">
                <a:solidFill>
                  <a:schemeClr val="tx1"/>
                </a:solidFill>
              </a:rPr>
              <a:t> o </a:t>
            </a:r>
            <a:r>
              <a:rPr lang="en-GB" dirty="0" err="1">
                <a:solidFill>
                  <a:schemeClr val="tx1"/>
                </a:solidFill>
              </a:rPr>
              <a:t>hyd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i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ffordd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arall</a:t>
            </a:r>
            <a:r>
              <a:rPr lang="en-GB" dirty="0">
                <a:solidFill>
                  <a:schemeClr val="tx1"/>
                </a:solidFill>
              </a:rPr>
              <a:t> o </a:t>
            </a:r>
            <a:r>
              <a:rPr lang="en-GB" dirty="0" err="1">
                <a:solidFill>
                  <a:schemeClr val="tx1"/>
                </a:solidFill>
              </a:rPr>
              <a:t>ffitio'r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parseli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yn</a:t>
            </a:r>
            <a:r>
              <a:rPr lang="en-GB" dirty="0">
                <a:solidFill>
                  <a:schemeClr val="tx1"/>
                </a:solidFill>
              </a:rPr>
              <a:t> y </a:t>
            </a:r>
            <a:r>
              <a:rPr lang="en-GB" dirty="0" err="1">
                <a:solidFill>
                  <a:schemeClr val="tx1"/>
                </a:solidFill>
              </a:rPr>
              <a:t>sach</a:t>
            </a:r>
            <a:r>
              <a:rPr lang="en-GB" dirty="0">
                <a:solidFill>
                  <a:schemeClr val="tx1"/>
                </a:solidFill>
              </a:rPr>
              <a:t>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Speech Bubble: Oval 5">
            <a:extLst>
              <a:ext uri="{FF2B5EF4-FFF2-40B4-BE49-F238E27FC236}">
                <a16:creationId xmlns:a16="http://schemas.microsoft.com/office/drawing/2014/main" id="{37AF2F53-23E9-F8AD-C473-4D5E8DC0596F}"/>
              </a:ext>
            </a:extLst>
          </p:cNvPr>
          <p:cNvSpPr/>
          <p:nvPr/>
        </p:nvSpPr>
        <p:spPr>
          <a:xfrm>
            <a:off x="8300772" y="4291781"/>
            <a:ext cx="3606093" cy="1872343"/>
          </a:xfrm>
          <a:prstGeom prst="wedgeEllipseCallout">
            <a:avLst>
              <a:gd name="adj1" fmla="val -55319"/>
              <a:gd name="adj2" fmla="val -35078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lvl="0" algn="ctr">
              <a:defRPr/>
            </a:pPr>
            <a:r>
              <a:rPr lang="en-GB" sz="1600" dirty="0" err="1">
                <a:solidFill>
                  <a:schemeClr val="tx1"/>
                </a:solidFill>
              </a:rPr>
              <a:t>Ar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ddiwedd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pob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sesiwn</a:t>
            </a:r>
            <a:r>
              <a:rPr lang="en-GB" sz="1600" dirty="0">
                <a:solidFill>
                  <a:schemeClr val="tx1"/>
                </a:solidFill>
              </a:rPr>
              <a:t> Axiom Maths (</a:t>
            </a:r>
            <a:r>
              <a:rPr lang="en-GB" sz="1600" dirty="0" err="1">
                <a:solidFill>
                  <a:schemeClr val="tx1"/>
                </a:solidFill>
              </a:rPr>
              <a:t>yn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ogystal</a:t>
            </a:r>
            <a:r>
              <a:rPr lang="en-GB" sz="1600" dirty="0">
                <a:solidFill>
                  <a:schemeClr val="tx1"/>
                </a:solidFill>
              </a:rPr>
              <a:t> â </a:t>
            </a:r>
            <a:r>
              <a:rPr lang="en-GB" sz="1600" dirty="0" err="1">
                <a:solidFill>
                  <a:schemeClr val="tx1"/>
                </a:solidFill>
              </a:rPr>
              <a:t>thrwy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gydol</a:t>
            </a:r>
            <a:r>
              <a:rPr lang="en-GB" sz="1600" dirty="0">
                <a:solidFill>
                  <a:schemeClr val="tx1"/>
                </a:solidFill>
              </a:rPr>
              <a:t> y </a:t>
            </a:r>
            <a:r>
              <a:rPr lang="en-GB" sz="1600" dirty="0" err="1">
                <a:solidFill>
                  <a:schemeClr val="tx1"/>
                </a:solidFill>
              </a:rPr>
              <a:t>sesiwn</a:t>
            </a:r>
            <a:r>
              <a:rPr lang="en-GB" sz="1600" dirty="0">
                <a:solidFill>
                  <a:schemeClr val="tx1"/>
                </a:solidFill>
              </a:rPr>
              <a:t>), </a:t>
            </a:r>
            <a:r>
              <a:rPr lang="en-GB" sz="1600" dirty="0" err="1">
                <a:solidFill>
                  <a:schemeClr val="tx1"/>
                </a:solidFill>
              </a:rPr>
              <a:t>mae'r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mathemategwyr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yn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myfyrio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ar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sut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maen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nhw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wedi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dangos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ymddygiad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b="1" dirty="0">
                <a:solidFill>
                  <a:schemeClr val="tx2"/>
                </a:solidFill>
              </a:rPr>
              <a:t>AHD</a:t>
            </a:r>
            <a:r>
              <a:rPr lang="en-GB" sz="1600" dirty="0">
                <a:solidFill>
                  <a:schemeClr val="tx1"/>
                </a:solidFill>
              </a:rPr>
              <a:t>!</a:t>
            </a:r>
            <a:endParaRPr kumimoji="0" lang="en-GB" sz="16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532507A-436D-9E6E-6E47-972C1B11EC9C}"/>
              </a:ext>
            </a:extLst>
          </p:cNvPr>
          <p:cNvSpPr txBox="1"/>
          <p:nvPr/>
        </p:nvSpPr>
        <p:spPr>
          <a:xfrm>
            <a:off x="522423" y="352063"/>
            <a:ext cx="92849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err="1">
                <a:solidFill>
                  <a:srgbClr val="AA18FE"/>
                </a:solidFill>
                <a:latin typeface="Georgia" panose="02040502050405020303" pitchFamily="18" charset="0"/>
                <a:ea typeface="+mj-ea"/>
                <a:cs typeface="+mj-cs"/>
              </a:rPr>
              <a:t>Heddiw</a:t>
            </a:r>
            <a:r>
              <a:rPr lang="en-US" sz="4000" b="1" dirty="0">
                <a:solidFill>
                  <a:srgbClr val="AA18FE"/>
                </a:solidFill>
                <a:latin typeface="Georgia" panose="02040502050405020303" pitchFamily="18" charset="0"/>
                <a:ea typeface="+mj-ea"/>
                <a:cs typeface="+mj-cs"/>
              </a:rPr>
              <a:t>, </a:t>
            </a:r>
            <a:r>
              <a:rPr lang="en-US" sz="4000" b="1" dirty="0" err="1">
                <a:solidFill>
                  <a:srgbClr val="AA18FE"/>
                </a:solidFill>
                <a:latin typeface="Georgia" panose="02040502050405020303" pitchFamily="18" charset="0"/>
                <a:ea typeface="+mj-ea"/>
                <a:cs typeface="+mj-cs"/>
              </a:rPr>
              <a:t>sut</a:t>
            </a:r>
            <a:r>
              <a:rPr lang="en-US" sz="4000" b="1" dirty="0">
                <a:solidFill>
                  <a:srgbClr val="AA18FE"/>
                </a:solidFill>
                <a:latin typeface="Georgia" panose="02040502050405020303" pitchFamily="18" charset="0"/>
                <a:ea typeface="+mj-ea"/>
                <a:cs typeface="+mj-cs"/>
              </a:rPr>
              <a:t> </a:t>
            </a:r>
            <a:r>
              <a:rPr lang="en-US" sz="4000" b="1" dirty="0" err="1">
                <a:solidFill>
                  <a:srgbClr val="AA18FE"/>
                </a:solidFill>
                <a:latin typeface="Georgia" panose="02040502050405020303" pitchFamily="18" charset="0"/>
                <a:ea typeface="+mj-ea"/>
                <a:cs typeface="+mj-cs"/>
              </a:rPr>
              <a:t>ydych</a:t>
            </a:r>
            <a:r>
              <a:rPr lang="en-US" sz="4000" b="1" dirty="0">
                <a:solidFill>
                  <a:srgbClr val="AA18FE"/>
                </a:solidFill>
                <a:latin typeface="Georgia" panose="02040502050405020303" pitchFamily="18" charset="0"/>
                <a:ea typeface="+mj-ea"/>
                <a:cs typeface="+mj-cs"/>
              </a:rPr>
              <a:t> chi </a:t>
            </a:r>
            <a:r>
              <a:rPr lang="en-US" sz="4000" b="1" dirty="0" err="1">
                <a:solidFill>
                  <a:srgbClr val="AA18FE"/>
                </a:solidFill>
                <a:latin typeface="Georgia" panose="02040502050405020303" pitchFamily="18" charset="0"/>
                <a:ea typeface="+mj-ea"/>
                <a:cs typeface="+mj-cs"/>
              </a:rPr>
              <a:t>wedi</a:t>
            </a:r>
            <a:r>
              <a:rPr lang="en-US" sz="4000" b="1" dirty="0">
                <a:solidFill>
                  <a:srgbClr val="AA18FE"/>
                </a:solidFill>
                <a:latin typeface="Georgia" panose="02040502050405020303" pitchFamily="18" charset="0"/>
                <a:ea typeface="+mj-ea"/>
                <a:cs typeface="+mj-cs"/>
              </a:rPr>
              <a:t> bod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AA18FE"/>
                </a:solidFill>
                <a:effectLst/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…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7973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DEC6C2-05B7-0357-3063-785B205E2F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err="1"/>
              <a:t>Caniatewch</a:t>
            </a:r>
            <a:r>
              <a:rPr lang="en-GB" b="1" dirty="0"/>
              <a:t> 2 </a:t>
            </a:r>
            <a:r>
              <a:rPr lang="en-GB" b="1" dirty="0" err="1"/>
              <a:t>funud</a:t>
            </a:r>
            <a:r>
              <a:rPr lang="en-GB" b="1" dirty="0"/>
              <a:t> </a:t>
            </a:r>
            <a:r>
              <a:rPr lang="en-GB" b="1" dirty="0" err="1"/>
              <a:t>ar</a:t>
            </a:r>
            <a:r>
              <a:rPr lang="en-GB" b="1" dirty="0"/>
              <a:t> </a:t>
            </a:r>
            <a:r>
              <a:rPr lang="en-GB" b="1" dirty="0" err="1"/>
              <a:t>ddiwedd</a:t>
            </a:r>
            <a:r>
              <a:rPr lang="en-GB" b="1" dirty="0"/>
              <a:t> y </a:t>
            </a:r>
            <a:r>
              <a:rPr lang="en-GB" b="1" dirty="0" err="1"/>
              <a:t>sesiwn</a:t>
            </a:r>
            <a:r>
              <a:rPr lang="en-GB" b="1" dirty="0"/>
              <a:t> </a:t>
            </a:r>
            <a:r>
              <a:rPr lang="en-GB" b="1" dirty="0" err="1"/>
              <a:t>i</a:t>
            </a:r>
            <a:r>
              <a:rPr lang="en-GB" b="1" dirty="0"/>
              <a:t> </a:t>
            </a:r>
            <a:r>
              <a:rPr lang="en-GB" b="1" dirty="0" err="1"/>
              <a:t>ddweud</a:t>
            </a:r>
            <a:r>
              <a:rPr lang="en-GB" b="1" dirty="0"/>
              <a:t> </a:t>
            </a:r>
            <a:r>
              <a:rPr lang="en-GB" b="1" dirty="0" err="1"/>
              <a:t>wrth</a:t>
            </a:r>
            <a:r>
              <a:rPr lang="en-GB" b="1" dirty="0"/>
              <a:t> y </a:t>
            </a:r>
            <a:r>
              <a:rPr lang="en-GB" b="1" dirty="0" err="1"/>
              <a:t>mathemategwyr</a:t>
            </a:r>
            <a:r>
              <a:rPr lang="en-GB" b="1" dirty="0"/>
              <a:t> </a:t>
            </a:r>
            <a:r>
              <a:rPr lang="en-GB" b="1" dirty="0" err="1"/>
              <a:t>sut</a:t>
            </a:r>
            <a:r>
              <a:rPr lang="en-GB" b="1" dirty="0"/>
              <a:t> </a:t>
            </a:r>
            <a:r>
              <a:rPr lang="en-GB" b="1" dirty="0" err="1"/>
              <a:t>maen</a:t>
            </a:r>
            <a:r>
              <a:rPr lang="en-GB" b="1" dirty="0"/>
              <a:t> </a:t>
            </a:r>
            <a:r>
              <a:rPr lang="en-GB" b="1" dirty="0" err="1"/>
              <a:t>nhw</a:t>
            </a:r>
            <a:r>
              <a:rPr lang="en-GB" b="1" dirty="0"/>
              <a:t> </a:t>
            </a:r>
            <a:r>
              <a:rPr lang="en-GB" b="1" dirty="0" err="1"/>
              <a:t>wedi</a:t>
            </a:r>
            <a:r>
              <a:rPr lang="en-GB" b="1" dirty="0"/>
              <a:t> </a:t>
            </a:r>
            <a:r>
              <a:rPr lang="en-GB" b="1" dirty="0" err="1"/>
              <a:t>dangos</a:t>
            </a:r>
            <a:r>
              <a:rPr lang="en-GB" b="1" dirty="0"/>
              <a:t> y tri </a:t>
            </a:r>
            <a:r>
              <a:rPr lang="en-GB" b="1" dirty="0" err="1"/>
              <a:t>ymddygiad</a:t>
            </a:r>
            <a:r>
              <a:rPr lang="en-GB" b="1" dirty="0"/>
              <a:t> </a:t>
            </a:r>
            <a:r>
              <a:rPr lang="en-GB" b="1" dirty="0">
                <a:solidFill>
                  <a:schemeClr val="tx2"/>
                </a:solidFill>
              </a:rPr>
              <a:t>AHD</a:t>
            </a:r>
            <a:r>
              <a:rPr lang="en-GB" b="1" dirty="0"/>
              <a:t> gan </a:t>
            </a:r>
            <a:r>
              <a:rPr lang="en-GB" b="1" dirty="0" err="1"/>
              <a:t>fathemategwyr</a:t>
            </a:r>
            <a:r>
              <a:rPr lang="en-GB" b="1" dirty="0"/>
              <a:t> </a:t>
            </a:r>
            <a:r>
              <a:rPr lang="en-GB" b="1" dirty="0" err="1"/>
              <a:t>heddiw</a:t>
            </a:r>
            <a:r>
              <a:rPr lang="en-GB" b="1" dirty="0"/>
              <a:t>. </a:t>
            </a:r>
          </a:p>
          <a:p>
            <a:r>
              <a:rPr lang="en-GB" dirty="0" err="1"/>
              <a:t>Gofynnwch</a:t>
            </a:r>
            <a:r>
              <a:rPr lang="en-GB" dirty="0"/>
              <a:t> </a:t>
            </a:r>
            <a:r>
              <a:rPr lang="en-GB" dirty="0" err="1"/>
              <a:t>iddyn</a:t>
            </a:r>
            <a:r>
              <a:rPr lang="en-GB" dirty="0"/>
              <a:t> </a:t>
            </a:r>
            <a:r>
              <a:rPr lang="en-GB" dirty="0" err="1"/>
              <a:t>nhw</a:t>
            </a:r>
            <a:r>
              <a:rPr lang="en-GB" dirty="0"/>
              <a:t> </a:t>
            </a:r>
            <a:r>
              <a:rPr lang="en-GB" dirty="0" err="1"/>
              <a:t>fyfyrio</a:t>
            </a:r>
            <a:r>
              <a:rPr lang="en-GB" dirty="0"/>
              <a:t> </a:t>
            </a:r>
            <a:r>
              <a:rPr lang="en-GB" dirty="0" err="1"/>
              <a:t>ar</a:t>
            </a:r>
            <a:r>
              <a:rPr lang="en-GB" dirty="0"/>
              <a:t> </a:t>
            </a:r>
            <a:r>
              <a:rPr lang="en-GB" dirty="0" err="1"/>
              <a:t>yr</a:t>
            </a:r>
            <a:r>
              <a:rPr lang="en-GB" dirty="0"/>
              <a:t> </a:t>
            </a:r>
            <a:r>
              <a:rPr lang="en-GB" dirty="0" err="1"/>
              <a:t>hyn</a:t>
            </a:r>
            <a:r>
              <a:rPr lang="en-GB" dirty="0"/>
              <a:t> a </a:t>
            </a:r>
            <a:r>
              <a:rPr lang="en-GB" dirty="0" err="1"/>
              <a:t>fwynhaon</a:t>
            </a:r>
            <a:r>
              <a:rPr lang="en-GB" dirty="0"/>
              <a:t> </a:t>
            </a:r>
            <a:r>
              <a:rPr lang="en-GB" dirty="0" err="1"/>
              <a:t>nhw</a:t>
            </a:r>
            <a:r>
              <a:rPr lang="en-GB" dirty="0"/>
              <a:t> am y </a:t>
            </a:r>
            <a:r>
              <a:rPr lang="en-GB" dirty="0" err="1"/>
              <a:t>sesiwn</a:t>
            </a:r>
            <a:r>
              <a:rPr lang="en-GB" dirty="0"/>
              <a:t> hon, a </a:t>
            </a:r>
            <a:r>
              <a:rPr lang="en-GB" dirty="0" err="1"/>
              <a:t>sut</a:t>
            </a:r>
            <a:r>
              <a:rPr lang="en-GB" dirty="0"/>
              <a:t> y </a:t>
            </a:r>
            <a:r>
              <a:rPr lang="en-GB" dirty="0" err="1"/>
              <a:t>gallai</a:t>
            </a:r>
            <a:r>
              <a:rPr lang="en-GB" dirty="0"/>
              <a:t> </a:t>
            </a:r>
            <a:r>
              <a:rPr lang="en-GB" dirty="0" err="1"/>
              <a:t>fod</a:t>
            </a:r>
            <a:r>
              <a:rPr lang="en-GB" dirty="0"/>
              <a:t> </a:t>
            </a:r>
            <a:r>
              <a:rPr lang="en-GB" dirty="0" err="1"/>
              <a:t>wedi</a:t>
            </a:r>
            <a:r>
              <a:rPr lang="en-GB" dirty="0"/>
              <a:t> bod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wahanol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wers</a:t>
            </a:r>
            <a:r>
              <a:rPr lang="en-GB" dirty="0"/>
              <a:t> </a:t>
            </a:r>
            <a:r>
              <a:rPr lang="en-GB" dirty="0" err="1"/>
              <a:t>fathemateg</a:t>
            </a:r>
            <a:r>
              <a:rPr lang="en-GB" dirty="0"/>
              <a:t> </a:t>
            </a:r>
            <a:r>
              <a:rPr lang="en-GB" dirty="0" err="1"/>
              <a:t>arferol</a:t>
            </a:r>
            <a:r>
              <a:rPr lang="en-GB" dirty="0"/>
              <a:t>.</a:t>
            </a:r>
          </a:p>
          <a:p>
            <a:r>
              <a:rPr lang="en-GB" dirty="0"/>
              <a:t>“</a:t>
            </a:r>
            <a:r>
              <a:rPr lang="en-GB" dirty="0" err="1"/>
              <a:t>Oes</a:t>
            </a:r>
            <a:r>
              <a:rPr lang="en-GB" dirty="0"/>
              <a:t> </a:t>
            </a:r>
            <a:r>
              <a:rPr lang="en-GB" dirty="0" err="1"/>
              <a:t>rhywun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eich</a:t>
            </a:r>
            <a:r>
              <a:rPr lang="en-GB" dirty="0"/>
              <a:t> barn chi </a:t>
            </a:r>
            <a:r>
              <a:rPr lang="en-GB" dirty="0" err="1"/>
              <a:t>sydd</a:t>
            </a:r>
            <a:r>
              <a:rPr lang="en-GB" dirty="0"/>
              <a:t> </a:t>
            </a:r>
            <a:r>
              <a:rPr lang="en-GB" dirty="0" err="1"/>
              <a:t>wedi</a:t>
            </a:r>
            <a:r>
              <a:rPr lang="en-GB" dirty="0"/>
              <a:t> bod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arbennig</a:t>
            </a:r>
            <a:r>
              <a:rPr lang="en-GB" dirty="0"/>
              <a:t> o </a:t>
            </a:r>
            <a:r>
              <a:rPr lang="en-GB" b="1" dirty="0" err="1">
                <a:solidFill>
                  <a:schemeClr val="tx2"/>
                </a:solidFill>
              </a:rPr>
              <a:t>anturus</a:t>
            </a:r>
            <a:r>
              <a:rPr lang="en-GB" b="1" dirty="0"/>
              <a:t>/</a:t>
            </a:r>
            <a:r>
              <a:rPr lang="en-GB" b="1" dirty="0" err="1">
                <a:solidFill>
                  <a:schemeClr val="tx2"/>
                </a:solidFill>
              </a:rPr>
              <a:t>huawdl</a:t>
            </a:r>
            <a:r>
              <a:rPr lang="en-GB" b="1" dirty="0"/>
              <a:t>/</a:t>
            </a:r>
            <a:r>
              <a:rPr lang="en-GB" b="1" dirty="0" err="1">
                <a:solidFill>
                  <a:schemeClr val="tx2"/>
                </a:solidFill>
              </a:rPr>
              <a:t>derbyniol</a:t>
            </a:r>
            <a:r>
              <a:rPr lang="en-GB" b="1" dirty="0">
                <a:solidFill>
                  <a:schemeClr val="tx2"/>
                </a:solidFill>
              </a:rPr>
              <a:t> </a:t>
            </a:r>
            <a:r>
              <a:rPr lang="en-GB" dirty="0" err="1"/>
              <a:t>heddiw</a:t>
            </a:r>
            <a:r>
              <a:rPr lang="en-GB" dirty="0"/>
              <a:t>? Beth </a:t>
            </a:r>
            <a:r>
              <a:rPr lang="en-GB" dirty="0" err="1"/>
              <a:t>wnaethon</a:t>
            </a:r>
            <a:r>
              <a:rPr lang="en-GB" dirty="0"/>
              <a:t> </a:t>
            </a:r>
            <a:r>
              <a:rPr lang="en-GB" dirty="0" err="1"/>
              <a:t>nhw</a:t>
            </a:r>
            <a:r>
              <a:rPr lang="en-GB" dirty="0"/>
              <a:t>?”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6821AB-F5C5-2A71-0F40-D63733B60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C69D600-C4C2-904B-20BC-0C689B316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Heddiw, </a:t>
            </a:r>
            <a:r>
              <a:rPr lang="en-GB" dirty="0" err="1"/>
              <a:t>sut</a:t>
            </a:r>
            <a:r>
              <a:rPr lang="en-GB" dirty="0"/>
              <a:t> </a:t>
            </a:r>
            <a:r>
              <a:rPr lang="en-GB" dirty="0" err="1"/>
              <a:t>ydych</a:t>
            </a:r>
            <a:r>
              <a:rPr lang="en-GB" dirty="0"/>
              <a:t> chi </a:t>
            </a:r>
            <a:r>
              <a:rPr lang="en-GB" dirty="0" err="1"/>
              <a:t>wedi</a:t>
            </a:r>
            <a:r>
              <a:rPr lang="en-GB" dirty="0"/>
              <a:t> bod…</a:t>
            </a:r>
          </a:p>
        </p:txBody>
      </p:sp>
      <p:sp>
        <p:nvSpPr>
          <p:cNvPr id="7" name="Speech Bubble: Oval 5">
            <a:extLst>
              <a:ext uri="{FF2B5EF4-FFF2-40B4-BE49-F238E27FC236}">
                <a16:creationId xmlns:a16="http://schemas.microsoft.com/office/drawing/2014/main" id="{8B64728D-4AD1-D10D-D8C7-B2467F67285B}"/>
              </a:ext>
            </a:extLst>
          </p:cNvPr>
          <p:cNvSpPr/>
          <p:nvPr/>
        </p:nvSpPr>
        <p:spPr>
          <a:xfrm>
            <a:off x="7297882" y="3333135"/>
            <a:ext cx="3690960" cy="1592124"/>
          </a:xfrm>
          <a:prstGeom prst="wedgeEllipseCallout">
            <a:avLst>
              <a:gd name="adj1" fmla="val -26968"/>
              <a:gd name="adj2" fmla="val -65956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lvl="0" algn="ctr">
              <a:defRPr/>
            </a:pPr>
            <a:r>
              <a:rPr lang="en-GB" sz="1600" dirty="0" err="1">
                <a:solidFill>
                  <a:schemeClr val="tx1"/>
                </a:solidFill>
              </a:rPr>
              <a:t>Mae'r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tair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sesiwn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gyntaf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ym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Mloc</a:t>
            </a:r>
            <a:r>
              <a:rPr lang="en-GB" sz="1600" dirty="0">
                <a:solidFill>
                  <a:schemeClr val="tx1"/>
                </a:solidFill>
              </a:rPr>
              <a:t> 1 </a:t>
            </a:r>
            <a:r>
              <a:rPr lang="en-GB" sz="1600" dirty="0" err="1">
                <a:solidFill>
                  <a:schemeClr val="tx1"/>
                </a:solidFill>
              </a:rPr>
              <a:t>yn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canolbwyntio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ar</a:t>
            </a:r>
            <a:r>
              <a:rPr lang="en-GB" sz="1600" dirty="0">
                <a:solidFill>
                  <a:schemeClr val="tx1"/>
                </a:solidFill>
              </a:rPr>
              <a:t> un o </a:t>
            </a:r>
            <a:r>
              <a:rPr lang="en-GB" sz="1600" dirty="0" err="1">
                <a:solidFill>
                  <a:schemeClr val="tx1"/>
                </a:solidFill>
              </a:rPr>
              <a:t>dri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ymddygiad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i="1" dirty="0">
                <a:solidFill>
                  <a:schemeClr val="tx2"/>
                </a:solidFill>
              </a:rPr>
              <a:t>AHD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mathemategwyr</a:t>
            </a:r>
            <a:r>
              <a:rPr lang="en-GB" sz="1600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21461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14FEEC4-0F7D-E518-550D-4DBBDD10F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C334B-5606-F640-9B65-DA4F71454EC0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099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47BE2-119D-8FBD-5B0F-8A3B66834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/>
              <a:t>Pos</a:t>
            </a:r>
            <a:r>
              <a:rPr lang="en-GB" dirty="0"/>
              <a:t> </a:t>
            </a:r>
            <a:r>
              <a:rPr lang="en-GB" dirty="0" err="1"/>
              <a:t>pacio</a:t>
            </a:r>
            <a:endParaRPr lang="en-GB" dirty="0">
              <a:highlight>
                <a:srgbClr val="FFFF00"/>
              </a:highligh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EFA4D0-7AD3-3778-0937-7A07172253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Mae </a:t>
            </a:r>
            <a:r>
              <a:rPr lang="en-GB" dirty="0" err="1"/>
              <a:t>parseli'n</a:t>
            </a:r>
            <a:r>
              <a:rPr lang="en-GB" dirty="0"/>
              <a:t> </a:t>
            </a:r>
            <a:r>
              <a:rPr lang="en-GB" dirty="0" err="1"/>
              <a:t>cael</a:t>
            </a:r>
            <a:r>
              <a:rPr lang="en-GB" dirty="0"/>
              <a:t> </a:t>
            </a:r>
            <a:r>
              <a:rPr lang="en-GB" dirty="0" err="1"/>
              <a:t>eu</a:t>
            </a:r>
            <a:r>
              <a:rPr lang="en-GB" dirty="0"/>
              <a:t> </a:t>
            </a:r>
            <a:r>
              <a:rPr lang="en-GB" dirty="0" err="1"/>
              <a:t>rhoi</a:t>
            </a:r>
            <a:r>
              <a:rPr lang="en-GB" dirty="0"/>
              <a:t> </a:t>
            </a:r>
            <a:r>
              <a:rPr lang="en-GB" dirty="0" err="1"/>
              <a:t>mewn</a:t>
            </a:r>
            <a:r>
              <a:rPr lang="en-GB" dirty="0"/>
              <a:t> </a:t>
            </a:r>
            <a:r>
              <a:rPr lang="en-GB" dirty="0" err="1"/>
              <a:t>sachau</a:t>
            </a:r>
            <a:r>
              <a:rPr lang="en-GB" dirty="0"/>
              <a:t> </a:t>
            </a:r>
            <a:r>
              <a:rPr lang="en-GB" dirty="0" err="1"/>
              <a:t>mewn</a:t>
            </a:r>
            <a:r>
              <a:rPr lang="en-GB" dirty="0"/>
              <a:t> </a:t>
            </a:r>
            <a:r>
              <a:rPr lang="en-GB" dirty="0" err="1"/>
              <a:t>swyddfa</a:t>
            </a:r>
            <a:r>
              <a:rPr lang="en-GB" dirty="0"/>
              <a:t> </a:t>
            </a:r>
            <a:r>
              <a:rPr lang="en-GB" dirty="0" err="1"/>
              <a:t>bost</a:t>
            </a:r>
            <a:r>
              <a:rPr lang="en-GB" dirty="0"/>
              <a:t>.</a:t>
            </a:r>
          </a:p>
          <a:p>
            <a:endParaRPr lang="en-GB" dirty="0"/>
          </a:p>
          <a:p>
            <a:r>
              <a:rPr lang="en-GB" dirty="0"/>
              <a:t>Mae </a:t>
            </a:r>
            <a:r>
              <a:rPr lang="en-GB" dirty="0" err="1"/>
              <a:t>pob</a:t>
            </a:r>
            <a:r>
              <a:rPr lang="en-GB" dirty="0"/>
              <a:t> un </a:t>
            </a:r>
            <a:r>
              <a:rPr lang="en-GB" dirty="0" err="1"/>
              <a:t>o'r</a:t>
            </a:r>
            <a:r>
              <a:rPr lang="en-GB" dirty="0"/>
              <a:t> </a:t>
            </a:r>
            <a:r>
              <a:rPr lang="en-GB" dirty="0" err="1"/>
              <a:t>parseli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b="1" dirty="0" err="1">
                <a:solidFill>
                  <a:schemeClr val="accent3"/>
                </a:solidFill>
              </a:rPr>
              <a:t>rhif</a:t>
            </a:r>
            <a:r>
              <a:rPr lang="en-GB" b="1" dirty="0">
                <a:solidFill>
                  <a:schemeClr val="accent3"/>
                </a:solidFill>
              </a:rPr>
              <a:t> </a:t>
            </a:r>
            <a:r>
              <a:rPr lang="en-GB" b="1" dirty="0" err="1">
                <a:solidFill>
                  <a:schemeClr val="accent3"/>
                </a:solidFill>
              </a:rPr>
              <a:t>cyfan</a:t>
            </a:r>
            <a:r>
              <a:rPr lang="en-GB" b="1" dirty="0">
                <a:solidFill>
                  <a:schemeClr val="accent3"/>
                </a:solidFill>
              </a:rPr>
              <a:t> </a:t>
            </a:r>
            <a:r>
              <a:rPr lang="en-GB" dirty="0"/>
              <a:t>o </a:t>
            </a:r>
            <a:r>
              <a:rPr lang="en-GB" dirty="0" err="1"/>
              <a:t>gilogramau</a:t>
            </a:r>
            <a:r>
              <a:rPr lang="en-GB" dirty="0"/>
              <a:t>, </a:t>
            </a:r>
            <a:br>
              <a:rPr lang="en-GB" dirty="0"/>
            </a:br>
            <a:r>
              <a:rPr lang="en-GB" dirty="0"/>
              <a:t>ac </a:t>
            </a:r>
            <a:r>
              <a:rPr lang="en-GB" dirty="0" err="1"/>
              <a:t>mae</a:t>
            </a:r>
            <a:r>
              <a:rPr lang="en-GB" dirty="0"/>
              <a:t> </a:t>
            </a:r>
            <a:r>
              <a:rPr lang="en-GB" dirty="0" err="1"/>
              <a:t>pob</a:t>
            </a:r>
            <a:r>
              <a:rPr lang="en-GB" dirty="0"/>
              <a:t> </a:t>
            </a:r>
            <a:r>
              <a:rPr lang="en-GB" dirty="0" err="1"/>
              <a:t>parsel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pwyso</a:t>
            </a:r>
            <a:r>
              <a:rPr lang="en-GB" dirty="0"/>
              <a:t> </a:t>
            </a:r>
            <a:r>
              <a:rPr lang="en-GB" b="1" dirty="0">
                <a:solidFill>
                  <a:schemeClr val="accent3"/>
                </a:solidFill>
              </a:rPr>
              <a:t>dim </a:t>
            </a:r>
            <a:r>
              <a:rPr lang="en-GB" b="1" dirty="0" err="1">
                <a:solidFill>
                  <a:schemeClr val="accent3"/>
                </a:solidFill>
              </a:rPr>
              <a:t>mwy</a:t>
            </a:r>
            <a:r>
              <a:rPr lang="en-GB" b="1" dirty="0">
                <a:solidFill>
                  <a:schemeClr val="accent3"/>
                </a:solidFill>
              </a:rPr>
              <a:t> </a:t>
            </a:r>
            <a:r>
              <a:rPr lang="en-GB" b="1" dirty="0" err="1">
                <a:solidFill>
                  <a:schemeClr val="accent3"/>
                </a:solidFill>
              </a:rPr>
              <a:t>na</a:t>
            </a:r>
            <a:r>
              <a:rPr lang="en-GB" b="1" dirty="0">
                <a:solidFill>
                  <a:schemeClr val="accent3"/>
                </a:solidFill>
              </a:rPr>
              <a:t> 10 kg</a:t>
            </a:r>
            <a:r>
              <a:rPr lang="en-GB" dirty="0"/>
              <a:t>.</a:t>
            </a:r>
          </a:p>
          <a:p>
            <a:endParaRPr lang="en-GB" dirty="0"/>
          </a:p>
          <a:p>
            <a:r>
              <a:rPr lang="it-IT" dirty="0"/>
              <a:t>Allwch chi ddod o hyd i gasgliad o</a:t>
            </a:r>
            <a:endParaRPr lang="en-GB" dirty="0"/>
          </a:p>
          <a:p>
            <a:pPr marL="457200" indent="-457200">
              <a:buClr>
                <a:schemeClr val="tx1"/>
              </a:buClr>
              <a:buFont typeface="+mj-lt"/>
              <a:buAutoNum type="alphaLcParenR"/>
            </a:pPr>
            <a:r>
              <a:rPr lang="en-GB" dirty="0">
                <a:solidFill>
                  <a:schemeClr val="accent3"/>
                </a:solidFill>
              </a:rPr>
              <a:t> </a:t>
            </a:r>
            <a:r>
              <a:rPr lang="en-GB" b="1" dirty="0">
                <a:solidFill>
                  <a:schemeClr val="accent3"/>
                </a:solidFill>
              </a:rPr>
              <a:t>9 </a:t>
            </a:r>
            <a:r>
              <a:rPr lang="en-GB" b="1" dirty="0" err="1">
                <a:solidFill>
                  <a:schemeClr val="accent3"/>
                </a:solidFill>
              </a:rPr>
              <a:t>parsel</a:t>
            </a:r>
            <a:r>
              <a:rPr lang="en-GB" b="1" dirty="0">
                <a:solidFill>
                  <a:schemeClr val="accent3"/>
                </a:solidFill>
              </a:rPr>
              <a:t> </a:t>
            </a:r>
            <a:r>
              <a:rPr lang="en-GB" dirty="0" err="1"/>
              <a:t>sy'n</a:t>
            </a:r>
            <a:r>
              <a:rPr lang="en-GB" dirty="0"/>
              <a:t> </a:t>
            </a:r>
            <a:r>
              <a:rPr lang="en-GB" dirty="0" err="1"/>
              <a:t>pwyso'n</a:t>
            </a:r>
            <a:r>
              <a:rPr lang="en-GB" dirty="0"/>
              <a:t> </a:t>
            </a:r>
            <a:r>
              <a:rPr lang="en-GB" b="1" dirty="0">
                <a:solidFill>
                  <a:schemeClr val="accent3"/>
                </a:solidFill>
              </a:rPr>
              <a:t>union 28 kg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gyd</a:t>
            </a:r>
            <a:r>
              <a:rPr lang="en-GB" dirty="0"/>
              <a:t> ac </a:t>
            </a:r>
            <a:r>
              <a:rPr lang="en-GB" dirty="0" err="1"/>
              <a:t>sydd</a:t>
            </a:r>
            <a:r>
              <a:rPr lang="en-GB" dirty="0"/>
              <a:t> </a:t>
            </a:r>
            <a:r>
              <a:rPr lang="en-GB" dirty="0" err="1"/>
              <a:t>ddim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ffitio</a:t>
            </a:r>
            <a:r>
              <a:rPr lang="en-GB" dirty="0"/>
              <a:t> </a:t>
            </a:r>
            <a:r>
              <a:rPr lang="en-GB" dirty="0" err="1"/>
              <a:t>mewn</a:t>
            </a:r>
            <a:r>
              <a:rPr lang="en-GB" dirty="0"/>
              <a:t> </a:t>
            </a:r>
            <a:r>
              <a:rPr lang="en-GB" b="1" dirty="0" err="1">
                <a:solidFill>
                  <a:schemeClr val="accent3"/>
                </a:solidFill>
              </a:rPr>
              <a:t>tair</a:t>
            </a:r>
            <a:r>
              <a:rPr lang="en-GB" b="1" dirty="0">
                <a:solidFill>
                  <a:schemeClr val="accent3"/>
                </a:solidFill>
              </a:rPr>
              <a:t> </a:t>
            </a:r>
            <a:r>
              <a:rPr lang="en-GB" dirty="0" err="1"/>
              <a:t>sach</a:t>
            </a:r>
            <a:r>
              <a:rPr lang="en-GB" dirty="0"/>
              <a:t>?</a:t>
            </a:r>
          </a:p>
          <a:p>
            <a:pPr marL="457200" indent="-457200">
              <a:buFont typeface="+mj-lt"/>
              <a:buAutoNum type="alphaLcParenR"/>
            </a:pPr>
            <a:r>
              <a:rPr lang="en-GB" dirty="0"/>
              <a:t> neu </a:t>
            </a:r>
            <a:r>
              <a:rPr lang="en-GB" b="1" dirty="0">
                <a:solidFill>
                  <a:schemeClr val="accent3"/>
                </a:solidFill>
              </a:rPr>
              <a:t>10 </a:t>
            </a:r>
            <a:r>
              <a:rPr lang="en-GB" b="1" dirty="0" err="1">
                <a:solidFill>
                  <a:schemeClr val="accent3"/>
                </a:solidFill>
              </a:rPr>
              <a:t>parsel</a:t>
            </a:r>
            <a:r>
              <a:rPr lang="en-GB" dirty="0"/>
              <a:t> </a:t>
            </a:r>
            <a:r>
              <a:rPr lang="en-GB" dirty="0" err="1"/>
              <a:t>sy'n</a:t>
            </a:r>
            <a:r>
              <a:rPr lang="en-GB" dirty="0"/>
              <a:t> </a:t>
            </a:r>
            <a:r>
              <a:rPr lang="en-GB" dirty="0" err="1"/>
              <a:t>pwyso</a:t>
            </a:r>
            <a:r>
              <a:rPr lang="en-GB" dirty="0"/>
              <a:t> </a:t>
            </a:r>
            <a:r>
              <a:rPr lang="en-GB" b="1" dirty="0">
                <a:solidFill>
                  <a:schemeClr val="accent3"/>
                </a:solidFill>
              </a:rPr>
              <a:t>dim </a:t>
            </a:r>
            <a:r>
              <a:rPr lang="en-GB" b="1" dirty="0" err="1">
                <a:solidFill>
                  <a:schemeClr val="accent3"/>
                </a:solidFill>
              </a:rPr>
              <a:t>mwy</a:t>
            </a:r>
            <a:r>
              <a:rPr lang="en-GB" b="1" dirty="0">
                <a:solidFill>
                  <a:schemeClr val="accent3"/>
                </a:solidFill>
              </a:rPr>
              <a:t> </a:t>
            </a:r>
            <a:r>
              <a:rPr lang="en-GB" b="1" dirty="0" err="1">
                <a:solidFill>
                  <a:schemeClr val="accent3"/>
                </a:solidFill>
              </a:rPr>
              <a:t>na</a:t>
            </a:r>
            <a:r>
              <a:rPr lang="en-GB" b="1" dirty="0">
                <a:solidFill>
                  <a:schemeClr val="accent3"/>
                </a:solidFill>
              </a:rPr>
              <a:t> 40 kg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gyd</a:t>
            </a:r>
            <a:r>
              <a:rPr lang="en-GB" dirty="0"/>
              <a:t> ac </a:t>
            </a:r>
            <a:r>
              <a:rPr lang="en-GB" dirty="0" err="1"/>
              <a:t>nad</a:t>
            </a:r>
            <a:r>
              <a:rPr lang="en-GB" dirty="0"/>
              <a:t> </a:t>
            </a:r>
            <a:r>
              <a:rPr lang="en-GB" dirty="0" err="1"/>
              <a:t>ydyn</a:t>
            </a:r>
            <a:r>
              <a:rPr lang="en-GB" dirty="0"/>
              <a:t> </a:t>
            </a:r>
            <a:r>
              <a:rPr lang="en-GB" dirty="0" err="1"/>
              <a:t>nhw'n</a:t>
            </a:r>
            <a:r>
              <a:rPr lang="en-GB" dirty="0"/>
              <a:t> </a:t>
            </a:r>
            <a:r>
              <a:rPr lang="en-GB" dirty="0" err="1"/>
              <a:t>ffitio</a:t>
            </a:r>
            <a:r>
              <a:rPr lang="en-GB" dirty="0"/>
              <a:t> </a:t>
            </a:r>
            <a:r>
              <a:rPr lang="en-GB" dirty="0" err="1"/>
              <a:t>mewn</a:t>
            </a:r>
            <a:r>
              <a:rPr lang="en-GB" dirty="0"/>
              <a:t> </a:t>
            </a:r>
            <a:r>
              <a:rPr lang="en-GB" b="1" dirty="0" err="1">
                <a:solidFill>
                  <a:schemeClr val="accent3"/>
                </a:solidFill>
              </a:rPr>
              <a:t>pedair</a:t>
            </a:r>
            <a:r>
              <a:rPr lang="en-GB" b="1" dirty="0">
                <a:solidFill>
                  <a:schemeClr val="accent3"/>
                </a:solidFill>
              </a:rPr>
              <a:t> </a:t>
            </a:r>
            <a:r>
              <a:rPr lang="en-GB" dirty="0" err="1"/>
              <a:t>sach</a:t>
            </a:r>
            <a:r>
              <a:rPr lang="en-GB" dirty="0"/>
              <a:t>?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514E53-4B12-2A2B-1F21-D4495D3D29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5" name="Speech Bubble: Oval 4">
            <a:extLst>
              <a:ext uri="{FF2B5EF4-FFF2-40B4-BE49-F238E27FC236}">
                <a16:creationId xmlns:a16="http://schemas.microsoft.com/office/drawing/2014/main" id="{7E190800-2653-173B-480C-91D3F08942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26380" y="4683775"/>
            <a:ext cx="4759317" cy="1846428"/>
          </a:xfrm>
          <a:prstGeom prst="wedgeEllipseCallout">
            <a:avLst>
              <a:gd name="adj1" fmla="val -32296"/>
              <a:gd name="adj2" fmla="val -59069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lvl="0" algn="ctr">
              <a:defRPr/>
            </a:pPr>
            <a:r>
              <a:rPr lang="en-GB" sz="1600" dirty="0" err="1">
                <a:solidFill>
                  <a:schemeClr val="tx1"/>
                </a:solidFill>
              </a:rPr>
              <a:t>Mae'r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problemau</a:t>
            </a:r>
            <a:r>
              <a:rPr lang="en-GB" sz="1600" dirty="0">
                <a:solidFill>
                  <a:schemeClr val="tx1"/>
                </a:solidFill>
              </a:rPr>
              <a:t> â </a:t>
            </a:r>
            <a:r>
              <a:rPr lang="en-GB" sz="1600" dirty="0" err="1">
                <a:solidFill>
                  <a:schemeClr val="tx1"/>
                </a:solidFill>
              </a:rPr>
              <a:t>thema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werdd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ar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gyfer</a:t>
            </a:r>
            <a:r>
              <a:rPr lang="en-GB" sz="1600" dirty="0">
                <a:solidFill>
                  <a:schemeClr val="tx1"/>
                </a:solidFill>
              </a:rPr>
              <a:t> y </a:t>
            </a:r>
            <a:r>
              <a:rPr lang="en-GB" sz="1600" dirty="0" err="1">
                <a:solidFill>
                  <a:schemeClr val="tx1"/>
                </a:solidFill>
              </a:rPr>
              <a:t>gafaelwyr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cyflym</a:t>
            </a:r>
            <a:r>
              <a:rPr lang="en-GB" sz="1600" dirty="0">
                <a:solidFill>
                  <a:schemeClr val="tx1"/>
                </a:solidFill>
              </a:rPr>
              <a:t>. </a:t>
            </a:r>
            <a:r>
              <a:rPr lang="en-GB" sz="1600" dirty="0" err="1">
                <a:solidFill>
                  <a:schemeClr val="tx1"/>
                </a:solidFill>
              </a:rPr>
              <a:t>Nid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yw'r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problemau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hyn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yn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rhan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o'r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cwricwlwm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craidd</a:t>
            </a:r>
            <a:r>
              <a:rPr lang="en-GB" sz="1600" dirty="0">
                <a:solidFill>
                  <a:schemeClr val="tx1"/>
                </a:solidFill>
              </a:rPr>
              <a:t>, ac felly </a:t>
            </a:r>
            <a:r>
              <a:rPr lang="en-GB" sz="1600" dirty="0" err="1">
                <a:solidFill>
                  <a:schemeClr val="tx1"/>
                </a:solidFill>
              </a:rPr>
              <a:t>ni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fydd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problemau'r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dyfodol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yn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adeiladu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ar</a:t>
            </a:r>
            <a:r>
              <a:rPr lang="en-GB" sz="1600" dirty="0">
                <a:solidFill>
                  <a:schemeClr val="tx1"/>
                </a:solidFill>
              </a:rPr>
              <a:t> y </a:t>
            </a:r>
            <a:r>
              <a:rPr lang="en-GB" sz="1600" dirty="0" err="1">
                <a:solidFill>
                  <a:schemeClr val="tx1"/>
                </a:solidFill>
              </a:rPr>
              <a:t>cysyniadau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err="1">
                <a:solidFill>
                  <a:schemeClr val="tx1"/>
                </a:solidFill>
              </a:rPr>
              <a:t>hyn</a:t>
            </a:r>
            <a:r>
              <a:rPr lang="en-GB" sz="1600" dirty="0">
                <a:solidFill>
                  <a:schemeClr val="tx1"/>
                </a:solidFill>
              </a:rPr>
              <a:t>.</a:t>
            </a:r>
            <a:endParaRPr kumimoji="0" lang="en-GB" sz="16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8808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67D2AD5-3AEE-830D-4336-306542EF5A5C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>
            <a:normAutofit fontScale="85000" lnSpcReduction="20000"/>
          </a:bodyPr>
          <a:lstStyle/>
          <a:p>
            <a:pPr marL="342900" indent="-342900">
              <a:lnSpc>
                <a:spcPct val="100000"/>
              </a:lnSpc>
              <a:spcAft>
                <a:spcPts val="400"/>
              </a:spcAft>
            </a:pPr>
            <a:r>
              <a:rPr lang="en-GB" sz="1600" dirty="0"/>
              <a:t>Mae hon </a:t>
            </a:r>
            <a:r>
              <a:rPr lang="en-GB" sz="1600" dirty="0" err="1"/>
              <a:t>yn</a:t>
            </a:r>
            <a:r>
              <a:rPr lang="en-GB" sz="1600" dirty="0"/>
              <a:t> </a:t>
            </a:r>
            <a:r>
              <a:rPr lang="en-GB" sz="1600" dirty="0" err="1"/>
              <a:t>broblem</a:t>
            </a:r>
            <a:r>
              <a:rPr lang="en-GB" sz="1600" dirty="0"/>
              <a:t> </a:t>
            </a:r>
            <a:r>
              <a:rPr lang="en-GB" sz="1600" dirty="0" err="1"/>
              <a:t>estynedig</a:t>
            </a:r>
            <a:r>
              <a:rPr lang="en-GB" sz="1600" dirty="0"/>
              <a:t> </a:t>
            </a:r>
            <a:r>
              <a:rPr lang="en-GB" sz="1600" dirty="0" err="1"/>
              <a:t>lle</a:t>
            </a:r>
            <a:r>
              <a:rPr lang="en-GB" sz="1600" dirty="0"/>
              <a:t> gall y </a:t>
            </a:r>
            <a:r>
              <a:rPr lang="en-GB" sz="1600" dirty="0" err="1"/>
              <a:t>mathemategwyr</a:t>
            </a:r>
            <a:r>
              <a:rPr lang="en-GB" sz="1600" dirty="0"/>
              <a:t> </a:t>
            </a:r>
            <a:r>
              <a:rPr lang="en-GB" sz="1600" dirty="0" err="1"/>
              <a:t>fod</a:t>
            </a:r>
            <a:r>
              <a:rPr lang="en-GB" sz="1600" dirty="0"/>
              <a:t> </a:t>
            </a:r>
            <a:r>
              <a:rPr lang="en-GB" sz="1600" dirty="0" err="1"/>
              <a:t>yn</a:t>
            </a:r>
            <a:r>
              <a:rPr lang="en-GB" sz="1600" dirty="0"/>
              <a:t> </a:t>
            </a:r>
            <a:r>
              <a:rPr lang="en-GB" sz="1600" dirty="0" err="1"/>
              <a:t>greadigol</a:t>
            </a:r>
            <a:r>
              <a:rPr lang="en-GB" sz="1600" dirty="0"/>
              <a:t> – </a:t>
            </a:r>
            <a:r>
              <a:rPr lang="en-GB" sz="1600" dirty="0" err="1"/>
              <a:t>rhywbeth</a:t>
            </a:r>
            <a:r>
              <a:rPr lang="en-GB" sz="1600" dirty="0"/>
              <a:t> </a:t>
            </a:r>
            <a:r>
              <a:rPr lang="en-GB" sz="1600" dirty="0" err="1"/>
              <a:t>sy'n</a:t>
            </a:r>
            <a:r>
              <a:rPr lang="en-GB" sz="1600" dirty="0"/>
              <a:t> </a:t>
            </a:r>
            <a:r>
              <a:rPr lang="en-GB" sz="1600" dirty="0" err="1"/>
              <a:t>digwydd</a:t>
            </a:r>
            <a:r>
              <a:rPr lang="en-GB" sz="1600" dirty="0"/>
              <a:t> </a:t>
            </a:r>
            <a:r>
              <a:rPr lang="en-GB" sz="1600" dirty="0" err="1"/>
              <a:t>yn</a:t>
            </a:r>
            <a:r>
              <a:rPr lang="en-GB" sz="1600" dirty="0"/>
              <a:t> </a:t>
            </a:r>
            <a:r>
              <a:rPr lang="en-GB" sz="1600" dirty="0" err="1"/>
              <a:t>aml</a:t>
            </a:r>
            <a:r>
              <a:rPr lang="en-GB" sz="1600" dirty="0"/>
              <a:t> </a:t>
            </a:r>
            <a:r>
              <a:rPr lang="en-GB" sz="1600" dirty="0" err="1"/>
              <a:t>mewn</a:t>
            </a:r>
            <a:r>
              <a:rPr lang="en-GB" sz="1600" dirty="0"/>
              <a:t> </a:t>
            </a:r>
            <a:r>
              <a:rPr lang="en-GB" sz="1600" dirty="0" err="1"/>
              <a:t>cylchoedd</a:t>
            </a:r>
            <a:r>
              <a:rPr lang="en-GB" sz="1600" dirty="0"/>
              <a:t> </a:t>
            </a:r>
            <a:r>
              <a:rPr lang="en-GB" sz="1600" dirty="0" err="1"/>
              <a:t>Mathemateg</a:t>
            </a:r>
            <a:r>
              <a:rPr lang="en-GB" sz="1600" dirty="0"/>
              <a:t> Axiom </a:t>
            </a:r>
            <a:r>
              <a:rPr lang="en-GB" sz="1600" dirty="0" err="1"/>
              <a:t>ond</a:t>
            </a:r>
            <a:r>
              <a:rPr lang="en-GB" sz="1600" dirty="0"/>
              <a:t> a </a:t>
            </a:r>
            <a:r>
              <a:rPr lang="en-GB" sz="1600" dirty="0" err="1"/>
              <a:t>allai</a:t>
            </a:r>
            <a:r>
              <a:rPr lang="en-GB" sz="1600" dirty="0"/>
              <a:t> </a:t>
            </a:r>
            <a:r>
              <a:rPr lang="en-GB" sz="1600" dirty="0" err="1"/>
              <a:t>ymddangos</a:t>
            </a:r>
            <a:r>
              <a:rPr lang="en-GB" sz="1600" dirty="0"/>
              <a:t> </a:t>
            </a:r>
            <a:r>
              <a:rPr lang="en-GB" sz="1600" dirty="0" err="1"/>
              <a:t>yn</a:t>
            </a:r>
            <a:r>
              <a:rPr lang="en-GB" sz="1600" dirty="0"/>
              <a:t> </a:t>
            </a:r>
            <a:r>
              <a:rPr lang="en-GB" sz="1600" dirty="0" err="1"/>
              <a:t>anarferol</a:t>
            </a:r>
            <a:r>
              <a:rPr lang="en-GB" sz="1600" dirty="0"/>
              <a:t> </a:t>
            </a:r>
            <a:r>
              <a:rPr lang="en-GB" sz="1600" dirty="0" err="1"/>
              <a:t>iddyn</a:t>
            </a:r>
            <a:r>
              <a:rPr lang="en-GB" sz="1600" dirty="0"/>
              <a:t> </a:t>
            </a:r>
            <a:r>
              <a:rPr lang="en-GB" sz="1600" dirty="0" err="1"/>
              <a:t>nhw</a:t>
            </a:r>
            <a:r>
              <a:rPr lang="en-GB" sz="1600" dirty="0"/>
              <a:t>! </a:t>
            </a:r>
            <a:r>
              <a:rPr lang="en-GB" sz="1600" dirty="0" err="1"/>
              <a:t>Yma</a:t>
            </a:r>
            <a:r>
              <a:rPr lang="en-GB" sz="1600" dirty="0"/>
              <a:t>, </a:t>
            </a:r>
            <a:r>
              <a:rPr lang="en-GB" sz="1600" dirty="0" err="1"/>
              <a:t>gofynnir</a:t>
            </a:r>
            <a:r>
              <a:rPr lang="en-GB" sz="1600" dirty="0"/>
              <a:t> </a:t>
            </a:r>
            <a:r>
              <a:rPr lang="en-GB" sz="1600" dirty="0" err="1"/>
              <a:t>iddyn</a:t>
            </a:r>
            <a:r>
              <a:rPr lang="en-GB" sz="1600" dirty="0"/>
              <a:t> </a:t>
            </a:r>
            <a:r>
              <a:rPr lang="en-GB" sz="1600" dirty="0" err="1"/>
              <a:t>nhw</a:t>
            </a:r>
            <a:r>
              <a:rPr lang="en-GB" sz="1600" dirty="0"/>
              <a:t> </a:t>
            </a:r>
            <a:r>
              <a:rPr lang="en-GB" sz="1600" dirty="0" err="1"/>
              <a:t>greu</a:t>
            </a:r>
            <a:r>
              <a:rPr lang="en-GB" sz="1600" dirty="0"/>
              <a:t> </a:t>
            </a:r>
            <a:r>
              <a:rPr lang="en-GB" sz="1600" dirty="0" err="1"/>
              <a:t>eu</a:t>
            </a:r>
            <a:r>
              <a:rPr lang="en-GB" sz="1600" dirty="0"/>
              <a:t> </a:t>
            </a:r>
            <a:r>
              <a:rPr lang="en-GB" sz="1600" dirty="0" err="1"/>
              <a:t>henghreifftiau</a:t>
            </a:r>
            <a:r>
              <a:rPr lang="en-GB" sz="1600" dirty="0"/>
              <a:t> </a:t>
            </a:r>
            <a:r>
              <a:rPr lang="en-GB" sz="1600" dirty="0" err="1"/>
              <a:t>eu</a:t>
            </a:r>
            <a:r>
              <a:rPr lang="en-GB" sz="1600" dirty="0"/>
              <a:t> </a:t>
            </a:r>
            <a:r>
              <a:rPr lang="en-GB" sz="1600" dirty="0" err="1"/>
              <a:t>hunain</a:t>
            </a:r>
            <a:r>
              <a:rPr lang="en-GB" sz="1600" dirty="0"/>
              <a:t> </a:t>
            </a:r>
            <a:r>
              <a:rPr lang="en-GB" sz="1600" dirty="0" err="1"/>
              <a:t>i</a:t>
            </a:r>
            <a:r>
              <a:rPr lang="en-GB" sz="1600" dirty="0"/>
              <a:t> </a:t>
            </a:r>
            <a:r>
              <a:rPr lang="en-GB" sz="1600" dirty="0" err="1"/>
              <a:t>gyd-fynd</a:t>
            </a:r>
            <a:r>
              <a:rPr lang="en-GB" sz="1600" dirty="0"/>
              <a:t> â </a:t>
            </a:r>
            <a:r>
              <a:rPr lang="en-GB" sz="1600" dirty="0" err="1"/>
              <a:t>rhai</a:t>
            </a:r>
            <a:r>
              <a:rPr lang="en-GB" sz="1600" dirty="0"/>
              <a:t> </a:t>
            </a:r>
            <a:r>
              <a:rPr lang="en-GB" sz="1600" dirty="0" err="1"/>
              <a:t>meini</a:t>
            </a:r>
            <a:r>
              <a:rPr lang="en-GB" sz="1600" dirty="0"/>
              <a:t> </a:t>
            </a:r>
            <a:r>
              <a:rPr lang="en-GB" sz="1600" dirty="0" err="1"/>
              <a:t>prawf</a:t>
            </a:r>
            <a:r>
              <a:rPr lang="en-GB" sz="1600" dirty="0"/>
              <a:t> </a:t>
            </a:r>
            <a:r>
              <a:rPr lang="en-GB" sz="1600" dirty="0" err="1"/>
              <a:t>penodol</a:t>
            </a:r>
            <a:r>
              <a:rPr lang="en-GB" sz="1600" dirty="0"/>
              <a:t>. </a:t>
            </a:r>
          </a:p>
          <a:p>
            <a:pPr marL="342900" indent="-342900">
              <a:lnSpc>
                <a:spcPct val="100000"/>
              </a:lnSpc>
              <a:spcAft>
                <a:spcPts val="400"/>
              </a:spcAft>
            </a:pPr>
            <a:r>
              <a:rPr lang="en-GB" sz="1600" b="1" dirty="0" err="1"/>
              <a:t>Rhowch</a:t>
            </a:r>
            <a:r>
              <a:rPr lang="en-GB" sz="1600" b="1" dirty="0"/>
              <a:t> </a:t>
            </a:r>
            <a:r>
              <a:rPr lang="en-GB" sz="1600" b="1" dirty="0" err="1"/>
              <a:t>gyfleoedd</a:t>
            </a:r>
            <a:r>
              <a:rPr lang="en-GB" sz="1600" b="1" dirty="0"/>
              <a:t> </a:t>
            </a:r>
            <a:r>
              <a:rPr lang="en-GB" sz="1600" b="1" dirty="0" err="1"/>
              <a:t>i'r</a:t>
            </a:r>
            <a:r>
              <a:rPr lang="en-GB" sz="1600" b="1" dirty="0"/>
              <a:t> </a:t>
            </a:r>
            <a:r>
              <a:rPr lang="en-GB" sz="1600" b="1" dirty="0" err="1"/>
              <a:t>mathemategwyr</a:t>
            </a:r>
            <a:r>
              <a:rPr lang="en-GB" sz="1600" b="1" dirty="0"/>
              <a:t> </a:t>
            </a:r>
            <a:r>
              <a:rPr lang="en-GB" sz="1600" b="1" dirty="0" err="1"/>
              <a:t>fod</a:t>
            </a:r>
            <a:r>
              <a:rPr lang="en-GB" sz="1600" b="1" dirty="0"/>
              <a:t> </a:t>
            </a:r>
            <a:r>
              <a:rPr lang="en-GB" sz="1600" b="1" dirty="0" err="1"/>
              <a:t>yn</a:t>
            </a:r>
            <a:r>
              <a:rPr lang="en-GB" sz="1600" b="1" dirty="0"/>
              <a:t> </a:t>
            </a:r>
            <a:r>
              <a:rPr lang="en-GB" sz="1600" b="1" dirty="0" err="1">
                <a:solidFill>
                  <a:schemeClr val="accent3"/>
                </a:solidFill>
              </a:rPr>
              <a:t>dderbyniol</a:t>
            </a:r>
            <a:r>
              <a:rPr lang="en-GB" sz="1600" dirty="0"/>
              <a:t>. Pan </a:t>
            </a:r>
            <a:r>
              <a:rPr lang="en-GB" sz="1600" dirty="0" err="1"/>
              <a:t>fydd</a:t>
            </a:r>
            <a:r>
              <a:rPr lang="en-GB" sz="1600" dirty="0"/>
              <a:t> un </a:t>
            </a:r>
            <a:r>
              <a:rPr lang="en-GB" sz="1600" dirty="0" err="1"/>
              <a:t>o'ch</a:t>
            </a:r>
            <a:r>
              <a:rPr lang="en-GB" sz="1600" dirty="0"/>
              <a:t> </a:t>
            </a:r>
            <a:r>
              <a:rPr lang="en-GB" sz="1600" dirty="0" err="1"/>
              <a:t>mathemategwyr</a:t>
            </a:r>
            <a:r>
              <a:rPr lang="en-GB" sz="1600" dirty="0"/>
              <a:t> </a:t>
            </a:r>
            <a:r>
              <a:rPr lang="en-GB" sz="1600" dirty="0" err="1"/>
              <a:t>wedi</a:t>
            </a:r>
            <a:r>
              <a:rPr lang="en-GB" sz="1600" dirty="0"/>
              <a:t> </a:t>
            </a:r>
            <a:r>
              <a:rPr lang="en-GB" sz="1600" dirty="0" err="1"/>
              <a:t>creu</a:t>
            </a:r>
            <a:r>
              <a:rPr lang="en-GB" sz="1600" dirty="0"/>
              <a:t> </a:t>
            </a:r>
            <a:r>
              <a:rPr lang="en-GB" sz="1600" dirty="0" err="1"/>
              <a:t>enghraifft</a:t>
            </a:r>
            <a:r>
              <a:rPr lang="en-GB" sz="1600" dirty="0"/>
              <a:t> </a:t>
            </a:r>
            <a:r>
              <a:rPr lang="en-GB" sz="1600" dirty="0" err="1"/>
              <a:t>ar</a:t>
            </a:r>
            <a:r>
              <a:rPr lang="en-GB" sz="1600" dirty="0"/>
              <a:t> </a:t>
            </a:r>
            <a:r>
              <a:rPr lang="en-GB" sz="1600" dirty="0" err="1"/>
              <a:t>gyfer</a:t>
            </a:r>
            <a:r>
              <a:rPr lang="en-GB" sz="1600" dirty="0"/>
              <a:t> y </a:t>
            </a:r>
            <a:r>
              <a:rPr lang="en-GB" sz="1600" dirty="0" err="1"/>
              <a:t>naill</a:t>
            </a:r>
            <a:r>
              <a:rPr lang="en-GB" sz="1600" dirty="0"/>
              <a:t> </a:t>
            </a:r>
            <a:r>
              <a:rPr lang="en-GB" sz="1600" dirty="0" err="1"/>
              <a:t>senario</a:t>
            </a:r>
            <a:r>
              <a:rPr lang="en-GB" sz="1600" dirty="0"/>
              <a:t> </a:t>
            </a:r>
            <a:r>
              <a:rPr lang="en-GB" sz="1600" dirty="0" err="1"/>
              <a:t>neu'r</a:t>
            </a:r>
            <a:r>
              <a:rPr lang="en-GB" sz="1600" dirty="0"/>
              <a:t> </a:t>
            </a:r>
            <a:r>
              <a:rPr lang="en-GB" sz="1600" dirty="0" err="1"/>
              <a:t>llall</a:t>
            </a:r>
            <a:r>
              <a:rPr lang="en-GB" sz="1600" dirty="0"/>
              <a:t>, </a:t>
            </a:r>
            <a:r>
              <a:rPr lang="en-GB" sz="1600" dirty="0" err="1"/>
              <a:t>gofynnwch</a:t>
            </a:r>
            <a:r>
              <a:rPr lang="en-GB" sz="1600" dirty="0"/>
              <a:t> </a:t>
            </a:r>
            <a:r>
              <a:rPr lang="en-GB" sz="1600" dirty="0" err="1"/>
              <a:t>iddyn</a:t>
            </a:r>
            <a:r>
              <a:rPr lang="en-GB" sz="1600" dirty="0"/>
              <a:t> </a:t>
            </a:r>
            <a:r>
              <a:rPr lang="en-GB" sz="1600" dirty="0" err="1"/>
              <a:t>nhw</a:t>
            </a:r>
            <a:r>
              <a:rPr lang="en-GB" sz="1600" dirty="0"/>
              <a:t> </a:t>
            </a:r>
            <a:r>
              <a:rPr lang="en-GB" sz="1600" dirty="0" err="1"/>
              <a:t>ei</a:t>
            </a:r>
            <a:r>
              <a:rPr lang="en-GB" sz="1600" dirty="0"/>
              <a:t> </a:t>
            </a:r>
            <a:r>
              <a:rPr lang="en-GB" sz="1600" dirty="0" err="1"/>
              <a:t>rhannu</a:t>
            </a:r>
            <a:r>
              <a:rPr lang="en-GB" sz="1600" dirty="0"/>
              <a:t> </a:t>
            </a:r>
            <a:r>
              <a:rPr lang="en-GB" sz="1600" dirty="0" err="1"/>
              <a:t>fel</a:t>
            </a:r>
            <a:r>
              <a:rPr lang="en-GB" sz="1600" dirty="0"/>
              <a:t> y gall y </a:t>
            </a:r>
            <a:r>
              <a:rPr lang="en-GB" sz="1600" dirty="0" err="1"/>
              <a:t>mathemategwyr</a:t>
            </a:r>
            <a:r>
              <a:rPr lang="en-GB" sz="1600" dirty="0"/>
              <a:t> </a:t>
            </a:r>
            <a:r>
              <a:rPr lang="en-GB" sz="1600" dirty="0" err="1"/>
              <a:t>eraill</a:t>
            </a:r>
            <a:r>
              <a:rPr lang="en-GB" sz="1600" dirty="0"/>
              <a:t> </a:t>
            </a:r>
            <a:r>
              <a:rPr lang="en-GB" sz="1600" dirty="0" err="1"/>
              <a:t>gytuno</a:t>
            </a:r>
            <a:r>
              <a:rPr lang="en-GB" sz="1600" dirty="0"/>
              <a:t> neu </a:t>
            </a:r>
            <a:r>
              <a:rPr lang="en-GB" sz="1600" dirty="0" err="1"/>
              <a:t>herio</a:t>
            </a:r>
            <a:r>
              <a:rPr lang="en-GB" sz="1600" dirty="0"/>
              <a:t>, ac </a:t>
            </a:r>
            <a:r>
              <a:rPr lang="en-GB" sz="1600" dirty="0" err="1"/>
              <a:t>egluro</a:t>
            </a:r>
            <a:r>
              <a:rPr lang="en-GB" sz="1600" dirty="0"/>
              <a:t> pam </a:t>
            </a:r>
            <a:r>
              <a:rPr lang="en-GB" sz="1600" dirty="0" err="1"/>
              <a:t>eu</a:t>
            </a:r>
            <a:r>
              <a:rPr lang="en-GB" sz="1600" dirty="0"/>
              <a:t> bod </a:t>
            </a:r>
            <a:r>
              <a:rPr lang="en-GB" sz="1600" dirty="0" err="1"/>
              <a:t>nhw'n</a:t>
            </a:r>
            <a:r>
              <a:rPr lang="en-GB" sz="1600" dirty="0"/>
              <a:t> </a:t>
            </a:r>
            <a:r>
              <a:rPr lang="en-GB" sz="1600" dirty="0" err="1"/>
              <a:t>gwneud</a:t>
            </a:r>
            <a:r>
              <a:rPr lang="en-GB" sz="1600" dirty="0"/>
              <a:t> </a:t>
            </a:r>
            <a:r>
              <a:rPr lang="en-GB" sz="1600" dirty="0" err="1"/>
              <a:t>hynny</a:t>
            </a:r>
            <a:r>
              <a:rPr lang="en-GB" sz="1600" dirty="0"/>
              <a:t>. A </a:t>
            </a:r>
            <a:r>
              <a:rPr lang="en-GB" sz="1600" dirty="0" err="1"/>
              <a:t>yw</a:t>
            </a:r>
            <a:r>
              <a:rPr lang="en-GB" sz="1600" dirty="0"/>
              <a:t> </a:t>
            </a:r>
            <a:r>
              <a:rPr lang="en-GB" sz="1600" dirty="0" err="1"/>
              <a:t>eu</a:t>
            </a:r>
            <a:r>
              <a:rPr lang="en-GB" sz="1600" dirty="0"/>
              <a:t> </a:t>
            </a:r>
            <a:r>
              <a:rPr lang="en-GB" sz="1600" dirty="0" err="1"/>
              <a:t>rhesymu</a:t>
            </a:r>
            <a:r>
              <a:rPr lang="en-GB" sz="1600" dirty="0"/>
              <a:t> </a:t>
            </a:r>
            <a:r>
              <a:rPr lang="en-GB" sz="1600" dirty="0" err="1"/>
              <a:t>yr</a:t>
            </a:r>
            <a:r>
              <a:rPr lang="en-GB" sz="1600" dirty="0"/>
              <a:t> un </a:t>
            </a:r>
            <a:r>
              <a:rPr lang="en-GB" sz="1600" dirty="0" err="1"/>
              <a:t>fath</a:t>
            </a:r>
            <a:r>
              <a:rPr lang="en-GB" sz="1600" dirty="0"/>
              <a:t> â </a:t>
            </a:r>
            <a:r>
              <a:rPr lang="en-GB" sz="1600" dirty="0" err="1"/>
              <a:t>rhesymu'r</a:t>
            </a:r>
            <a:r>
              <a:rPr lang="en-GB" sz="1600" dirty="0"/>
              <a:t> </a:t>
            </a:r>
            <a:r>
              <a:rPr lang="en-GB" sz="1600" dirty="0" err="1"/>
              <a:t>crëwr</a:t>
            </a:r>
            <a:r>
              <a:rPr lang="en-GB" sz="1600" dirty="0"/>
              <a:t>?</a:t>
            </a:r>
          </a:p>
          <a:p>
            <a:pPr marL="342900" indent="-342900">
              <a:lnSpc>
                <a:spcPct val="100000"/>
              </a:lnSpc>
              <a:spcAft>
                <a:spcPts val="400"/>
              </a:spcAft>
            </a:pPr>
            <a:r>
              <a:rPr lang="en-GB" sz="1600" dirty="0" err="1"/>
              <a:t>Os</a:t>
            </a:r>
            <a:r>
              <a:rPr lang="en-GB" sz="1600" dirty="0"/>
              <a:t> </a:t>
            </a:r>
            <a:r>
              <a:rPr lang="en-GB" sz="1600" dirty="0" err="1"/>
              <a:t>ydyn</a:t>
            </a:r>
            <a:r>
              <a:rPr lang="en-GB" sz="1600" dirty="0"/>
              <a:t> </a:t>
            </a:r>
            <a:r>
              <a:rPr lang="en-GB" sz="1600" dirty="0" err="1"/>
              <a:t>nhw’n</a:t>
            </a:r>
            <a:r>
              <a:rPr lang="en-GB" sz="1600" dirty="0"/>
              <a:t> </a:t>
            </a:r>
            <a:r>
              <a:rPr lang="en-GB" sz="1600" dirty="0" err="1"/>
              <a:t>brwydro’n</a:t>
            </a:r>
            <a:r>
              <a:rPr lang="en-GB" sz="1600" dirty="0"/>
              <a:t> </a:t>
            </a:r>
            <a:r>
              <a:rPr lang="en-GB" sz="1600" dirty="0" err="1"/>
              <a:t>anghynhyrchiol</a:t>
            </a:r>
            <a:r>
              <a:rPr lang="en-GB" sz="1600" dirty="0"/>
              <a:t>, </a:t>
            </a:r>
            <a:r>
              <a:rPr lang="en-GB" sz="1600" dirty="0" err="1"/>
              <a:t>gofynnwch</a:t>
            </a:r>
            <a:r>
              <a:rPr lang="en-GB" sz="1600" dirty="0"/>
              <a:t> “</a:t>
            </a:r>
            <a:r>
              <a:rPr lang="en-GB" sz="1600" dirty="0" err="1"/>
              <a:t>Yn</a:t>
            </a:r>
            <a:r>
              <a:rPr lang="en-GB" sz="1600" dirty="0"/>
              <a:t> </a:t>
            </a:r>
            <a:r>
              <a:rPr lang="en-GB" sz="1600" dirty="0" err="1"/>
              <a:t>rhan</a:t>
            </a:r>
            <a:r>
              <a:rPr lang="en-GB" sz="1600" dirty="0"/>
              <a:t> b) </a:t>
            </a:r>
            <a:r>
              <a:rPr lang="en-GB" sz="1600" dirty="0" err="1"/>
              <a:t>o'r</a:t>
            </a:r>
            <a:r>
              <a:rPr lang="en-GB" sz="1600" dirty="0"/>
              <a:t> </a:t>
            </a:r>
            <a:r>
              <a:rPr lang="en-GB" sz="1600" dirty="0" err="1"/>
              <a:t>broblem</a:t>
            </a:r>
            <a:r>
              <a:rPr lang="en-GB" sz="1600" dirty="0"/>
              <a:t> ‘</a:t>
            </a:r>
            <a:r>
              <a:rPr lang="en-GB" sz="1600" dirty="0" err="1"/>
              <a:t>Pacio</a:t>
            </a:r>
            <a:r>
              <a:rPr lang="en-GB" sz="1600" dirty="0"/>
              <a:t>: </a:t>
            </a:r>
            <a:r>
              <a:rPr lang="en-GB" sz="1600" dirty="0" err="1"/>
              <a:t>Ydy</a:t>
            </a:r>
            <a:r>
              <a:rPr lang="en-GB" sz="1600" dirty="0"/>
              <a:t> </a:t>
            </a:r>
            <a:r>
              <a:rPr lang="en-GB" sz="1600" dirty="0" err="1"/>
              <a:t>o'n</a:t>
            </a:r>
            <a:r>
              <a:rPr lang="en-GB" sz="1600" dirty="0"/>
              <a:t> </a:t>
            </a:r>
            <a:r>
              <a:rPr lang="en-GB" sz="1600" dirty="0" err="1"/>
              <a:t>ffitio</a:t>
            </a:r>
            <a:r>
              <a:rPr lang="en-GB" sz="1600" dirty="0"/>
              <a:t>', </a:t>
            </a:r>
            <a:r>
              <a:rPr lang="en-GB" sz="1600" dirty="0" err="1"/>
              <a:t>beth</a:t>
            </a:r>
            <a:r>
              <a:rPr lang="en-GB" sz="1600" dirty="0"/>
              <a:t> </a:t>
            </a:r>
            <a:r>
              <a:rPr lang="en-GB" sz="1600" dirty="0" err="1"/>
              <a:t>wnaeth</a:t>
            </a:r>
            <a:r>
              <a:rPr lang="en-GB" sz="1600" dirty="0"/>
              <a:t> </a:t>
            </a:r>
            <a:r>
              <a:rPr lang="en-GB" sz="1600" dirty="0" err="1"/>
              <a:t>eich</a:t>
            </a:r>
            <a:r>
              <a:rPr lang="en-GB" sz="1600" dirty="0"/>
              <a:t> </a:t>
            </a:r>
            <a:r>
              <a:rPr lang="en-GB" sz="1600" dirty="0" err="1"/>
              <a:t>atal</a:t>
            </a:r>
            <a:r>
              <a:rPr lang="en-GB" sz="1600" dirty="0"/>
              <a:t> </a:t>
            </a:r>
            <a:r>
              <a:rPr lang="en-GB" sz="1600" dirty="0" err="1"/>
              <a:t>rhag</a:t>
            </a:r>
            <a:r>
              <a:rPr lang="en-GB" sz="1600" dirty="0"/>
              <a:t> </a:t>
            </a:r>
            <a:r>
              <a:rPr lang="en-GB" sz="1600" dirty="0" err="1"/>
              <a:t>ffitio</a:t>
            </a:r>
            <a:r>
              <a:rPr lang="en-GB" sz="1600" dirty="0"/>
              <a:t> 9 kg, 7 kg, 5 kg, </a:t>
            </a:r>
            <a:br>
              <a:rPr lang="en-GB" sz="1600" dirty="0"/>
            </a:br>
            <a:r>
              <a:rPr lang="en-GB" sz="1600" dirty="0"/>
              <a:t>4 kg, 2 kg a 2 kg </a:t>
            </a:r>
            <a:r>
              <a:rPr lang="en-GB" sz="1600" dirty="0" err="1"/>
              <a:t>i</a:t>
            </a:r>
            <a:r>
              <a:rPr lang="en-GB" sz="1600" dirty="0"/>
              <a:t> </a:t>
            </a:r>
            <a:r>
              <a:rPr lang="en-GB" sz="1600" dirty="0" err="1"/>
              <a:t>mewn</a:t>
            </a:r>
            <a:r>
              <a:rPr lang="en-GB" sz="1600" dirty="0"/>
              <a:t> </a:t>
            </a:r>
            <a:r>
              <a:rPr lang="en-GB" sz="1600" dirty="0" err="1"/>
              <a:t>i</a:t>
            </a:r>
            <a:r>
              <a:rPr lang="en-GB" sz="1600" dirty="0"/>
              <a:t> </a:t>
            </a:r>
            <a:r>
              <a:rPr lang="en-GB" sz="1600" dirty="0" err="1"/>
              <a:t>dair</a:t>
            </a:r>
            <a:r>
              <a:rPr lang="en-GB" sz="1600" dirty="0"/>
              <a:t> </a:t>
            </a:r>
            <a:r>
              <a:rPr lang="en-GB" sz="1600" dirty="0" err="1"/>
              <a:t>sach</a:t>
            </a:r>
            <a:r>
              <a:rPr lang="en-GB" sz="1600" dirty="0"/>
              <a:t>?” </a:t>
            </a:r>
            <a:r>
              <a:rPr lang="en-GB" sz="1600" dirty="0" err="1"/>
              <a:t>Gwrandewch</a:t>
            </a:r>
            <a:r>
              <a:rPr lang="en-GB" sz="1600" dirty="0"/>
              <a:t> am “</a:t>
            </a:r>
            <a:r>
              <a:rPr lang="en-GB" sz="1600" dirty="0" err="1"/>
              <a:t>Roedd</a:t>
            </a:r>
            <a:r>
              <a:rPr lang="en-GB" sz="1600" dirty="0"/>
              <a:t> </a:t>
            </a:r>
            <a:r>
              <a:rPr lang="en-GB" sz="1600" dirty="0" err="1"/>
              <a:t>oherwydd</a:t>
            </a:r>
            <a:r>
              <a:rPr lang="en-GB" sz="1600" dirty="0"/>
              <a:t> bod </a:t>
            </a:r>
            <a:r>
              <a:rPr lang="en-GB" sz="1600" dirty="0" err="1"/>
              <a:t>yn</a:t>
            </a:r>
            <a:r>
              <a:rPr lang="en-GB" sz="1600" dirty="0"/>
              <a:t> </a:t>
            </a:r>
            <a:r>
              <a:rPr lang="en-GB" sz="1600" dirty="0" err="1"/>
              <a:t>rhaid</a:t>
            </a:r>
            <a:r>
              <a:rPr lang="en-GB" sz="1600" dirty="0"/>
              <a:t> </a:t>
            </a:r>
            <a:r>
              <a:rPr lang="en-GB" sz="1600" dirty="0" err="1"/>
              <a:t>i'r</a:t>
            </a:r>
            <a:r>
              <a:rPr lang="en-GB" sz="1600" dirty="0"/>
              <a:t> 9 kg </a:t>
            </a:r>
            <a:r>
              <a:rPr lang="en-GB" sz="1600" dirty="0" err="1"/>
              <a:t>fynd</a:t>
            </a:r>
            <a:r>
              <a:rPr lang="en-GB" sz="1600" dirty="0"/>
              <a:t> </a:t>
            </a:r>
            <a:r>
              <a:rPr lang="en-GB" sz="1600" dirty="0" err="1"/>
              <a:t>ar</a:t>
            </a:r>
            <a:r>
              <a:rPr lang="en-GB" sz="1600" dirty="0"/>
              <a:t> </a:t>
            </a:r>
            <a:r>
              <a:rPr lang="en-GB" sz="1600" dirty="0" err="1"/>
              <a:t>ei</a:t>
            </a:r>
            <a:r>
              <a:rPr lang="en-GB" sz="1600" dirty="0"/>
              <a:t> ben </a:t>
            </a:r>
            <a:r>
              <a:rPr lang="en-GB" sz="1600" dirty="0" err="1"/>
              <a:t>ei</a:t>
            </a:r>
            <a:r>
              <a:rPr lang="en-GB" sz="1600" dirty="0"/>
              <a:t> </a:t>
            </a:r>
            <a:r>
              <a:rPr lang="en-GB" sz="1600" dirty="0" err="1"/>
              <a:t>hun</a:t>
            </a:r>
            <a:r>
              <a:rPr lang="en-GB" sz="1600" dirty="0"/>
              <a:t> ac </a:t>
            </a:r>
            <a:r>
              <a:rPr lang="en-GB" sz="1600" dirty="0" err="1"/>
              <a:t>unwaith</a:t>
            </a:r>
            <a:r>
              <a:rPr lang="en-GB" sz="1600" dirty="0"/>
              <a:t> </a:t>
            </a:r>
            <a:r>
              <a:rPr lang="en-GB" sz="1600" dirty="0" err="1"/>
              <a:t>i</a:t>
            </a:r>
            <a:r>
              <a:rPr lang="en-GB" sz="1600" dirty="0"/>
              <a:t> mi </a:t>
            </a:r>
            <a:r>
              <a:rPr lang="en-GB" sz="1600" dirty="0" err="1"/>
              <a:t>roi'r</a:t>
            </a:r>
            <a:r>
              <a:rPr lang="en-GB" sz="1600" dirty="0"/>
              <a:t> 7 kg a'r 2 kg </a:t>
            </a:r>
            <a:r>
              <a:rPr lang="en-GB" sz="1600" dirty="0" err="1"/>
              <a:t>gyda'i</a:t>
            </a:r>
            <a:r>
              <a:rPr lang="en-GB" sz="1600" dirty="0"/>
              <a:t> </a:t>
            </a:r>
            <a:r>
              <a:rPr lang="en-GB" sz="1600" dirty="0" err="1"/>
              <a:t>gilydd</a:t>
            </a:r>
            <a:r>
              <a:rPr lang="en-GB" sz="1600" dirty="0"/>
              <a:t>, dim </a:t>
            </a:r>
            <a:r>
              <a:rPr lang="en-GB" sz="1600" dirty="0" err="1"/>
              <a:t>ond</a:t>
            </a:r>
            <a:r>
              <a:rPr lang="en-GB" sz="1600" dirty="0"/>
              <a:t> </a:t>
            </a:r>
            <a:r>
              <a:rPr lang="en-GB" sz="1600" dirty="0" err="1"/>
              <a:t>gyda’r</a:t>
            </a:r>
            <a:r>
              <a:rPr lang="en-GB" sz="1600" dirty="0"/>
              <a:t> </a:t>
            </a:r>
            <a:r>
              <a:rPr lang="en-GB" sz="1600" i="1" dirty="0" err="1"/>
              <a:t>naill</a:t>
            </a:r>
            <a:r>
              <a:rPr lang="en-GB" sz="1600" i="1" dirty="0"/>
              <a:t> </a:t>
            </a:r>
            <a:r>
              <a:rPr lang="en-GB" sz="1600" i="1" dirty="0" err="1"/>
              <a:t>ai’r</a:t>
            </a:r>
            <a:r>
              <a:rPr lang="en-GB" sz="1600" i="1" dirty="0"/>
              <a:t> </a:t>
            </a:r>
            <a:r>
              <a:rPr lang="en-GB" sz="1600" dirty="0"/>
              <a:t>4 kg </a:t>
            </a:r>
            <a:r>
              <a:rPr lang="en-GB" sz="1600" dirty="0" err="1"/>
              <a:t>neu'r</a:t>
            </a:r>
            <a:r>
              <a:rPr lang="en-GB" sz="1600" dirty="0"/>
              <a:t> 2 kg y </a:t>
            </a:r>
            <a:r>
              <a:rPr lang="en-GB" sz="1600" dirty="0" err="1"/>
              <a:t>gallai'r</a:t>
            </a:r>
            <a:r>
              <a:rPr lang="en-GB" sz="1600" dirty="0"/>
              <a:t> 5 kg </a:t>
            </a:r>
            <a:r>
              <a:rPr lang="en-GB" sz="1600" dirty="0" err="1"/>
              <a:t>fynd</a:t>
            </a:r>
            <a:r>
              <a:rPr lang="en-GB" sz="1600" dirty="0"/>
              <a:t> ac felly </a:t>
            </a:r>
            <a:r>
              <a:rPr lang="en-GB" sz="1600" dirty="0" err="1"/>
              <a:t>roedd</a:t>
            </a:r>
            <a:r>
              <a:rPr lang="en-GB" sz="1600" dirty="0"/>
              <a:t> un </a:t>
            </a:r>
            <a:r>
              <a:rPr lang="en-GB" sz="1600" dirty="0" err="1"/>
              <a:t>parsel</a:t>
            </a:r>
            <a:r>
              <a:rPr lang="en-GB" sz="1600" dirty="0"/>
              <a:t> </a:t>
            </a:r>
            <a:r>
              <a:rPr lang="en-GB" sz="1600" dirty="0" err="1"/>
              <a:t>na</a:t>
            </a:r>
            <a:r>
              <a:rPr lang="en-GB" sz="1600" dirty="0"/>
              <a:t> </a:t>
            </a:r>
            <a:r>
              <a:rPr lang="en-GB" sz="1600" dirty="0" err="1"/>
              <a:t>allai</a:t>
            </a:r>
            <a:r>
              <a:rPr lang="en-GB" sz="1600" dirty="0"/>
              <a:t> </a:t>
            </a:r>
            <a:r>
              <a:rPr lang="en-GB" sz="1600" dirty="0" err="1"/>
              <a:t>fynd</a:t>
            </a:r>
            <a:r>
              <a:rPr lang="en-GB" sz="1600" dirty="0"/>
              <a:t> </a:t>
            </a:r>
            <a:r>
              <a:rPr lang="en-GB" sz="1600" dirty="0" err="1"/>
              <a:t>mewn</a:t>
            </a:r>
            <a:r>
              <a:rPr lang="en-GB" sz="1600" dirty="0"/>
              <a:t> </a:t>
            </a:r>
            <a:r>
              <a:rPr lang="en-GB" sz="1600" dirty="0" err="1"/>
              <a:t>sach</a:t>
            </a:r>
            <a:r>
              <a:rPr lang="en-GB" sz="1600" dirty="0"/>
              <a:t>.”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756FEE-CD00-7864-CE22-33D4712CE4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dirty="0" err="1"/>
              <a:t>Ar</a:t>
            </a:r>
            <a:r>
              <a:rPr lang="en-GB" dirty="0"/>
              <a:t> </a:t>
            </a:r>
            <a:r>
              <a:rPr lang="en-GB" dirty="0" err="1"/>
              <a:t>gyfer</a:t>
            </a:r>
            <a:r>
              <a:rPr lang="en-GB" dirty="0"/>
              <a:t> a)</a:t>
            </a:r>
          </a:p>
          <a:p>
            <a:pPr>
              <a:lnSpc>
                <a:spcPct val="100000"/>
              </a:lnSpc>
            </a:pPr>
            <a:r>
              <a:rPr lang="en-GB" dirty="0" err="1"/>
              <a:t>Enghraifft</a:t>
            </a:r>
            <a:r>
              <a:rPr lang="en-GB" dirty="0"/>
              <a:t> </a:t>
            </a:r>
            <a:r>
              <a:rPr lang="en-GB" dirty="0" err="1"/>
              <a:t>gywir</a:t>
            </a:r>
            <a:r>
              <a:rPr lang="en-GB" dirty="0"/>
              <a:t> </a:t>
            </a:r>
            <a:r>
              <a:rPr lang="en-GB" dirty="0" err="1"/>
              <a:t>wedi’i</a:t>
            </a:r>
            <a:r>
              <a:rPr lang="en-GB" dirty="0"/>
              <a:t> </a:t>
            </a:r>
            <a:r>
              <a:rPr lang="en-GB" dirty="0" err="1"/>
              <a:t>chyfiawnhau</a:t>
            </a:r>
            <a:r>
              <a:rPr lang="en-GB" dirty="0"/>
              <a:t>, </a:t>
            </a:r>
            <a:r>
              <a:rPr lang="en-GB" dirty="0" err="1"/>
              <a:t>fel</a:t>
            </a:r>
            <a:r>
              <a:rPr lang="en-GB" dirty="0"/>
              <a:t> </a:t>
            </a:r>
            <a:br>
              <a:rPr lang="en-GB" dirty="0"/>
            </a:br>
            <a:r>
              <a:rPr lang="en-GB" dirty="0"/>
              <a:t>6 kg, 6 kg, 6 kg, 5 kg, </a:t>
            </a:r>
            <a:br>
              <a:rPr lang="en-GB" dirty="0"/>
            </a:br>
            <a:r>
              <a:rPr lang="en-GB" dirty="0"/>
              <a:t>1 kg, 1 kg, 1 kg, 1 kg, 1 kg </a:t>
            </a:r>
            <a:br>
              <a:rPr lang="en-GB" dirty="0"/>
            </a:br>
            <a:r>
              <a:rPr lang="en-GB" dirty="0" err="1"/>
              <a:t>gyda'r</a:t>
            </a:r>
            <a:r>
              <a:rPr lang="en-GB" dirty="0"/>
              <a:t> </a:t>
            </a:r>
            <a:r>
              <a:rPr lang="en-GB" dirty="0" err="1"/>
              <a:t>rhesymeg</a:t>
            </a:r>
            <a:r>
              <a:rPr lang="en-GB" dirty="0"/>
              <a:t> "Mae </a:t>
            </a:r>
            <a:r>
              <a:rPr lang="en-GB" dirty="0" err="1"/>
              <a:t>angen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bob un </a:t>
            </a:r>
            <a:r>
              <a:rPr lang="en-GB" dirty="0" err="1"/>
              <a:t>o'r</a:t>
            </a:r>
            <a:r>
              <a:rPr lang="en-GB" dirty="0"/>
              <a:t> </a:t>
            </a:r>
            <a:r>
              <a:rPr lang="en-GB" dirty="0" err="1"/>
              <a:t>parseli</a:t>
            </a:r>
            <a:r>
              <a:rPr lang="en-GB" dirty="0"/>
              <a:t> 6 kg </a:t>
            </a:r>
            <a:r>
              <a:rPr lang="en-GB" dirty="0" err="1"/>
              <a:t>fynd</a:t>
            </a:r>
            <a:r>
              <a:rPr lang="en-GB" dirty="0"/>
              <a:t> </a:t>
            </a:r>
            <a:r>
              <a:rPr lang="en-GB" dirty="0" err="1"/>
              <a:t>mewn</a:t>
            </a:r>
            <a:r>
              <a:rPr lang="en-GB" dirty="0"/>
              <a:t> </a:t>
            </a:r>
            <a:r>
              <a:rPr lang="en-GB" dirty="0" err="1"/>
              <a:t>sach</a:t>
            </a:r>
            <a:r>
              <a:rPr lang="en-GB" dirty="0"/>
              <a:t> </a:t>
            </a:r>
            <a:r>
              <a:rPr lang="en-GB" dirty="0" err="1"/>
              <a:t>ar</a:t>
            </a:r>
            <a:r>
              <a:rPr lang="en-GB" dirty="0"/>
              <a:t> </a:t>
            </a:r>
            <a:r>
              <a:rPr lang="en-GB" dirty="0" err="1"/>
              <a:t>wahân</a:t>
            </a:r>
            <a:r>
              <a:rPr lang="en-GB" dirty="0"/>
              <a:t>, felly </a:t>
            </a:r>
            <a:r>
              <a:rPr lang="en-GB" dirty="0" err="1"/>
              <a:t>bydd</a:t>
            </a:r>
            <a:r>
              <a:rPr lang="en-GB" dirty="0"/>
              <a:t> gan bob un </a:t>
            </a:r>
            <a:r>
              <a:rPr lang="en-GB" dirty="0" err="1"/>
              <a:t>o'r</a:t>
            </a:r>
            <a:r>
              <a:rPr lang="en-GB" dirty="0"/>
              <a:t> </a:t>
            </a:r>
            <a:r>
              <a:rPr lang="en-GB" dirty="0" err="1"/>
              <a:t>sachau</a:t>
            </a:r>
            <a:r>
              <a:rPr lang="en-GB" dirty="0"/>
              <a:t> </a:t>
            </a:r>
            <a:r>
              <a:rPr lang="en-GB" dirty="0" err="1"/>
              <a:t>barsel</a:t>
            </a:r>
            <a:r>
              <a:rPr lang="en-GB" dirty="0"/>
              <a:t> 6 kg. </a:t>
            </a:r>
            <a:r>
              <a:rPr lang="en-GB" dirty="0" err="1"/>
              <a:t>Unwaith</a:t>
            </a:r>
            <a:r>
              <a:rPr lang="en-GB" dirty="0"/>
              <a:t> y </a:t>
            </a:r>
            <a:r>
              <a:rPr lang="en-GB" dirty="0" err="1"/>
              <a:t>bydd</a:t>
            </a:r>
            <a:r>
              <a:rPr lang="en-GB" dirty="0"/>
              <a:t> y </a:t>
            </a:r>
            <a:r>
              <a:rPr lang="en-GB" dirty="0" err="1"/>
              <a:t>rhain</a:t>
            </a:r>
            <a:r>
              <a:rPr lang="en-GB" dirty="0"/>
              <a:t> </a:t>
            </a:r>
            <a:r>
              <a:rPr lang="en-GB" dirty="0" err="1"/>
              <a:t>wedi'u</a:t>
            </a:r>
            <a:r>
              <a:rPr lang="en-GB" dirty="0"/>
              <a:t> </a:t>
            </a:r>
            <a:r>
              <a:rPr lang="en-GB" dirty="0" err="1"/>
              <a:t>gosod</a:t>
            </a:r>
            <a:r>
              <a:rPr lang="en-GB" dirty="0"/>
              <a:t>, </a:t>
            </a:r>
            <a:r>
              <a:rPr lang="en-GB" dirty="0" err="1"/>
              <a:t>nid</a:t>
            </a:r>
            <a:r>
              <a:rPr lang="en-GB" dirty="0"/>
              <a:t> </a:t>
            </a:r>
            <a:r>
              <a:rPr lang="en-GB" dirty="0" err="1"/>
              <a:t>oes</a:t>
            </a:r>
            <a:r>
              <a:rPr lang="en-GB" dirty="0"/>
              <a:t> unman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osod</a:t>
            </a:r>
            <a:r>
              <a:rPr lang="en-GB" dirty="0"/>
              <a:t> y </a:t>
            </a:r>
            <a:r>
              <a:rPr lang="en-GB" dirty="0" err="1"/>
              <a:t>parsel</a:t>
            </a:r>
            <a:r>
              <a:rPr lang="en-GB" dirty="0"/>
              <a:t> 5 kg </a:t>
            </a:r>
            <a:r>
              <a:rPr lang="en-GB" dirty="0" err="1"/>
              <a:t>oherwydd</a:t>
            </a:r>
            <a:r>
              <a:rPr lang="en-GB" dirty="0"/>
              <a:t> 6 + 5 = 11."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dirty="0" err="1"/>
              <a:t>Ar</a:t>
            </a:r>
            <a:r>
              <a:rPr lang="en-GB" dirty="0"/>
              <a:t> </a:t>
            </a:r>
            <a:r>
              <a:rPr lang="en-GB" dirty="0" err="1"/>
              <a:t>gyfer</a:t>
            </a:r>
            <a:r>
              <a:rPr lang="en-GB" dirty="0"/>
              <a:t> b)</a:t>
            </a:r>
          </a:p>
          <a:p>
            <a:pPr>
              <a:lnSpc>
                <a:spcPct val="100000"/>
              </a:lnSpc>
            </a:pPr>
            <a:r>
              <a:rPr lang="en-GB" dirty="0" err="1"/>
              <a:t>Enghraifft</a:t>
            </a:r>
            <a:r>
              <a:rPr lang="en-GB" dirty="0"/>
              <a:t> </a:t>
            </a:r>
            <a:r>
              <a:rPr lang="en-GB" dirty="0" err="1"/>
              <a:t>gywir</a:t>
            </a:r>
            <a:r>
              <a:rPr lang="en-GB" dirty="0"/>
              <a:t> </a:t>
            </a:r>
            <a:r>
              <a:rPr lang="en-GB" dirty="0" err="1"/>
              <a:t>wedi’i</a:t>
            </a:r>
            <a:r>
              <a:rPr lang="en-GB" dirty="0"/>
              <a:t> </a:t>
            </a:r>
            <a:r>
              <a:rPr lang="en-GB" dirty="0" err="1"/>
              <a:t>chyfiawnhau</a:t>
            </a:r>
            <a:r>
              <a:rPr lang="en-GB" dirty="0"/>
              <a:t>, </a:t>
            </a:r>
            <a:r>
              <a:rPr lang="en-GB" dirty="0" err="1"/>
              <a:t>fel</a:t>
            </a:r>
            <a:r>
              <a:rPr lang="en-GB" dirty="0"/>
              <a:t> </a:t>
            </a:r>
          </a:p>
          <a:p>
            <a:pPr marL="691837" lvl="1" indent="-457200">
              <a:lnSpc>
                <a:spcPct val="100000"/>
              </a:lnSpc>
            </a:pPr>
            <a:r>
              <a:rPr lang="en-GB" dirty="0"/>
              <a:t>“</a:t>
            </a:r>
            <a:r>
              <a:rPr lang="en-GB" dirty="0" err="1"/>
              <a:t>Pum</a:t>
            </a:r>
            <a:r>
              <a:rPr lang="en-GB" dirty="0"/>
              <a:t> </a:t>
            </a:r>
            <a:r>
              <a:rPr lang="en-GB" dirty="0" err="1"/>
              <a:t>parsel</a:t>
            </a:r>
            <a:r>
              <a:rPr lang="en-GB" dirty="0"/>
              <a:t> 6 kg a </a:t>
            </a:r>
            <a:r>
              <a:rPr lang="en-GB" dirty="0" err="1"/>
              <a:t>phum</a:t>
            </a:r>
            <a:r>
              <a:rPr lang="en-GB" dirty="0"/>
              <a:t> </a:t>
            </a:r>
            <a:r>
              <a:rPr lang="en-GB" dirty="0" err="1"/>
              <a:t>parsel</a:t>
            </a:r>
            <a:r>
              <a:rPr lang="en-GB" dirty="0"/>
              <a:t> 1 kg. Dim </a:t>
            </a:r>
            <a:r>
              <a:rPr lang="en-GB" dirty="0" err="1"/>
              <a:t>ond</a:t>
            </a:r>
            <a:r>
              <a:rPr lang="en-GB" dirty="0"/>
              <a:t> un </a:t>
            </a:r>
            <a:r>
              <a:rPr lang="en-GB" dirty="0" err="1"/>
              <a:t>parsel</a:t>
            </a:r>
            <a:r>
              <a:rPr lang="en-GB" dirty="0"/>
              <a:t> 6 kg all </a:t>
            </a:r>
            <a:r>
              <a:rPr lang="en-GB" dirty="0" err="1"/>
              <a:t>fod</a:t>
            </a:r>
            <a:r>
              <a:rPr lang="en-GB" dirty="0"/>
              <a:t> </a:t>
            </a:r>
            <a:r>
              <a:rPr lang="en-GB" dirty="0" err="1"/>
              <a:t>ym</a:t>
            </a:r>
            <a:r>
              <a:rPr lang="en-GB" dirty="0"/>
              <a:t> </a:t>
            </a:r>
            <a:r>
              <a:rPr lang="en-GB" dirty="0" err="1"/>
              <a:t>mhob</a:t>
            </a:r>
            <a:r>
              <a:rPr lang="en-GB" dirty="0"/>
              <a:t> </a:t>
            </a:r>
            <a:r>
              <a:rPr lang="en-GB" dirty="0" err="1"/>
              <a:t>sach</a:t>
            </a:r>
            <a:r>
              <a:rPr lang="en-GB" dirty="0"/>
              <a:t>, </a:t>
            </a:r>
            <a:r>
              <a:rPr lang="en-GB" dirty="0" err="1"/>
              <a:t>ond</a:t>
            </a:r>
            <a:r>
              <a:rPr lang="en-GB" dirty="0"/>
              <a:t> </a:t>
            </a:r>
            <a:r>
              <a:rPr lang="en-GB" dirty="0" err="1"/>
              <a:t>mae</a:t>
            </a:r>
            <a:r>
              <a:rPr lang="en-GB" dirty="0"/>
              <a:t> pump </a:t>
            </a:r>
            <a:r>
              <a:rPr lang="en-GB" dirty="0" err="1"/>
              <a:t>parsel</a:t>
            </a:r>
            <a:r>
              <a:rPr lang="en-GB" dirty="0"/>
              <a:t> 6 kg a </a:t>
            </a:r>
            <a:r>
              <a:rPr lang="en-GB" dirty="0" err="1"/>
              <a:t>phedair</a:t>
            </a:r>
            <a:r>
              <a:rPr lang="en-GB" dirty="0"/>
              <a:t> </a:t>
            </a:r>
            <a:r>
              <a:rPr lang="en-GB" dirty="0" err="1"/>
              <a:t>sach</a:t>
            </a:r>
            <a:r>
              <a:rPr lang="en-GB" dirty="0"/>
              <a:t>.” </a:t>
            </a:r>
          </a:p>
          <a:p>
            <a:pPr marL="691837" lvl="1" indent="-457200">
              <a:lnSpc>
                <a:spcPct val="100000"/>
              </a:lnSpc>
            </a:pPr>
            <a:r>
              <a:rPr lang="en-GB" dirty="0"/>
              <a:t>Neu “</a:t>
            </a:r>
            <a:r>
              <a:rPr lang="en-GB" dirty="0" err="1"/>
              <a:t>Pedwar</a:t>
            </a:r>
            <a:r>
              <a:rPr lang="en-GB" dirty="0"/>
              <a:t> </a:t>
            </a:r>
            <a:r>
              <a:rPr lang="en-GB" dirty="0" err="1"/>
              <a:t>parsel</a:t>
            </a:r>
            <a:r>
              <a:rPr lang="en-GB" dirty="0"/>
              <a:t> 2 kg, </a:t>
            </a:r>
            <a:r>
              <a:rPr lang="en-GB" dirty="0" err="1"/>
              <a:t>dau</a:t>
            </a:r>
            <a:r>
              <a:rPr lang="en-GB" dirty="0"/>
              <a:t> </a:t>
            </a:r>
            <a:r>
              <a:rPr lang="en-GB" dirty="0" err="1"/>
              <a:t>barsel</a:t>
            </a:r>
            <a:r>
              <a:rPr lang="en-GB" dirty="0"/>
              <a:t> 3 kg, un </a:t>
            </a:r>
            <a:r>
              <a:rPr lang="en-GB" dirty="0" err="1"/>
              <a:t>parsel</a:t>
            </a:r>
            <a:r>
              <a:rPr lang="en-GB" dirty="0"/>
              <a:t> 5 kg, a </a:t>
            </a:r>
            <a:r>
              <a:rPr lang="en-GB" dirty="0" err="1"/>
              <a:t>thri</a:t>
            </a:r>
            <a:r>
              <a:rPr lang="en-GB" dirty="0"/>
              <a:t>  7 kg. Y </a:t>
            </a:r>
            <a:r>
              <a:rPr lang="en-GB" dirty="0" err="1"/>
              <a:t>cyfanswm</a:t>
            </a:r>
            <a:r>
              <a:rPr lang="en-GB" dirty="0"/>
              <a:t> </a:t>
            </a:r>
            <a:r>
              <a:rPr lang="en-GB" dirty="0" err="1"/>
              <a:t>pwysau</a:t>
            </a:r>
            <a:r>
              <a:rPr lang="en-GB" dirty="0"/>
              <a:t> </a:t>
            </a:r>
            <a:r>
              <a:rPr lang="en-GB" dirty="0" err="1"/>
              <a:t>yw</a:t>
            </a:r>
            <a:r>
              <a:rPr lang="en-GB" dirty="0"/>
              <a:t> 40 kg, </a:t>
            </a:r>
            <a:r>
              <a:rPr lang="en-GB" dirty="0" err="1"/>
              <a:t>ond</a:t>
            </a:r>
            <a:r>
              <a:rPr lang="en-GB" dirty="0"/>
              <a:t> dim </a:t>
            </a:r>
            <a:r>
              <a:rPr lang="en-GB" dirty="0" err="1"/>
              <a:t>ond</a:t>
            </a:r>
            <a:r>
              <a:rPr lang="en-GB" dirty="0"/>
              <a:t> 29 kg </a:t>
            </a:r>
            <a:r>
              <a:rPr lang="en-GB" dirty="0" err="1"/>
              <a:t>ar</a:t>
            </a:r>
            <a:r>
              <a:rPr lang="en-GB" dirty="0"/>
              <a:t> y </a:t>
            </a:r>
            <a:r>
              <a:rPr lang="en-GB" dirty="0" err="1"/>
              <a:t>mwyaf</a:t>
            </a:r>
            <a:r>
              <a:rPr lang="en-GB" dirty="0"/>
              <a:t> </a:t>
            </a:r>
            <a:r>
              <a:rPr lang="en-GB" dirty="0" err="1"/>
              <a:t>allaf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ffitio</a:t>
            </a:r>
            <a:r>
              <a:rPr lang="en-GB" dirty="0"/>
              <a:t> </a:t>
            </a:r>
            <a:r>
              <a:rPr lang="en-GB" dirty="0" err="1"/>
              <a:t>mewn</a:t>
            </a:r>
            <a:r>
              <a:rPr lang="en-GB" dirty="0"/>
              <a:t> </a:t>
            </a:r>
            <a:r>
              <a:rPr lang="en-GB" dirty="0" err="1"/>
              <a:t>tair</a:t>
            </a:r>
            <a:r>
              <a:rPr lang="en-GB" dirty="0"/>
              <a:t> </a:t>
            </a:r>
            <a:r>
              <a:rPr lang="en-GB" dirty="0" err="1"/>
              <a:t>sach</a:t>
            </a:r>
            <a:r>
              <a:rPr lang="en-GB" dirty="0"/>
              <a:t> (7 + 3, 7 + 3 a 7 + 2) felly </a:t>
            </a:r>
            <a:r>
              <a:rPr lang="en-GB" dirty="0" err="1"/>
              <a:t>mae</a:t>
            </a:r>
            <a:r>
              <a:rPr lang="en-GB" dirty="0"/>
              <a:t> gen </a:t>
            </a:r>
            <a:r>
              <a:rPr lang="en-GB" dirty="0" err="1"/>
              <a:t>i</a:t>
            </a:r>
            <a:r>
              <a:rPr lang="en-GB" dirty="0"/>
              <a:t> 11 kg </a:t>
            </a:r>
            <a:r>
              <a:rPr lang="en-GB" dirty="0" err="1"/>
              <a:t>ar</a:t>
            </a:r>
            <a:r>
              <a:rPr lang="en-GB" dirty="0"/>
              <a:t> </a:t>
            </a:r>
            <a:r>
              <a:rPr lang="en-GB" dirty="0" err="1"/>
              <a:t>ôl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geisio</a:t>
            </a:r>
            <a:r>
              <a:rPr lang="en-GB" dirty="0"/>
              <a:t> </a:t>
            </a:r>
            <a:r>
              <a:rPr lang="en-GB" dirty="0" err="1"/>
              <a:t>ffitio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y </a:t>
            </a:r>
            <a:r>
              <a:rPr lang="en-GB" dirty="0" err="1"/>
              <a:t>bedwaredd</a:t>
            </a:r>
            <a:r>
              <a:rPr lang="en-GB" dirty="0"/>
              <a:t> </a:t>
            </a:r>
            <a:r>
              <a:rPr lang="en-GB" dirty="0" err="1"/>
              <a:t>sach</a:t>
            </a:r>
            <a:r>
              <a:rPr lang="en-GB" dirty="0"/>
              <a:t>. </a:t>
            </a:r>
            <a:r>
              <a:rPr lang="en-GB" dirty="0" err="1"/>
              <a:t>Allaf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ddim</a:t>
            </a:r>
            <a:r>
              <a:rPr lang="en-GB" dirty="0"/>
              <a:t>!”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B0965D-3B0D-86AB-9E8B-5139C6048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231F1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6B691B4-2304-953F-E336-B78FC1A1E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/>
              <a:t>Pos</a:t>
            </a:r>
            <a:r>
              <a:rPr lang="en-GB" dirty="0"/>
              <a:t> </a:t>
            </a:r>
            <a:r>
              <a:rPr lang="en-GB" dirty="0" err="1"/>
              <a:t>pacio</a:t>
            </a:r>
            <a:r>
              <a:rPr lang="en-GB" dirty="0"/>
              <a:t> </a:t>
            </a:r>
            <a:endParaRPr lang="en-GB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6386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A5C0E9A-EBCA-228D-9D8B-3D0F992D5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C334B-5606-F640-9B65-DA4F71454EC0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Inter" panose="02000503000000020004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Inter" panose="02000503000000020004" pitchFamily="2" charset="0"/>
              <a:cs typeface="+mn-cs"/>
            </a:endParaRPr>
          </a:p>
        </p:txBody>
      </p:sp>
      <p:sp>
        <p:nvSpPr>
          <p:cNvPr id="7" name="Rectangle 6">
            <a:hlinkClick r:id="rId2"/>
            <a:extLst>
              <a:ext uri="{FF2B5EF4-FFF2-40B4-BE49-F238E27FC236}">
                <a16:creationId xmlns:a16="http://schemas.microsoft.com/office/drawing/2014/main" id="{CF1EA767-F6B2-060B-FB36-6BC60E63996B}"/>
              </a:ext>
            </a:extLst>
          </p:cNvPr>
          <p:cNvSpPr/>
          <p:nvPr/>
        </p:nvSpPr>
        <p:spPr>
          <a:xfrm>
            <a:off x="3362325" y="3948112"/>
            <a:ext cx="4133850" cy="4095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Rectangle 2">
            <a:hlinkClick r:id="rId3"/>
            <a:extLst>
              <a:ext uri="{FF2B5EF4-FFF2-40B4-BE49-F238E27FC236}">
                <a16:creationId xmlns:a16="http://schemas.microsoft.com/office/drawing/2014/main" id="{79A4811E-2F6E-04A2-934F-8AE0E2E9A204}"/>
              </a:ext>
            </a:extLst>
          </p:cNvPr>
          <p:cNvSpPr/>
          <p:nvPr/>
        </p:nvSpPr>
        <p:spPr>
          <a:xfrm>
            <a:off x="2590800" y="3028950"/>
            <a:ext cx="666750" cy="3333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4734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Axiom session theme 2026-06-06">
  <a:themeElements>
    <a:clrScheme name="Axiom Maths 1">
      <a:dk1>
        <a:srgbClr val="231F1F"/>
      </a:dk1>
      <a:lt1>
        <a:srgbClr val="FFFFFF"/>
      </a:lt1>
      <a:dk2>
        <a:srgbClr val="AA18FE"/>
      </a:dk2>
      <a:lt2>
        <a:srgbClr val="30ACF1"/>
      </a:lt2>
      <a:accent1>
        <a:srgbClr val="6301FF"/>
      </a:accent1>
      <a:accent2>
        <a:srgbClr val="30ACF1"/>
      </a:accent2>
      <a:accent3>
        <a:srgbClr val="2DAC62"/>
      </a:accent3>
      <a:accent4>
        <a:srgbClr val="BCC3C1"/>
      </a:accent4>
      <a:accent5>
        <a:srgbClr val="62646A"/>
      </a:accent5>
      <a:accent6>
        <a:srgbClr val="F04F38"/>
      </a:accent6>
      <a:hlink>
        <a:srgbClr val="0563C1"/>
      </a:hlink>
      <a:folHlink>
        <a:srgbClr val="954F72"/>
      </a:folHlink>
    </a:clrScheme>
    <a:fontScheme name="Axiom compatible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>
            <a:lumMod val="20000"/>
            <a:lumOff val="80000"/>
          </a:schemeClr>
        </a:solidFill>
        <a:ln w="38100">
          <a:solidFill>
            <a:schemeClr val="tx2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 cap="rnd">
          <a:solidFill>
            <a:schemeClr val="tx1"/>
          </a:solidFill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xiom session theme 2026-06-06" id="{7054EBF9-2370-E541-B7D5-1648FE2D9F37}" vid="{C3C6AD9F-DD1A-004D-A55F-CA8D9840DD61}"/>
    </a:ext>
  </a:extLst>
</a:theme>
</file>

<file path=ppt/theme/theme2.xml><?xml version="1.0" encoding="utf-8"?>
<a:theme xmlns:a="http://schemas.openxmlformats.org/drawingml/2006/main" name="Axiom Rapid Grasper">
  <a:themeElements>
    <a:clrScheme name="Axiom Maths 1">
      <a:dk1>
        <a:srgbClr val="231F1F"/>
      </a:dk1>
      <a:lt1>
        <a:srgbClr val="FFFFFF"/>
      </a:lt1>
      <a:dk2>
        <a:srgbClr val="AA18FE"/>
      </a:dk2>
      <a:lt2>
        <a:srgbClr val="30ACF1"/>
      </a:lt2>
      <a:accent1>
        <a:srgbClr val="6301FF"/>
      </a:accent1>
      <a:accent2>
        <a:srgbClr val="30ACF1"/>
      </a:accent2>
      <a:accent3>
        <a:srgbClr val="2DAC62"/>
      </a:accent3>
      <a:accent4>
        <a:srgbClr val="BCC3C1"/>
      </a:accent4>
      <a:accent5>
        <a:srgbClr val="62646A"/>
      </a:accent5>
      <a:accent6>
        <a:srgbClr val="F04F38"/>
      </a:accent6>
      <a:hlink>
        <a:srgbClr val="0563C1"/>
      </a:hlink>
      <a:folHlink>
        <a:srgbClr val="954F72"/>
      </a:folHlink>
    </a:clrScheme>
    <a:fontScheme name="Axiom compatible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xiom Session theme draft 310124" id="{EAAF751D-E555-4937-9F6E-5AB14B342CD1}" vid="{034EFB71-E3B2-4E78-9F7E-7166FEC621E3}"/>
    </a:ext>
  </a:extLst>
</a:theme>
</file>

<file path=ppt/theme/theme3.xml><?xml version="1.0" encoding="utf-8"?>
<a:theme xmlns:a="http://schemas.openxmlformats.org/drawingml/2006/main" name="Tasks">
  <a:themeElements>
    <a:clrScheme name="Axiom Maths 1">
      <a:dk1>
        <a:srgbClr val="231F1F"/>
      </a:dk1>
      <a:lt1>
        <a:srgbClr val="FFFFFF"/>
      </a:lt1>
      <a:dk2>
        <a:srgbClr val="AA18FE"/>
      </a:dk2>
      <a:lt2>
        <a:srgbClr val="30ACF1"/>
      </a:lt2>
      <a:accent1>
        <a:srgbClr val="6301FF"/>
      </a:accent1>
      <a:accent2>
        <a:srgbClr val="30ACF1"/>
      </a:accent2>
      <a:accent3>
        <a:srgbClr val="2DAC62"/>
      </a:accent3>
      <a:accent4>
        <a:srgbClr val="BCC3C1"/>
      </a:accent4>
      <a:accent5>
        <a:srgbClr val="62646A"/>
      </a:accent5>
      <a:accent6>
        <a:srgbClr val="F04F38"/>
      </a:accent6>
      <a:hlink>
        <a:srgbClr val="0563C1"/>
      </a:hlink>
      <a:folHlink>
        <a:srgbClr val="954F72"/>
      </a:folHlink>
    </a:clrScheme>
    <a:fontScheme name="Axiom compatible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73B66C96-6A73-274F-9823-ECA29E626708}" vid="{AB11F986-C8D8-0C4E-8CBB-6CF91EA07C72}"/>
    </a:ext>
  </a:extLst>
</a:theme>
</file>

<file path=ppt/theme/theme4.xml><?xml version="1.0" encoding="utf-8"?>
<a:theme xmlns:a="http://schemas.openxmlformats.org/drawingml/2006/main" name="1_Tasks">
  <a:themeElements>
    <a:clrScheme name="Axiom Maths 1">
      <a:dk1>
        <a:srgbClr val="231F1F"/>
      </a:dk1>
      <a:lt1>
        <a:srgbClr val="FFFFFF"/>
      </a:lt1>
      <a:dk2>
        <a:srgbClr val="AA18FE"/>
      </a:dk2>
      <a:lt2>
        <a:srgbClr val="30ACF1"/>
      </a:lt2>
      <a:accent1>
        <a:srgbClr val="6301FF"/>
      </a:accent1>
      <a:accent2>
        <a:srgbClr val="30ACF1"/>
      </a:accent2>
      <a:accent3>
        <a:srgbClr val="2DAC62"/>
      </a:accent3>
      <a:accent4>
        <a:srgbClr val="BCC3C1"/>
      </a:accent4>
      <a:accent5>
        <a:srgbClr val="62646A"/>
      </a:accent5>
      <a:accent6>
        <a:srgbClr val="F04F38"/>
      </a:accent6>
      <a:hlink>
        <a:srgbClr val="0563C1"/>
      </a:hlink>
      <a:folHlink>
        <a:srgbClr val="954F72"/>
      </a:folHlink>
    </a:clrScheme>
    <a:fontScheme name="Axiom compatible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xiom Session theme draft 310124" id="{EAAF751D-E555-4937-9F6E-5AB14B342CD1}" vid="{034EFB71-E3B2-4E78-9F7E-7166FEC621E3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A834980C-A199-D94F-8852-B33C90F2357A}">
  <we:reference id="WA200010001" version="1.0.0.1" store="Omex" storeType="OMEX"/>
  <we:alternateReferences>
    <we:reference id="WA200010001" version="1.0.0.1" store="WA200010001" storeType="OMEX"/>
  </we:alternateReferences>
  <we:properties>
    <we:property name="claude.fileId" value="&quot;222f0352-742c-4bcc-84a0-68a2dac1ddd3&quot;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2F0B96900C6147B9DEC3A2864527CF" ma:contentTypeVersion="14" ma:contentTypeDescription="Create a new document." ma:contentTypeScope="" ma:versionID="e1ebf922ad12023d7bef73e7526ba0f8">
  <xsd:schema xmlns:xsd="http://www.w3.org/2001/XMLSchema" xmlns:xs="http://www.w3.org/2001/XMLSchema" xmlns:p="http://schemas.microsoft.com/office/2006/metadata/properties" xmlns:ns2="68528a6f-d40e-4d19-8e8e-724912bb5ad0" xmlns:ns3="5223daa6-77f4-4a0a-bafa-4c605353a67e" targetNamespace="http://schemas.microsoft.com/office/2006/metadata/properties" ma:root="true" ma:fieldsID="c7e3f9531c6341638304d9c37781b298" ns2:_="" ns3:_="">
    <xsd:import namespace="68528a6f-d40e-4d19-8e8e-724912bb5ad0"/>
    <xsd:import namespace="5223daa6-77f4-4a0a-bafa-4c605353a6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528a6f-d40e-4d19-8e8e-724912bb5ad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e2afec11-6a44-4b6c-8593-e5b46a8c4ff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23daa6-77f4-4a0a-bafa-4c605353a67e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9733587c-8490-46aa-b7d0-37235a4cc7cd}" ma:internalName="TaxCatchAll" ma:showField="CatchAllData" ma:web="5223daa6-77f4-4a0a-bafa-4c605353a67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223daa6-77f4-4a0a-bafa-4c605353a67e" xsi:nil="true"/>
    <lcf76f155ced4ddcb4097134ff3c332f xmlns="68528a6f-d40e-4d19-8e8e-724912bb5ad0">
      <Terms xmlns="http://schemas.microsoft.com/office/infopath/2007/PartnerControls"/>
    </lcf76f155ced4ddcb4097134ff3c332f>
    <MediaLengthInSeconds xmlns="68528a6f-d40e-4d19-8e8e-724912bb5ad0" xsi:nil="true"/>
    <SharedWithUsers xmlns="5223daa6-77f4-4a0a-bafa-4c605353a67e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0287A66C-5E3B-4C0B-8FD0-BD38182C971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DEAF621-0EA1-4622-8323-7729FC15BF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8528a6f-d40e-4d19-8e8e-724912bb5ad0"/>
    <ds:schemaRef ds:uri="5223daa6-77f4-4a0a-bafa-4c605353a6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7008A97-60A5-45E9-86D3-EAC18074C3FC}">
  <ds:schemaRefs>
    <ds:schemaRef ds:uri="http://purl.org/dc/terms/"/>
    <ds:schemaRef ds:uri="http://www.w3.org/XML/1998/namespace"/>
    <ds:schemaRef ds:uri="http://purl.org/dc/elements/1.1/"/>
    <ds:schemaRef ds:uri="http://schemas.microsoft.com/office/infopath/2007/PartnerControls"/>
    <ds:schemaRef ds:uri="68528a6f-d40e-4d19-8e8e-724912bb5ad0"/>
    <ds:schemaRef ds:uri="http://schemas.microsoft.com/office/2006/documentManagement/types"/>
    <ds:schemaRef ds:uri="5223daa6-77f4-4a0a-bafa-4c605353a67e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Axiom Session theme 010324</Template>
  <TotalTime>2275</TotalTime>
  <Words>3927</Words>
  <Application>Microsoft Macintosh PowerPoint</Application>
  <PresentationFormat>Widescreen</PresentationFormat>
  <Paragraphs>306</Paragraphs>
  <Slides>27</Slides>
  <Notes>15</Notes>
  <HiddenSlides>18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Georgia</vt:lpstr>
      <vt:lpstr>Aptos</vt:lpstr>
      <vt:lpstr>Arial</vt:lpstr>
      <vt:lpstr>Axiom session theme 2026-06-06</vt:lpstr>
      <vt:lpstr>Axiom Rapid Grasper</vt:lpstr>
      <vt:lpstr>Tasks</vt:lpstr>
      <vt:lpstr>1_Tasks</vt:lpstr>
      <vt:lpstr>Sesiwn Sampl 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Pacio</vt:lpstr>
      <vt:lpstr>Pacio</vt:lpstr>
      <vt:lpstr>Pacio</vt:lpstr>
      <vt:lpstr>Trefnwch nhw</vt:lpstr>
      <vt:lpstr>Trefnwch nhw</vt:lpstr>
      <vt:lpstr>Trefnwch nhw</vt:lpstr>
      <vt:lpstr>Trefnwch nhw</vt:lpstr>
      <vt:lpstr>Trefnwch nhw</vt:lpstr>
      <vt:lpstr>Trefnwch nhw</vt:lpstr>
      <vt:lpstr>Trefnwch nhw</vt:lpstr>
      <vt:lpstr>Gwir neu anwir? </vt:lpstr>
      <vt:lpstr>Gwir neu anwir?</vt:lpstr>
      <vt:lpstr>PowerPoint Presentation</vt:lpstr>
      <vt:lpstr>Heddiw, sut ydych chi wedi bod…</vt:lpstr>
      <vt:lpstr>PowerPoint Presentation</vt:lpstr>
      <vt:lpstr>Pos pacio</vt:lpstr>
      <vt:lpstr>Pos pacio </vt:lpstr>
      <vt:lpstr>PowerPoint Presentation</vt:lpstr>
    </vt:vector>
  </TitlesOfParts>
  <Company>ARK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Nicole Cooke</dc:creator>
  <cp:lastModifiedBy>Annabel Young</cp:lastModifiedBy>
  <cp:revision>52</cp:revision>
  <dcterms:created xsi:type="dcterms:W3CDTF">2024-03-16T22:17:44Z</dcterms:created>
  <dcterms:modified xsi:type="dcterms:W3CDTF">2026-07-06T10:38:31Z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Order">
    <vt:lpwstr>557200.000000000</vt:lpwstr>
  </property>
  <property fmtid="{D5CDD505-2E9C-101B-9397-08002B2CF9AE}" pid="4" name="ComplianceAssetId">
    <vt:lpwstr/>
  </property>
  <property fmtid="{D5CDD505-2E9C-101B-9397-08002B2CF9AE}" pid="5" name="TriggerFlowInfo">
    <vt:lpwstr/>
  </property>
  <property fmtid="{D5CDD505-2E9C-101B-9397-08002B2CF9AE}" pid="6" name="TemplateUrl">
    <vt:lpwstr/>
  </property>
  <property fmtid="{D5CDD505-2E9C-101B-9397-08002B2CF9AE}" pid="7" name="_SharedFileIndex">
    <vt:lpwstr/>
  </property>
  <property fmtid="{D5CDD505-2E9C-101B-9397-08002B2CF9AE}" pid="8" name="_ExtendedDescription">
    <vt:lpwstr/>
  </property>
  <property fmtid="{D5CDD505-2E9C-101B-9397-08002B2CF9AE}" pid="9" name="_SourceUrl">
    <vt:lpwstr/>
  </property>
  <property fmtid="{D5CDD505-2E9C-101B-9397-08002B2CF9AE}" pid="10" name="xd_Signature">
    <vt:lpwstr/>
  </property>
  <property fmtid="{D5CDD505-2E9C-101B-9397-08002B2CF9AE}" pid="11" name="xd_ProgID">
    <vt:lpwstr/>
  </property>
  <property fmtid="{D5CDD505-2E9C-101B-9397-08002B2CF9AE}" pid="12" name="ContentTypeId">
    <vt:lpwstr>0x0101001B2F0B96900C6147B9DEC3A2864527CF</vt:lpwstr>
  </property>
</Properties>
</file>