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3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843" r:id="rId4"/>
    <p:sldMasterId id="2147483721" r:id="rId5"/>
    <p:sldMasterId id="2147483856" r:id="rId6"/>
    <p:sldMasterId id="2147483942" r:id="rId7"/>
    <p:sldMasterId id="2147483957" r:id="rId8"/>
  </p:sldMasterIdLst>
  <p:notesMasterIdLst>
    <p:notesMasterId r:id="rId43"/>
  </p:notesMasterIdLst>
  <p:handoutMasterIdLst>
    <p:handoutMasterId r:id="rId44"/>
  </p:handoutMasterIdLst>
  <p:sldIdLst>
    <p:sldId id="415" r:id="rId9"/>
    <p:sldId id="431" r:id="rId10"/>
    <p:sldId id="787" r:id="rId11"/>
    <p:sldId id="788" r:id="rId12"/>
    <p:sldId id="789" r:id="rId13"/>
    <p:sldId id="429" r:id="rId14"/>
    <p:sldId id="435" r:id="rId15"/>
    <p:sldId id="790" r:id="rId16"/>
    <p:sldId id="791" r:id="rId17"/>
    <p:sldId id="792" r:id="rId18"/>
    <p:sldId id="793" r:id="rId19"/>
    <p:sldId id="794" r:id="rId20"/>
    <p:sldId id="389" r:id="rId21"/>
    <p:sldId id="433" r:id="rId22"/>
    <p:sldId id="385" r:id="rId23"/>
    <p:sldId id="386" r:id="rId24"/>
    <p:sldId id="390" r:id="rId25"/>
    <p:sldId id="407" r:id="rId26"/>
    <p:sldId id="388" r:id="rId27"/>
    <p:sldId id="424" r:id="rId28"/>
    <p:sldId id="425" r:id="rId29"/>
    <p:sldId id="392" r:id="rId30"/>
    <p:sldId id="410" r:id="rId31"/>
    <p:sldId id="434" r:id="rId32"/>
    <p:sldId id="414" r:id="rId33"/>
    <p:sldId id="436" r:id="rId34"/>
    <p:sldId id="437" r:id="rId35"/>
    <p:sldId id="795" r:id="rId36"/>
    <p:sldId id="444" r:id="rId37"/>
    <p:sldId id="438" r:id="rId38"/>
    <p:sldId id="440" r:id="rId39"/>
    <p:sldId id="442" r:id="rId40"/>
    <p:sldId id="443" r:id="rId41"/>
    <p:sldId id="430" r:id="rId42"/>
  </p:sldIdLst>
  <p:sldSz cx="12192000" cy="6858000"/>
  <p:notesSz cx="6858000" cy="9144000"/>
  <p:embeddedFontLst>
    <p:embeddedFont>
      <p:font typeface="Georgia" panose="02040502050405020303" pitchFamily="18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3C78DEA2-3F14-4DAD-AFC3-861E887C34C7}">
          <p14:sldIdLst>
            <p14:sldId id="415"/>
            <p14:sldId id="431"/>
          </p14:sldIdLst>
        </p14:section>
        <p14:section name="Introductory information" id="{6B297159-4A53-4093-9CDA-3ED65FBF8A1C}">
          <p14:sldIdLst>
            <p14:sldId id="787"/>
            <p14:sldId id="788"/>
            <p14:sldId id="789"/>
          </p14:sldIdLst>
        </p14:section>
        <p14:section name="This session" id="{37C733F2-A33F-4FE8-92E5-93A077830682}">
          <p14:sldIdLst>
            <p14:sldId id="429"/>
            <p14:sldId id="435"/>
          </p14:sldIdLst>
        </p14:section>
        <p14:section name="Tasks" id="{273FDF74-613A-4FC8-931F-00E8CCABC999}">
          <p14:sldIdLst>
            <p14:sldId id="790"/>
            <p14:sldId id="791"/>
            <p14:sldId id="792"/>
            <p14:sldId id="793"/>
            <p14:sldId id="794"/>
            <p14:sldId id="389"/>
            <p14:sldId id="433"/>
            <p14:sldId id="385"/>
            <p14:sldId id="386"/>
            <p14:sldId id="390"/>
            <p14:sldId id="407"/>
            <p14:sldId id="388"/>
            <p14:sldId id="424"/>
            <p14:sldId id="425"/>
            <p14:sldId id="392"/>
            <p14:sldId id="410"/>
            <p14:sldId id="434"/>
            <p14:sldId id="414"/>
            <p14:sldId id="436"/>
            <p14:sldId id="437"/>
          </p14:sldIdLst>
        </p14:section>
        <p14:section name="Problems for rapid graspers" id="{09611B39-0D77-4104-8ECA-2720BDF5C04C}">
          <p14:sldIdLst>
            <p14:sldId id="795"/>
            <p14:sldId id="444"/>
            <p14:sldId id="438"/>
            <p14:sldId id="440"/>
            <p14:sldId id="442"/>
            <p14:sldId id="443"/>
          </p14:sldIdLst>
        </p14:section>
        <p14:section name="Thank you and feedback" id="{D2C52143-0AE3-4B23-A641-5C71C999EF47}">
          <p14:sldIdLst>
            <p14:sldId id="4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4E401E-142E-CAC6-227A-59FE21B9F854}" name="Ian Davies" initials="ID" userId="S::Ian.Davies@axiommaths.com::74052fc6-08a1-47c7-8c05-3ccaefe0ecc5" providerId="AD"/>
  <p188:author id="{EAF90C23-AA9D-2B7B-7103-3D877012FD6E}" name="Sam Harvey-Brewin" initials="SH" userId="S::sam.harvey-brewin@axiommaths.com::24f45def-f270-493b-bf53-0a8ca14b1b13" providerId="AD"/>
  <p188:author id="{466BE02A-0CDC-1256-FD7F-1D0E0E44938E}" name="Nicole Cooke" initials="NC" userId="S::nicole.cooke@axiommaths.com::2680455f-8bed-44f7-8eed-9643fe0935f5" providerId="AD"/>
  <p188:author id="{EA778F2E-9EE1-990C-CE58-407967B3A27F}" name="Jack Campbell" initials="JC" userId="S::Jack.Campbell@axiommaths.com::d315a8fd-9026-4d5c-9d60-63d8a7daa82b" providerId="AD"/>
  <p188:author id="{37B04851-5871-A018-2992-3FA335E1A461}" name="Josie Pinder" initials="JP" userId="S::Josie.Pinder@axiommaths.com::d54d163a-c374-465f-bfb8-8d6a2fe21f6e" providerId="AD"/>
  <p188:author id="{BD26FE5D-D6E7-0B1C-C9CB-CF9FFB2D39AF}" name="Josie Ruffles" initials="JR" userId="S::Josie.Ruffles@axiommaths.com::d54d163a-c374-465f-bfb8-8d6a2fe21f6e" providerId="AD"/>
  <p188:author id="{7A710B62-76E3-CD4F-4199-ED396D289CFA}" name="Ian Davies" initials="ID" userId="S::ian.davies@axiommaths.com::74052fc6-08a1-47c7-8c05-3ccaefe0ecc5" providerId="AD"/>
  <p188:author id="{303C0263-B925-2ADE-BBD4-4823FDFE631E}" name="Nicole Cooke" initials="NC" userId="S::Nicole.Cooke@mesme.org::5c380d91-ea1a-445c-94a7-19a2f1a98bb7" providerId="AD"/>
  <p188:author id="{73A8D465-ECE2-7194-B146-4B2155368915}" name="Michael Davies" initials="MD" userId="S::michael.davies@axiommaths.com::bff5d27b-700b-4e6e-a430-d9bc544c5237" providerId="AD"/>
  <p188:author id="{E3F08769-5D69-2D44-C2EF-16D131D4584B}" name="Michael Davies" initials="MD" userId="S::Michael.Davies@axiommaths.com::bff5d27b-700b-4e6e-a430-d9bc544c5237" providerId="AD"/>
  <p188:author id="{CE1B0D72-7969-7999-96E1-800CFD4790B6}" name="Sam Harvey-Brewin" initials="SHB" userId="S::Sam.Harvey-Brewin@axiommaths.onmicrosoft.com::24f45def-f270-493b-bf53-0a8ca14b1b13" providerId="AD"/>
  <p188:author id="{6FF23A95-DE8F-553C-D069-EE2CBB06709F}" name="Annabel Young" initials="AY" userId="S::Annabel.Young@axiommaths.com::74261d52-3181-40fe-b60b-ac9e549448c6" providerId="AD"/>
  <p188:author id="{B24956BF-7FC4-6084-0D5E-882EBE13B16B}" name="Nicole Cooke" initials="NC" userId="S::Nicole.Cooke@axiommaths.com::2680455f-8bed-44f7-8eed-9643fe0935f5" providerId="AD"/>
  <p188:author id="{0F2A87F3-7ABD-AEE8-32DA-D6573B22BFC6}" name="Sam Harvey-Brewin" initials="SH" userId="S::Sam.Harvey-Brewin@axiommaths.com::24f45def-f270-493b-bf53-0a8ca14b1b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F18BE7-4443-CE42-B7AE-1A4DBF9C6E31}" v="12" dt="2026-07-06T10:59:12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13" autoAdjust="0"/>
    <p:restoredTop sz="94601"/>
  </p:normalViewPr>
  <p:slideViewPr>
    <p:cSldViewPr snapToGrid="0">
      <p:cViewPr varScale="1">
        <p:scale>
          <a:sx n="130" d="100"/>
          <a:sy n="130" d="100"/>
        </p:scale>
        <p:origin x="104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298" y="8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font" Target="fonts/font3.fntdata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font" Target="fonts/font1.fntdata"/><Relationship Id="rId53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handoutMaster" Target="handoutMasters/handoutMaster1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8" Type="http://schemas.openxmlformats.org/officeDocument/2006/relationships/slideMaster" Target="slideMasters/slideMaster5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font" Target="fonts/font2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bel Young" userId="74261d52-3181-40fe-b60b-ac9e549448c6" providerId="ADAL" clId="{2AB22E63-8217-5EE3-A2B6-C7DDFCFB9B19}"/>
    <pc:docChg chg="undo custSel modSld delMainMaster modMainMaster">
      <pc:chgData name="Annabel Young" userId="74261d52-3181-40fe-b60b-ac9e549448c6" providerId="ADAL" clId="{2AB22E63-8217-5EE3-A2B6-C7DDFCFB9B19}" dt="2026-07-06T10:59:24.479" v="71" actId="478"/>
      <pc:docMkLst>
        <pc:docMk/>
      </pc:docMkLst>
      <pc:sldChg chg="modSp mod chgLayout">
        <pc:chgData name="Annabel Young" userId="74261d52-3181-40fe-b60b-ac9e549448c6" providerId="ADAL" clId="{2AB22E63-8217-5EE3-A2B6-C7DDFCFB9B19}" dt="2026-07-06T10:55:28.131" v="22" actId="1076"/>
        <pc:sldMkLst>
          <pc:docMk/>
          <pc:sldMk cId="3438147825" sldId="386"/>
        </pc:sldMkLst>
        <pc:spChg chg="mod ord">
          <ac:chgData name="Annabel Young" userId="74261d52-3181-40fe-b60b-ac9e549448c6" providerId="ADAL" clId="{2AB22E63-8217-5EE3-A2B6-C7DDFCFB9B19}" dt="2026-07-06T10:55:13.150" v="20" actId="700"/>
          <ac:spMkLst>
            <pc:docMk/>
            <pc:sldMk cId="3438147825" sldId="386"/>
            <ac:spMk id="2" creationId="{CB680D7C-E16B-7537-E959-B47432532F2B}"/>
          </ac:spMkLst>
        </pc:spChg>
        <pc:spChg chg="mod ord">
          <ac:chgData name="Annabel Young" userId="74261d52-3181-40fe-b60b-ac9e549448c6" providerId="ADAL" clId="{2AB22E63-8217-5EE3-A2B6-C7DDFCFB9B19}" dt="2026-07-06T10:55:17.258" v="21" actId="20577"/>
          <ac:spMkLst>
            <pc:docMk/>
            <pc:sldMk cId="3438147825" sldId="386"/>
            <ac:spMk id="3" creationId="{072C08C6-2F35-7B31-F921-434B0FF64C3C}"/>
          </ac:spMkLst>
        </pc:spChg>
        <pc:spChg chg="mod ord">
          <ac:chgData name="Annabel Young" userId="74261d52-3181-40fe-b60b-ac9e549448c6" providerId="ADAL" clId="{2AB22E63-8217-5EE3-A2B6-C7DDFCFB9B19}" dt="2026-07-06T10:55:13.150" v="20" actId="700"/>
          <ac:spMkLst>
            <pc:docMk/>
            <pc:sldMk cId="3438147825" sldId="386"/>
            <ac:spMk id="4" creationId="{6E41CD81-CB12-ADF1-32C8-9028153684D7}"/>
          </ac:spMkLst>
        </pc:spChg>
        <pc:graphicFrameChg chg="mod">
          <ac:chgData name="Annabel Young" userId="74261d52-3181-40fe-b60b-ac9e549448c6" providerId="ADAL" clId="{2AB22E63-8217-5EE3-A2B6-C7DDFCFB9B19}" dt="2026-07-06T10:55:28.131" v="22" actId="1076"/>
          <ac:graphicFrameMkLst>
            <pc:docMk/>
            <pc:sldMk cId="3438147825" sldId="386"/>
            <ac:graphicFrameMk id="14" creationId="{D2064580-D09D-C6D9-A70C-869301A3CD67}"/>
          </ac:graphicFrameMkLst>
        </pc:graphicFrameChg>
        <pc:graphicFrameChg chg="mod">
          <ac:chgData name="Annabel Young" userId="74261d52-3181-40fe-b60b-ac9e549448c6" providerId="ADAL" clId="{2AB22E63-8217-5EE3-A2B6-C7DDFCFB9B19}" dt="2026-07-06T10:55:28.131" v="22" actId="1076"/>
          <ac:graphicFrameMkLst>
            <pc:docMk/>
            <pc:sldMk cId="3438147825" sldId="386"/>
            <ac:graphicFrameMk id="15" creationId="{BC5FDB31-FDE8-A09E-7939-9977AD20BDE5}"/>
          </ac:graphicFrameMkLst>
        </pc:graphicFrameChg>
        <pc:graphicFrameChg chg="mod">
          <ac:chgData name="Annabel Young" userId="74261d52-3181-40fe-b60b-ac9e549448c6" providerId="ADAL" clId="{2AB22E63-8217-5EE3-A2B6-C7DDFCFB9B19}" dt="2026-07-06T10:55:28.131" v="22" actId="1076"/>
          <ac:graphicFrameMkLst>
            <pc:docMk/>
            <pc:sldMk cId="3438147825" sldId="386"/>
            <ac:graphicFrameMk id="16" creationId="{6074F823-B17A-CC36-6381-E027271DB296}"/>
          </ac:graphicFrameMkLst>
        </pc:graphicFrameChg>
      </pc:sldChg>
      <pc:sldChg chg="modSp mod">
        <pc:chgData name="Annabel Young" userId="74261d52-3181-40fe-b60b-ac9e549448c6" providerId="ADAL" clId="{2AB22E63-8217-5EE3-A2B6-C7DDFCFB9B19}" dt="2026-07-06T10:52:44.105" v="1" actId="113"/>
        <pc:sldMkLst>
          <pc:docMk/>
          <pc:sldMk cId="2364176284" sldId="415"/>
        </pc:sldMkLst>
        <pc:spChg chg="mod">
          <ac:chgData name="Annabel Young" userId="74261d52-3181-40fe-b60b-ac9e549448c6" providerId="ADAL" clId="{2AB22E63-8217-5EE3-A2B6-C7DDFCFB9B19}" dt="2026-07-06T10:52:44.105" v="1" actId="113"/>
          <ac:spMkLst>
            <pc:docMk/>
            <pc:sldMk cId="2364176284" sldId="415"/>
            <ac:spMk id="3" creationId="{CEB20F58-FD48-0EF6-6E9A-56DC7AF7B615}"/>
          </ac:spMkLst>
        </pc:spChg>
      </pc:sldChg>
      <pc:sldChg chg="modSp mod">
        <pc:chgData name="Annabel Young" userId="74261d52-3181-40fe-b60b-ac9e549448c6" providerId="ADAL" clId="{2AB22E63-8217-5EE3-A2B6-C7DDFCFB9B19}" dt="2026-07-06T10:53:04.582" v="5" actId="20577"/>
        <pc:sldMkLst>
          <pc:docMk/>
          <pc:sldMk cId="2604076293" sldId="429"/>
        </pc:sldMkLst>
        <pc:spChg chg="mod">
          <ac:chgData name="Annabel Young" userId="74261d52-3181-40fe-b60b-ac9e549448c6" providerId="ADAL" clId="{2AB22E63-8217-5EE3-A2B6-C7DDFCFB9B19}" dt="2026-07-06T10:53:04.582" v="5" actId="20577"/>
          <ac:spMkLst>
            <pc:docMk/>
            <pc:sldMk cId="2604076293" sldId="429"/>
            <ac:spMk id="3" creationId="{E45D20D5-7C74-C122-C9A9-0F8F8B858B35}"/>
          </ac:spMkLst>
        </pc:spChg>
      </pc:sldChg>
      <pc:sldChg chg="delSp modSp mod modClrScheme chgLayout">
        <pc:chgData name="Annabel Young" userId="74261d52-3181-40fe-b60b-ac9e549448c6" providerId="ADAL" clId="{2AB22E63-8217-5EE3-A2B6-C7DDFCFB9B19}" dt="2026-07-06T10:59:24.479" v="71" actId="478"/>
        <pc:sldMkLst>
          <pc:docMk/>
          <pc:sldMk cId="494734162" sldId="430"/>
        </pc:sldMkLst>
        <pc:spChg chg="mod ord">
          <ac:chgData name="Annabel Young" userId="74261d52-3181-40fe-b60b-ac9e549448c6" providerId="ADAL" clId="{2AB22E63-8217-5EE3-A2B6-C7DDFCFB9B19}" dt="2026-07-06T10:59:21.866" v="70" actId="700"/>
          <ac:spMkLst>
            <pc:docMk/>
            <pc:sldMk cId="494734162" sldId="430"/>
            <ac:spMk id="2" creationId="{2A5C0E9A-EBCA-228D-9D8B-3D0F992D5A83}"/>
          </ac:spMkLst>
        </pc:spChg>
        <pc:picChg chg="del">
          <ac:chgData name="Annabel Young" userId="74261d52-3181-40fe-b60b-ac9e549448c6" providerId="ADAL" clId="{2AB22E63-8217-5EE3-A2B6-C7DDFCFB9B19}" dt="2026-07-06T10:59:24.479" v="71" actId="478"/>
          <ac:picMkLst>
            <pc:docMk/>
            <pc:sldMk cId="494734162" sldId="430"/>
            <ac:picMk id="9" creationId="{98D7E7E4-CFB7-B2DD-F623-7A616A1764B6}"/>
          </ac:picMkLst>
        </pc:picChg>
      </pc:sldChg>
      <pc:sldChg chg="modSp mod">
        <pc:chgData name="Annabel Young" userId="74261d52-3181-40fe-b60b-ac9e549448c6" providerId="ADAL" clId="{2AB22E63-8217-5EE3-A2B6-C7DDFCFB9B19}" dt="2026-07-06T10:53:23.462" v="11" actId="14100"/>
        <pc:sldMkLst>
          <pc:docMk/>
          <pc:sldMk cId="1990894134" sldId="435"/>
        </pc:sldMkLst>
        <pc:graphicFrameChg chg="modGraphic">
          <ac:chgData name="Annabel Young" userId="74261d52-3181-40fe-b60b-ac9e549448c6" providerId="ADAL" clId="{2AB22E63-8217-5EE3-A2B6-C7DDFCFB9B19}" dt="2026-07-06T10:53:23.462" v="11" actId="14100"/>
          <ac:graphicFrameMkLst>
            <pc:docMk/>
            <pc:sldMk cId="1990894134" sldId="435"/>
            <ac:graphicFrameMk id="3" creationId="{85538868-757C-CC0F-1025-5E4FB600E735}"/>
          </ac:graphicFrameMkLst>
        </pc:graphicFrameChg>
      </pc:sldChg>
      <pc:sldChg chg="modSp mod">
        <pc:chgData name="Annabel Young" userId="74261d52-3181-40fe-b60b-ac9e549448c6" providerId="ADAL" clId="{2AB22E63-8217-5EE3-A2B6-C7DDFCFB9B19}" dt="2026-07-06T10:56:47.658" v="23" actId="1076"/>
        <pc:sldMkLst>
          <pc:docMk/>
          <pc:sldMk cId="3878154365" sldId="437"/>
        </pc:sldMkLst>
        <pc:spChg chg="mod">
          <ac:chgData name="Annabel Young" userId="74261d52-3181-40fe-b60b-ac9e549448c6" providerId="ADAL" clId="{2AB22E63-8217-5EE3-A2B6-C7DDFCFB9B19}" dt="2026-07-06T10:56:47.658" v="23" actId="1076"/>
          <ac:spMkLst>
            <pc:docMk/>
            <pc:sldMk cId="3878154365" sldId="437"/>
            <ac:spMk id="2" creationId="{BEE6B655-B8D6-5198-1B3C-4EC0C52B88AB}"/>
          </ac:spMkLst>
        </pc:spChg>
      </pc:sldChg>
      <pc:sldChg chg="modSp mod">
        <pc:chgData name="Annabel Young" userId="74261d52-3181-40fe-b60b-ac9e549448c6" providerId="ADAL" clId="{2AB22E63-8217-5EE3-A2B6-C7DDFCFB9B19}" dt="2026-07-06T10:57:17.119" v="54" actId="1037"/>
        <pc:sldMkLst>
          <pc:docMk/>
          <pc:sldMk cId="4012919309" sldId="440"/>
        </pc:sldMkLst>
        <pc:spChg chg="mod">
          <ac:chgData name="Annabel Young" userId="74261d52-3181-40fe-b60b-ac9e549448c6" providerId="ADAL" clId="{2AB22E63-8217-5EE3-A2B6-C7DDFCFB9B19}" dt="2026-07-06T10:57:13.506" v="49" actId="20577"/>
          <ac:spMkLst>
            <pc:docMk/>
            <pc:sldMk cId="4012919309" sldId="440"/>
            <ac:spMk id="3" creationId="{D12000ED-6873-E08F-6B50-EDABCFCD3D80}"/>
          </ac:spMkLst>
        </pc:spChg>
        <pc:graphicFrameChg chg="mod">
          <ac:chgData name="Annabel Young" userId="74261d52-3181-40fe-b60b-ac9e549448c6" providerId="ADAL" clId="{2AB22E63-8217-5EE3-A2B6-C7DDFCFB9B19}" dt="2026-07-06T10:57:17.119" v="54" actId="1037"/>
          <ac:graphicFrameMkLst>
            <pc:docMk/>
            <pc:sldMk cId="4012919309" sldId="440"/>
            <ac:graphicFrameMk id="12" creationId="{8128B0D0-0709-5F41-E7E2-1F67D66C1DF0}"/>
          </ac:graphicFrameMkLst>
        </pc:graphicFrameChg>
      </pc:sldChg>
      <pc:sldChg chg="modAnim">
        <pc:chgData name="Annabel Young" userId="74261d52-3181-40fe-b60b-ac9e549448c6" providerId="ADAL" clId="{2AB22E63-8217-5EE3-A2B6-C7DDFCFB9B19}" dt="2026-07-06T10:54:17.275" v="19"/>
        <pc:sldMkLst>
          <pc:docMk/>
          <pc:sldMk cId="3820685334" sldId="792"/>
        </pc:sldMkLst>
      </pc:sldChg>
      <pc:sldMasterChg chg="modSldLayout sldLayoutOrd">
        <pc:chgData name="Annabel Young" userId="74261d52-3181-40fe-b60b-ac9e549448c6" providerId="ADAL" clId="{2AB22E63-8217-5EE3-A2B6-C7DDFCFB9B19}" dt="2026-07-06T10:52:52.560" v="2"/>
        <pc:sldMasterMkLst>
          <pc:docMk/>
          <pc:sldMasterMk cId="881329254" sldId="2147483721"/>
        </pc:sldMasterMkLst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2296395955" sldId="214748398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2296395955" sldId="2147483980"/>
              <ac:spMk id="3" creationId="{F0BF7978-C224-AD27-02B4-C4E3FC15CF1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2296395955" sldId="2147483980"/>
              <ac:spMk id="4" creationId="{00CD369D-1C77-5FE6-496C-674987C689BA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263851556" sldId="214748398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263851556" sldId="2147483981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263851556" sldId="2147483981"/>
              <ac:spMk id="4" creationId="{800B74CB-6CC2-0692-ACD5-F4000ECBC43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263851556" sldId="2147483981"/>
              <ac:spMk id="9" creationId="{8905D3C3-3989-CB05-EAA3-0C2FCD49B27C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3692408435" sldId="2147483982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92408435" sldId="2147483982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92408435" sldId="2147483982"/>
              <ac:spMk id="4" creationId="{800B74CB-6CC2-0692-ACD5-F4000ECBC43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92408435" sldId="2147483982"/>
              <ac:spMk id="9" creationId="{8905D3C3-3989-CB05-EAA3-0C2FCD49B27C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1010773713" sldId="2147483983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010773713" sldId="2147483983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010773713" sldId="2147483983"/>
              <ac:spMk id="11" creationId="{AEEB0A84-49B6-D143-1A7D-6311DB60C05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010773713" sldId="2147483983"/>
              <ac:spMk id="12" creationId="{8969D723-04A6-64EE-D7A4-660B8E9E0DB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010773713" sldId="2147483983"/>
              <ac:spMk id="13" creationId="{F37113CA-1A18-1BD7-4D53-B410F37CD9D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492431483" sldId="2147483984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492431483" sldId="2147483984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492431483" sldId="2147483984"/>
              <ac:spMk id="6" creationId="{E0748FC0-5BC5-254E-B8B5-9F4AC9931AD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492431483" sldId="2147483984"/>
              <ac:spMk id="11" creationId="{AEEB0A84-49B6-D143-1A7D-6311DB60C05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492431483" sldId="2147483984"/>
              <ac:spMk id="12" creationId="{8969D723-04A6-64EE-D7A4-660B8E9E0D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1632317740" sldId="2147483985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632317740" sldId="2147483985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632317740" sldId="2147483985"/>
              <ac:spMk id="6" creationId="{E0748FC0-5BC5-254E-B8B5-9F4AC9931AD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632317740" sldId="2147483985"/>
              <ac:spMk id="11" creationId="{AEEB0A84-49B6-D143-1A7D-6311DB60C05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632317740" sldId="2147483985"/>
              <ac:spMk id="12" creationId="{8969D723-04A6-64EE-D7A4-660B8E9E0D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3626032408" sldId="214748398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26032408" sldId="2147483986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26032408" sldId="2147483986"/>
              <ac:spMk id="14" creationId="{58C48EC1-59C2-65D2-5ED2-E9F20075F33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26032408" sldId="2147483986"/>
              <ac:spMk id="15" creationId="{C9D22A75-BD41-2F13-927B-3784F1A7C3E5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626032408" sldId="2147483986"/>
              <ac:spMk id="16" creationId="{49874AB0-13CA-1E01-CD7B-960A51AA7EDD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306442251" sldId="2147483987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06442251" sldId="2147483987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06442251" sldId="2147483987"/>
              <ac:spMk id="5" creationId="{1F1CE1ED-EFC3-4779-34E8-D0CDB9ACEE60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06442251" sldId="2147483987"/>
              <ac:spMk id="14" creationId="{58C48EC1-59C2-65D2-5ED2-E9F20075F33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06442251" sldId="2147483987"/>
              <ac:spMk id="15" creationId="{B071E5FB-8E6A-E431-6CBE-45E0D7139AB5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3748962781" sldId="214748398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3748962781" sldId="2147483988"/>
              <ac:spMk id="5" creationId="{C1108637-152B-C34E-19E8-E5FE4525A88F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842871745" sldId="214748398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842871745" sldId="2147483989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881329254" sldId="2147483721"/>
            <pc:sldLayoutMk cId="1335698029" sldId="214748399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335698029" sldId="2147483990"/>
              <ac:spMk id="3" creationId="{E640702E-06BF-8460-9C15-91CFA381D95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335698029" sldId="2147483990"/>
              <ac:spMk id="5" creationId="{2B6A0935-1143-09A0-A187-4AD8BB6A689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335698029" sldId="2147483990"/>
              <ac:spMk id="9" creationId="{F2D8E313-B1E9-DACF-6B11-05091EEEF300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881329254" sldId="2147483721"/>
              <pc:sldLayoutMk cId="1335698029" sldId="2147483990"/>
              <ac:spMk id="17" creationId="{B3B6175D-0476-E913-1E25-808B3A199EC2}"/>
            </ac:spMkLst>
          </pc:spChg>
        </pc:sldLayoutChg>
      </pc:sldMasterChg>
      <pc:sldMasterChg chg="modSldLayout sldLayoutOrd">
        <pc:chgData name="Annabel Young" userId="74261d52-3181-40fe-b60b-ac9e549448c6" providerId="ADAL" clId="{2AB22E63-8217-5EE3-A2B6-C7DDFCFB9B19}" dt="2026-07-06T10:52:52.560" v="2"/>
        <pc:sldMasterMkLst>
          <pc:docMk/>
          <pc:sldMasterMk cId="2600927542" sldId="2147483843"/>
        </pc:sldMasterMkLst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930695791" sldId="214748390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930695791" sldId="2147483906"/>
              <ac:spMk id="2" creationId="{409B74E1-1AE0-474C-55ED-677060E8A45D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930695791" sldId="2147483906"/>
              <ac:spMk id="3" creationId="{8B93B9D5-245E-E1E5-EECF-E0EFA716F21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930695791" sldId="2147483906"/>
              <ac:spMk id="4" creationId="{9A1BC40C-63A0-F89B-2EC6-ED7DCCE3452B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962292793" sldId="2147483907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962292793" sldId="2147483907"/>
              <ac:spMk id="3" creationId="{AF1FB531-DCE7-8FE5-8CC1-4ADDE52CC7F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962292793" sldId="2147483907"/>
              <ac:spMk id="4" creationId="{99705314-19A9-46AE-758D-AFF48B667981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960734748" sldId="214748390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960734748" sldId="2147483908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164292363" sldId="214748390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164292363" sldId="2147483909"/>
              <ac:spMk id="4" creationId="{D6236013-DF1D-540D-55FA-B13BF04D0F33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2314866641" sldId="214748391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314866641" sldId="2147483910"/>
              <ac:spMk id="4" creationId="{8767F7B1-A5C0-92BB-C3D5-922D868773F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314866641" sldId="2147483910"/>
              <ac:spMk id="5" creationId="{2BBCC0BF-3446-185B-D9BA-72DB462BAD7A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344116587" sldId="214748391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44116587" sldId="2147483911"/>
              <ac:spMk id="4" creationId="{9386CF29-5987-6F70-9882-B73A23E9BF54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44116587" sldId="2147483911"/>
              <ac:spMk id="6" creationId="{CB2D9078-DC0F-E425-6560-79CEBCEFA350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2510200751" sldId="2147483912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510200751" sldId="2147483912"/>
              <ac:spMk id="4" creationId="{9386CF29-5987-6F70-9882-B73A23E9BF54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838907525" sldId="2147483913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838907525" sldId="2147483913"/>
              <ac:spMk id="4" creationId="{9386CF29-5987-6F70-9882-B73A23E9BF54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2490262577" sldId="2147483914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490262577" sldId="2147483914"/>
              <ac:spMk id="6" creationId="{CB2D9078-DC0F-E425-6560-79CEBCEFA350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490262577" sldId="2147483914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3621932820" sldId="214748391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621932820" sldId="2147483916"/>
              <ac:spMk id="2" creationId="{409B74E1-1AE0-474C-55ED-677060E8A45D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621932820" sldId="2147483916"/>
              <ac:spMk id="3" creationId="{8B93B9D5-245E-E1E5-EECF-E0EFA716F21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621932820" sldId="2147483916"/>
              <ac:spMk id="4" creationId="{9A1BC40C-63A0-F89B-2EC6-ED7DCCE3452B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2349122954" sldId="2147483917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349122954" sldId="2147483917"/>
              <ac:spMk id="3" creationId="{AF1FB531-DCE7-8FE5-8CC1-4ADDE52CC7F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349122954" sldId="2147483917"/>
              <ac:spMk id="4" creationId="{99705314-19A9-46AE-758D-AFF48B667981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472163428" sldId="214748391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472163428" sldId="2147483918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141125661" sldId="214748391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141125661" sldId="2147483919"/>
              <ac:spMk id="4" creationId="{D6236013-DF1D-540D-55FA-B13BF04D0F33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2602669097" sldId="214748392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602669097" sldId="2147483920"/>
              <ac:spMk id="4" creationId="{8767F7B1-A5C0-92BB-C3D5-922D868773F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2602669097" sldId="2147483920"/>
              <ac:spMk id="5" creationId="{2BBCC0BF-3446-185B-D9BA-72DB462BAD7A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1071174996" sldId="214748392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071174996" sldId="2147483921"/>
              <ac:spMk id="4" creationId="{9386CF29-5987-6F70-9882-B73A23E9BF54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1071174996" sldId="2147483921"/>
              <ac:spMk id="6" creationId="{CB2D9078-DC0F-E425-6560-79CEBCEFA350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8934489" sldId="2147483922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8934489" sldId="2147483922"/>
              <ac:spMk id="4" creationId="{9386CF29-5987-6F70-9882-B73A23E9BF54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3647684631" sldId="2147483923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647684631" sldId="2147483923"/>
              <ac:spMk id="4" creationId="{9386CF29-5987-6F70-9882-B73A23E9BF54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2600927542" sldId="2147483843"/>
            <pc:sldLayoutMk cId="3857652331" sldId="2147483924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857652331" sldId="2147483924"/>
              <ac:spMk id="6" creationId="{CB2D9078-DC0F-E425-6560-79CEBCEFA350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2600927542" sldId="2147483843"/>
              <pc:sldLayoutMk cId="3857652331" sldId="2147483924"/>
              <ac:spMk id="8" creationId="{3AF184A3-1886-D761-6EEC-9C9B2820AFB2}"/>
            </ac:spMkLst>
          </pc:spChg>
        </pc:sldLayoutChg>
      </pc:sldMasterChg>
      <pc:sldMasterChg chg="modSldLayout sldLayoutOrd">
        <pc:chgData name="Annabel Young" userId="74261d52-3181-40fe-b60b-ac9e549448c6" providerId="ADAL" clId="{2AB22E63-8217-5EE3-A2B6-C7DDFCFB9B19}" dt="2026-07-06T10:59:18.494" v="69" actId="20577"/>
        <pc:sldMasterMkLst>
          <pc:docMk/>
          <pc:sldMasterMk cId="775934656" sldId="2147483856"/>
        </pc:sldMasterMkLst>
        <pc:sldLayoutChg chg="modSp mod">
          <pc:chgData name="Annabel Young" userId="74261d52-3181-40fe-b60b-ac9e549448c6" providerId="ADAL" clId="{2AB22E63-8217-5EE3-A2B6-C7DDFCFB9B19}" dt="2026-07-06T10:59:18.494" v="69" actId="20577"/>
          <pc:sldLayoutMkLst>
            <pc:docMk/>
            <pc:sldMasterMk cId="775934656" sldId="2147483856"/>
            <pc:sldLayoutMk cId="3274964762" sldId="2147483836"/>
          </pc:sldLayoutMkLst>
          <pc:spChg chg="mod">
            <ac:chgData name="Annabel Young" userId="74261d52-3181-40fe-b60b-ac9e549448c6" providerId="ADAL" clId="{2AB22E63-8217-5EE3-A2B6-C7DDFCFB9B19}" dt="2026-07-06T10:59:18.494" v="69" actId="20577"/>
            <ac:spMkLst>
              <pc:docMk/>
              <pc:sldMasterMk cId="775934656" sldId="2147483856"/>
              <pc:sldLayoutMk cId="3274964762" sldId="2147483836"/>
              <ac:spMk id="6" creationId="{AD835C0E-AA65-FF89-DEDA-8D4651827C38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2982382316" sldId="214748387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982382316" sldId="2147483876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982382316" sldId="2147483876"/>
              <ac:spMk id="5" creationId="{081B1A04-B038-3D7D-724F-FBE51021B13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982382316" sldId="2147483876"/>
              <ac:spMk id="11" creationId="{AEEB0A84-49B6-D143-1A7D-6311DB60C05F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82507006" sldId="2147483877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82507006" sldId="2147483877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82507006" sldId="2147483877"/>
              <ac:spMk id="11" creationId="{AEEB0A84-49B6-D143-1A7D-6311DB60C05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82507006" sldId="2147483877"/>
              <ac:spMk id="12" creationId="{8969D723-04A6-64EE-D7A4-660B8E9E0DB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82507006" sldId="2147483877"/>
              <ac:spMk id="13" creationId="{F37113CA-1A18-1BD7-4D53-B410F37CD9D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571256961" sldId="214748387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571256961" sldId="2147483878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571256961" sldId="2147483878"/>
              <ac:spMk id="14" creationId="{58C48EC1-59C2-65D2-5ED2-E9F20075F33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571256961" sldId="2147483878"/>
              <ac:spMk id="15" creationId="{C9D22A75-BD41-2F13-927B-3784F1A7C3E5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571256961" sldId="2147483878"/>
              <ac:spMk id="16" creationId="{49874AB0-13CA-1E01-CD7B-960A51AA7EDD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465718359" sldId="214748387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65718359" sldId="2147483879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65718359" sldId="2147483879"/>
              <ac:spMk id="5" creationId="{376B730C-EB14-6F18-572C-D9E41C31A70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65718359" sldId="2147483879"/>
              <ac:spMk id="14" creationId="{58C48EC1-59C2-65D2-5ED2-E9F20075F33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65718359" sldId="2147483879"/>
              <ac:spMk id="15" creationId="{B071E5FB-8E6A-E431-6CBE-45E0D7139AB5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137840688" sldId="214748388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137840688" sldId="2147483880"/>
              <ac:spMk id="3" creationId="{273F7BA1-4084-A4F6-B67D-87DE0F236C26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137840688" sldId="2147483880"/>
              <ac:spMk id="4" creationId="{78E30469-EE06-7847-3CB7-C3902886B4C7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890784627" sldId="214748388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890784627" sldId="2147483881"/>
              <ac:spMk id="4" creationId="{78E30469-EE06-7847-3CB7-C3902886B4C7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782866269" sldId="2147483882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82866269" sldId="2147483882"/>
              <ac:spMk id="3" creationId="{E640702E-06BF-8460-9C15-91CFA381D95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82866269" sldId="2147483882"/>
              <ac:spMk id="5" creationId="{2B6A0935-1143-09A0-A187-4AD8BB6A689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82866269" sldId="2147483882"/>
              <ac:spMk id="9" creationId="{F2D8E313-B1E9-DACF-6B11-05091EEEF300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82866269" sldId="2147483882"/>
              <ac:spMk id="17" creationId="{B3B6175D-0476-E913-1E25-808B3A199EC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2704387819" sldId="2147483883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704387819" sldId="2147483883"/>
              <ac:spMk id="3" creationId="{E640702E-06BF-8460-9C15-91CFA381D95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704387819" sldId="2147483883"/>
              <ac:spMk id="5" creationId="{BEF28A47-1433-B583-B21E-A2624C8677F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704387819" sldId="2147483883"/>
              <ac:spMk id="9" creationId="{70251CFD-0AD6-D948-C615-779F63FC01ED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208449604" sldId="2147483884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208449604" sldId="2147483884"/>
              <ac:spMk id="4" creationId="{0F2DBC29-9F79-095B-AF0C-2E05374041CD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208449604" sldId="2147483884"/>
              <ac:spMk id="8" creationId="{DF8824D9-E6CC-A9FB-52D2-59C6A8E3898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208449604" sldId="2147483884"/>
              <ac:spMk id="9" creationId="{4A058E68-AA38-D190-ABA9-3109E41625EB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321899177" sldId="214748388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321899177" sldId="2147483886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4029086126" sldId="214748388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4029086126" sldId="2147483888"/>
              <ac:spMk id="3" creationId="{AF1FB531-DCE7-8FE5-8CC1-4ADDE52CC7F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4029086126" sldId="2147483888"/>
              <ac:spMk id="4" creationId="{99705314-19A9-46AE-758D-AFF48B667981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685390454" sldId="214748388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685390454" sldId="2147483889"/>
              <ac:spMk id="3" creationId="{AF1FB531-DCE7-8FE5-8CC1-4ADDE52CC7F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685390454" sldId="2147483889"/>
              <ac:spMk id="4" creationId="{99705314-19A9-46AE-758D-AFF48B667981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690353467" sldId="214748392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690353467" sldId="2147483926"/>
              <ac:spMk id="11" creationId="{1A11B288-AA4B-7944-B2C1-8BB15426DD00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853115962" sldId="2147483927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853115962" sldId="2147483927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2097034176" sldId="214748392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097034176" sldId="2147483928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097034176" sldId="2147483928"/>
              <ac:spMk id="5" creationId="{081B1A04-B038-3D7D-724F-FBE51021B13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097034176" sldId="2147483928"/>
              <ac:spMk id="11" creationId="{AEEB0A84-49B6-D143-1A7D-6311DB60C05F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561212832" sldId="214748392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561212832" sldId="2147483929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561212832" sldId="2147483929"/>
              <ac:spMk id="11" creationId="{AEEB0A84-49B6-D143-1A7D-6311DB60C05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561212832" sldId="2147483929"/>
              <ac:spMk id="12" creationId="{8969D723-04A6-64EE-D7A4-660B8E9E0DB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561212832" sldId="2147483929"/>
              <ac:spMk id="13" creationId="{F37113CA-1A18-1BD7-4D53-B410F37CD9D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2698113802" sldId="214748393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698113802" sldId="2147483930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698113802" sldId="2147483930"/>
              <ac:spMk id="14" creationId="{58C48EC1-59C2-65D2-5ED2-E9F20075F33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698113802" sldId="2147483930"/>
              <ac:spMk id="15" creationId="{C9D22A75-BD41-2F13-927B-3784F1A7C3E5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698113802" sldId="2147483930"/>
              <ac:spMk id="16" creationId="{49874AB0-13CA-1E01-CD7B-960A51AA7EDD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779680830" sldId="214748393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79680830" sldId="2147483931"/>
              <ac:spMk id="2" creationId="{E0EBF192-7BDC-DC97-5633-EBBB3687C92E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79680830" sldId="2147483931"/>
              <ac:spMk id="5" creationId="{376B730C-EB14-6F18-572C-D9E41C31A70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79680830" sldId="2147483931"/>
              <ac:spMk id="14" creationId="{58C48EC1-59C2-65D2-5ED2-E9F20075F33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79680830" sldId="2147483931"/>
              <ac:spMk id="15" creationId="{B071E5FB-8E6A-E431-6CBE-45E0D7139AB5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567996347" sldId="2147483932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567996347" sldId="2147483932"/>
              <ac:spMk id="3" creationId="{273F7BA1-4084-A4F6-B67D-87DE0F236C26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567996347" sldId="2147483932"/>
              <ac:spMk id="4" creationId="{78E30469-EE06-7847-3CB7-C3902886B4C7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2401201760" sldId="2147483933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401201760" sldId="2147483933"/>
              <ac:spMk id="4" creationId="{78E30469-EE06-7847-3CB7-C3902886B4C7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727003551" sldId="2147483934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27003551" sldId="2147483934"/>
              <ac:spMk id="3" creationId="{E640702E-06BF-8460-9C15-91CFA381D95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27003551" sldId="2147483934"/>
              <ac:spMk id="5" creationId="{2B6A0935-1143-09A0-A187-4AD8BB6A6897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27003551" sldId="2147483934"/>
              <ac:spMk id="9" creationId="{F2D8E313-B1E9-DACF-6B11-05091EEEF300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27003551" sldId="2147483934"/>
              <ac:spMk id="17" creationId="{B3B6175D-0476-E913-1E25-808B3A199EC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440266605" sldId="2147483935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440266605" sldId="2147483935"/>
              <ac:spMk id="3" creationId="{E640702E-06BF-8460-9C15-91CFA381D952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440266605" sldId="2147483935"/>
              <ac:spMk id="5" creationId="{BEF28A47-1433-B583-B21E-A2624C8677FF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440266605" sldId="2147483935"/>
              <ac:spMk id="9" creationId="{70251CFD-0AD6-D948-C615-779F63FC01ED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412010925" sldId="2147483936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12010925" sldId="2147483936"/>
              <ac:spMk id="4" creationId="{0F2DBC29-9F79-095B-AF0C-2E05374041CD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12010925" sldId="2147483936"/>
              <ac:spMk id="8" creationId="{DF8824D9-E6CC-A9FB-52D2-59C6A8E38989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412010925" sldId="2147483936"/>
              <ac:spMk id="9" creationId="{4A058E68-AA38-D190-ABA9-3109E41625EB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2335359708" sldId="2147483937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2335359708" sldId="2147483937"/>
              <ac:spMk id="3" creationId="{F78B341F-9BE3-8056-33EC-EF63AB63DE6E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726677207" sldId="2147483938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26677207" sldId="2147483938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996398023" sldId="2147483939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996398023" sldId="2147483939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786371450" sldId="2147483940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86371450" sldId="2147483940"/>
              <ac:spMk id="3" creationId="{AF1FB531-DCE7-8FE5-8CC1-4ADDE52CC7F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786371450" sldId="2147483940"/>
              <ac:spMk id="4" creationId="{99705314-19A9-46AE-758D-AFF48B667981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1133614526" sldId="214748394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133614526" sldId="2147483941"/>
              <ac:spMk id="3" creationId="{AF1FB531-DCE7-8FE5-8CC1-4ADDE52CC7F8}"/>
            </ac:spMkLst>
          </pc:spChg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1133614526" sldId="2147483941"/>
              <ac:spMk id="4" creationId="{99705314-19A9-46AE-758D-AFF48B667981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929224854" sldId="2147483991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929224854" sldId="2147483991"/>
              <ac:spMk id="11" creationId="{1A11B288-AA4B-7944-B2C1-8BB15426DD00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503332369" sldId="2147483992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503332369" sldId="2147483992"/>
              <ac:spMk id="8" creationId="{3AF184A3-1886-D761-6EEC-9C9B2820AFB2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789079612" sldId="2147483993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789079612" sldId="2147483993"/>
              <ac:spMk id="3" creationId="{F78B341F-9BE3-8056-33EC-EF63AB63DE6E}"/>
            </ac:spMkLst>
          </pc:spChg>
        </pc:sldLayoutChg>
        <pc:sldLayoutChg chg="modSp mod ord">
          <pc:chgData name="Annabel Young" userId="74261d52-3181-40fe-b60b-ac9e549448c6" providerId="ADAL" clId="{2AB22E63-8217-5EE3-A2B6-C7DDFCFB9B19}" dt="2026-07-06T10:52:52.560" v="2"/>
          <pc:sldLayoutMkLst>
            <pc:docMk/>
            <pc:sldMasterMk cId="775934656" sldId="2147483856"/>
            <pc:sldLayoutMk cId="3180874896" sldId="2147483994"/>
          </pc:sldLayoutMkLst>
          <pc:spChg chg="mod">
            <ac:chgData name="Annabel Young" userId="74261d52-3181-40fe-b60b-ac9e549448c6" providerId="ADAL" clId="{2AB22E63-8217-5EE3-A2B6-C7DDFCFB9B19}" dt="2026-07-06T10:52:52.560" v="2"/>
            <ac:spMkLst>
              <pc:docMk/>
              <pc:sldMasterMk cId="775934656" sldId="2147483856"/>
              <pc:sldLayoutMk cId="3180874896" sldId="2147483994"/>
              <ac:spMk id="8" creationId="{3AF184A3-1886-D761-6EEC-9C9B2820AFB2}"/>
            </ac:spMkLst>
          </pc:spChg>
        </pc:sldLayoutChg>
      </pc:sldMasterChg>
      <pc:sldMasterChg chg="del sldLayoutOrd">
        <pc:chgData name="Annabel Young" userId="74261d52-3181-40fe-b60b-ac9e549448c6" providerId="ADAL" clId="{2AB22E63-8217-5EE3-A2B6-C7DDFCFB9B19}" dt="2026-07-06T10:52:52.596" v="3"/>
        <pc:sldMasterMkLst>
          <pc:docMk/>
          <pc:sldMasterMk cId="1961100902" sldId="2147483873"/>
        </pc:sldMasterMkLst>
      </pc:sldMasterChg>
      <pc:sldMasterChg chg="del sldLayoutOrd">
        <pc:chgData name="Annabel Young" userId="74261d52-3181-40fe-b60b-ac9e549448c6" providerId="ADAL" clId="{2AB22E63-8217-5EE3-A2B6-C7DDFCFB9B19}" dt="2026-07-06T10:52:52.596" v="3"/>
        <pc:sldMasterMkLst>
          <pc:docMk/>
          <pc:sldMasterMk cId="1786150763" sldId="2147483905"/>
        </pc:sldMasterMkLst>
      </pc:sldMasterChg>
      <pc:sldMasterChg chg="del sldLayoutOrd">
        <pc:chgData name="Annabel Young" userId="74261d52-3181-40fe-b60b-ac9e549448c6" providerId="ADAL" clId="{2AB22E63-8217-5EE3-A2B6-C7DDFCFB9B19}" dt="2026-07-06T10:52:52.596" v="3"/>
        <pc:sldMasterMkLst>
          <pc:docMk/>
          <pc:sldMasterMk cId="2248245345" sldId="2147483915"/>
        </pc:sldMasterMkLst>
      </pc:sldMasterChg>
      <pc:sldMasterChg chg="del sldLayoutOrd">
        <pc:chgData name="Annabel Young" userId="74261d52-3181-40fe-b60b-ac9e549448c6" providerId="ADAL" clId="{2AB22E63-8217-5EE3-A2B6-C7DDFCFB9B19}" dt="2026-07-06T10:52:52.596" v="3"/>
        <pc:sldMasterMkLst>
          <pc:docMk/>
          <pc:sldMasterMk cId="3027810231" sldId="2147483925"/>
        </pc:sldMasterMkLst>
      </pc:sldMasterChg>
      <pc:sldMasterChg chg="del sldLayoutOrd">
        <pc:chgData name="Annabel Young" userId="74261d52-3181-40fe-b60b-ac9e549448c6" providerId="ADAL" clId="{2AB22E63-8217-5EE3-A2B6-C7DDFCFB9B19}" dt="2026-07-06T10:52:52.596" v="3"/>
        <pc:sldMasterMkLst>
          <pc:docMk/>
          <pc:sldMasterMk cId="34225563" sldId="2147483979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5112FAA-EAB2-E0A2-3AE9-012710878E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8BFDFC-391F-7E50-BB46-C9A9AD4136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D47E1-62BC-485E-B8C4-F27D627FEAC1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D8A85-3770-1F20-4C6C-887CBBAC9F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1262D-25D4-70F1-734A-A9E0D77D61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B7B2C-C521-4609-9FDA-DCFA391AD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718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F633D-D3A1-4EA8-81F4-2A8D2FA593DE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A57F9-FF91-4E7B-B0AB-8C2205C9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453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45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85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D2466-9AC3-423D-AFA8-C138D3D5E9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46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937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489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7792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594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280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443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084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EA57F9-FF91-4E7B-B0AB-8C2205C961D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155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749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95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svg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https://mesmesurveys.typeform.com/to/i5tZnhwx#user_id=xxxxx" TargetMode="External"/><Relationship Id="rId4" Type="http://schemas.openxmlformats.org/officeDocument/2006/relationships/image" Target="../media/image1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https://axiommaths.typeform.com/to/i5tZnhwx?typeform-source=mesmesurveys.typeform.com#user_id=xxxxx" TargetMode="External"/><Relationship Id="rId4" Type="http://schemas.openxmlformats.org/officeDocument/2006/relationships/image" Target="../media/image1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svg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https://mesmesurveys.typeform.com/to/i5tZnhwx#user_id=xxxxx" TargetMode="External"/><Relationship Id="rId4" Type="http://schemas.openxmlformats.org/officeDocument/2006/relationships/image" Target="../media/image1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https://mesmesurveys.typeform.com/to/i5tZnhwx#user_id=xxxxx" TargetMode="External"/><Relationship Id="rId4" Type="http://schemas.openxmlformats.org/officeDocument/2006/relationships/image" Target="../media/image1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svg"/></Relationships>
</file>

<file path=ppt/slideLayouts/_rels/slideLayout9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../Work%20in%20Progress/hub.axiommaths.com" TargetMode="External"/><Relationship Id="rId4" Type="http://schemas.openxmlformats.org/officeDocument/2006/relationships/image" Target="../media/image1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../Work%20in%20Progress/hub.axiommaths.com" TargetMode="External"/><Relationship Id="rId4" Type="http://schemas.openxmlformats.org/officeDocument/2006/relationships/image" Target="../media/image1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0.svg"/></Relationships>
</file>

<file path=ppt/slideLayouts/_rels/slideLayout10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1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5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23.svg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5.png"/><Relationship Id="rId4" Type="http://schemas.openxmlformats.org/officeDocument/2006/relationships/hyperlink" Target="mailto:corrections@mesme.org" TargetMode="Externa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Relationship Id="rId4" Type="http://schemas.microsoft.com/office/2007/relationships/hdphoto" Target="../media/hdphoto2.wdp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5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5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2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74E1-1AE0-474C-55ED-677060E8A4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161716"/>
            <a:ext cx="5486401" cy="1230363"/>
          </a:xfrm>
        </p:spPr>
        <p:txBody>
          <a:bodyPr anchor="t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 dirty="0"/>
              <a:t>Bloc []</a:t>
            </a:r>
            <a:br>
              <a:rPr lang="en-US" dirty="0"/>
            </a:br>
            <a:r>
              <a:rPr lang="en-US" dirty="0" err="1"/>
              <a:t>Sesiwn</a:t>
            </a:r>
            <a:r>
              <a:rPr lang="en-US" dirty="0"/>
              <a:t> []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3B9D5-245E-E1E5-EECF-E0EFA716F2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8" y="3461657"/>
            <a:ext cx="5486402" cy="8273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Enw’r</a:t>
            </a:r>
            <a:r>
              <a:rPr lang="en-US" dirty="0"/>
              <a:t> </a:t>
            </a:r>
            <a:r>
              <a:rPr lang="en-US" dirty="0" err="1"/>
              <a:t>sesiwn</a:t>
            </a:r>
            <a:r>
              <a:rPr lang="en-US" dirty="0"/>
              <a:t> 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EE3F794-8A97-09E5-A341-0DAFAF5FD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510ADC8-FCB6-A011-262D-AEA02041E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307B9F6-0436-662A-226B-FC4189F52A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1BC40C-63A0-F89B-2EC6-ED7DCCE3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9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ABC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DE29CE-E847-3873-68C5-4C980B5F54A5}"/>
              </a:ext>
            </a:extLst>
          </p:cNvPr>
          <p:cNvSpPr txBox="1"/>
          <p:nvPr/>
        </p:nvSpPr>
        <p:spPr>
          <a:xfrm>
            <a:off x="522423" y="352063"/>
            <a:ext cx="4636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ABC o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fentora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1787472" y="1592177"/>
            <a:ext cx="4145241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Cynllun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Ymlaen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llaw</a:t>
            </a:r>
            <a:endParaRPr lang="en-GB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787473" y="1984249"/>
            <a:ext cx="80469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afael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â'r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problemau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hun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phrofi'r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frwydr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gynhyrchiol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Ystyriwch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fydd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mathemategwyr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ddweud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a'i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ofyn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Darllenwch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drwy'r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nodiadau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mentor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fideos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cysylltiedig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3270387" y="2917602"/>
            <a:ext cx="75064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â'r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mathemateg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allan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ohonyn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nhw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3270387" y="3383761"/>
            <a:ext cx="82902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gwestiynau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ymestyn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meddwl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Cyflwynwch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gynrychioliadau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ddatgelu'r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strwythur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n-lt"/>
              </a:rPr>
              <a:t>…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ond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rhowch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le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iddyn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fod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anturus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Stopiwch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arhoswch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hyn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maen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nhw'n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Gadewch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bawb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arfer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â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distawrwydd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ddim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lletchwith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1787473" y="4661297"/>
            <a:ext cx="7120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Catalyddwch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sgyrsiau</a:t>
            </a: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None/>
            </a:pP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787473" y="5184517"/>
            <a:ext cx="88618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Weithiau'n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unigol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gyda'i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Modelwch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am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eirfa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fanwl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gywir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Dim un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plentyn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cael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adael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ôl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ochr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y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mynydd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0" baseline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73F0C9C-1EE3-1A6A-5339-7625BCC97139}"/>
              </a:ext>
            </a:extLst>
          </p:cNvPr>
          <p:cNvSpPr/>
          <p:nvPr/>
        </p:nvSpPr>
        <p:spPr>
          <a:xfrm>
            <a:off x="522423" y="3099939"/>
            <a:ext cx="2176255" cy="595800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Beth </a:t>
            </a:r>
            <a:r>
              <a:rPr lang="en-GB" sz="1600" b="1" dirty="0" err="1"/>
              <a:t>sydd</a:t>
            </a:r>
            <a:r>
              <a:rPr lang="en-GB" sz="1600" b="1" dirty="0"/>
              <a:t> </a:t>
            </a:r>
            <a:r>
              <a:rPr lang="en-GB" sz="1600" b="1" dirty="0" err="1"/>
              <a:t>yr</a:t>
            </a:r>
            <a:r>
              <a:rPr lang="en-GB" sz="1600" b="1" dirty="0"/>
              <a:t> un </a:t>
            </a:r>
            <a:r>
              <a:rPr lang="en-GB" sz="1600" b="1" dirty="0" err="1"/>
              <a:t>fath</a:t>
            </a:r>
            <a:r>
              <a:rPr lang="en-GB" sz="1600" b="1" dirty="0"/>
              <a:t>, </a:t>
            </a:r>
            <a:r>
              <a:rPr lang="en-GB" sz="1600" b="1" dirty="0" err="1"/>
              <a:t>beth</a:t>
            </a:r>
            <a:r>
              <a:rPr lang="en-GB" sz="1600" b="1" dirty="0"/>
              <a:t> </a:t>
            </a:r>
            <a:r>
              <a:rPr lang="en-GB" sz="1600" b="1" dirty="0" err="1"/>
              <a:t>sy’n</a:t>
            </a:r>
            <a:r>
              <a:rPr lang="en-GB" sz="1600" b="1" dirty="0"/>
              <a:t> </a:t>
            </a:r>
            <a:r>
              <a:rPr lang="en-GB" sz="1600" b="1" dirty="0" err="1"/>
              <a:t>wahanol</a:t>
            </a:r>
            <a:r>
              <a:rPr lang="en-GB" sz="1600" b="1" dirty="0"/>
              <a:t>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5F0C1438-298D-8795-2977-AC69317D9140}"/>
              </a:ext>
            </a:extLst>
          </p:cNvPr>
          <p:cNvSpPr/>
          <p:nvPr/>
        </p:nvSpPr>
        <p:spPr>
          <a:xfrm>
            <a:off x="7301501" y="4632347"/>
            <a:ext cx="1801352" cy="693927"/>
          </a:xfrm>
          <a:prstGeom prst="wedgeRoundRectCallout">
            <a:avLst>
              <a:gd name="adj1" fmla="val -48240"/>
              <a:gd name="adj2" fmla="val 67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siwr</a:t>
            </a:r>
            <a:r>
              <a:rPr lang="en-GB" sz="1600" b="1" dirty="0"/>
              <a:t>? </a:t>
            </a:r>
            <a:r>
              <a:rPr lang="en-GB" sz="1600" b="1" dirty="0" err="1"/>
              <a:t>Darbwyllwch</a:t>
            </a:r>
            <a:r>
              <a:rPr lang="en-GB" sz="1600" b="1" dirty="0"/>
              <a:t> fi.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C2DCCFC-FAEC-1901-962A-34FF5B0B30B6}"/>
              </a:ext>
            </a:extLst>
          </p:cNvPr>
          <p:cNvSpPr/>
          <p:nvPr/>
        </p:nvSpPr>
        <p:spPr>
          <a:xfrm>
            <a:off x="9236284" y="4632347"/>
            <a:ext cx="1668053" cy="693927"/>
          </a:xfrm>
          <a:prstGeom prst="wedgeRoundRectCallout">
            <a:avLst>
              <a:gd name="adj1" fmla="val -57341"/>
              <a:gd name="adj2" fmla="val 8681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/>
              <a:t>Cytuno</a:t>
            </a:r>
            <a:r>
              <a:rPr lang="en-GB" sz="1600" b="1" dirty="0"/>
              <a:t> neu </a:t>
            </a:r>
            <a:r>
              <a:rPr lang="en-GB" sz="1600" b="1" dirty="0" err="1"/>
              <a:t>herio</a:t>
            </a:r>
            <a:r>
              <a:rPr lang="en-GB" sz="1600" b="1" dirty="0"/>
              <a:t>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1DA4875-737A-F081-C1F6-ED6344295F81}"/>
              </a:ext>
            </a:extLst>
          </p:cNvPr>
          <p:cNvSpPr/>
          <p:nvPr/>
        </p:nvSpPr>
        <p:spPr>
          <a:xfrm>
            <a:off x="7896412" y="5701648"/>
            <a:ext cx="3286538" cy="640319"/>
          </a:xfrm>
          <a:prstGeom prst="wedgeRoundRectCallout">
            <a:avLst>
              <a:gd name="adj1" fmla="val -56938"/>
              <a:gd name="adj2" fmla="val -1897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bg1"/>
                </a:solidFill>
              </a:rPr>
              <a:t>Beth </a:t>
            </a:r>
            <a:r>
              <a:rPr lang="en-GB" sz="1600" b="1" dirty="0" err="1">
                <a:solidFill>
                  <a:schemeClr val="bg1"/>
                </a:solidFill>
              </a:rPr>
              <a:t>yw’r</a:t>
            </a:r>
            <a:r>
              <a:rPr lang="en-GB" sz="1600" b="1" dirty="0">
                <a:solidFill>
                  <a:schemeClr val="bg1"/>
                </a:solidFill>
              </a:rPr>
              <a:t> term </a:t>
            </a:r>
            <a:r>
              <a:rPr lang="en-GB" sz="1600" b="1" dirty="0" err="1">
                <a:solidFill>
                  <a:schemeClr val="bg1"/>
                </a:solidFill>
              </a:rPr>
              <a:t>mathemategol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cywir</a:t>
            </a:r>
            <a:r>
              <a:rPr lang="en-GB" sz="1600" b="1" dirty="0">
                <a:solidFill>
                  <a:schemeClr val="bg1"/>
                </a:solidFill>
              </a:rPr>
              <a:t> am </a:t>
            </a:r>
            <a:r>
              <a:rPr lang="en-GB" sz="1600" b="1" dirty="0" err="1">
                <a:solidFill>
                  <a:schemeClr val="bg1"/>
                </a:solidFill>
              </a:rPr>
              <a:t>hynny</a:t>
            </a:r>
            <a:r>
              <a:rPr lang="en-GB" sz="1600" b="1" baseline="0" dirty="0">
                <a:solidFill>
                  <a:schemeClr val="bg1"/>
                </a:solidFill>
              </a:rPr>
              <a:t>?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FBFEEA6-9FDB-B8BC-B94B-C643C37930E8}"/>
              </a:ext>
            </a:extLst>
          </p:cNvPr>
          <p:cNvSpPr/>
          <p:nvPr/>
        </p:nvSpPr>
        <p:spPr>
          <a:xfrm>
            <a:off x="7388486" y="1451251"/>
            <a:ext cx="3236969" cy="432861"/>
          </a:xfrm>
          <a:prstGeom prst="wedgeRoundRectCallout">
            <a:avLst>
              <a:gd name="adj1" fmla="val 7020"/>
              <a:gd name="adj2" fmla="val 13002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Beth </a:t>
            </a:r>
            <a:r>
              <a:rPr lang="en-GB" sz="1600" b="1" dirty="0" err="1"/>
              <a:t>yw’r</a:t>
            </a:r>
            <a:r>
              <a:rPr lang="en-GB" sz="1600" b="1" dirty="0"/>
              <a:t> </a:t>
            </a:r>
            <a:r>
              <a:rPr lang="en-GB" sz="1600" b="1" dirty="0" err="1"/>
              <a:t>camdybiaethau</a:t>
            </a:r>
            <a:r>
              <a:rPr lang="en-GB" sz="1600" b="1" dirty="0"/>
              <a:t>?</a:t>
            </a:r>
          </a:p>
        </p:txBody>
      </p:sp>
      <p:pic>
        <p:nvPicPr>
          <p:cNvPr id="20" name="Graphic 19" descr="Questions with solid fill">
            <a:extLst>
              <a:ext uri="{FF2B5EF4-FFF2-40B4-BE49-F238E27FC236}">
                <a16:creationId xmlns:a16="http://schemas.microsoft.com/office/drawing/2014/main" id="{85C24201-E57C-8BC7-53C6-415AEB8012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256471" y="2928711"/>
            <a:ext cx="785640" cy="785640"/>
          </a:xfrm>
          <a:prstGeom prst="rect">
            <a:avLst/>
          </a:prstGeom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8D4C93A2-98AC-B226-185D-CC4C40EED8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3971" y="4575053"/>
            <a:ext cx="781070" cy="781070"/>
          </a:xfrm>
          <a:prstGeom prst="rect">
            <a:avLst/>
          </a:prstGeom>
        </p:spPr>
      </p:pic>
      <p:pic>
        <p:nvPicPr>
          <p:cNvPr id="22" name="Graphic 21" descr="List with solid fill">
            <a:extLst>
              <a:ext uri="{FF2B5EF4-FFF2-40B4-BE49-F238E27FC236}">
                <a16:creationId xmlns:a16="http://schemas.microsoft.com/office/drawing/2014/main" id="{EA64ADA5-69EA-1997-7678-BE3CF0397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3971" y="1376602"/>
            <a:ext cx="834127" cy="834127"/>
          </a:xfrm>
          <a:prstGeom prst="rect">
            <a:avLst/>
          </a:prstGeom>
        </p:spPr>
      </p:pic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33C04F71-810C-68A9-BBA9-727403497B9A}"/>
              </a:ext>
            </a:extLst>
          </p:cNvPr>
          <p:cNvSpPr/>
          <p:nvPr/>
        </p:nvSpPr>
        <p:spPr>
          <a:xfrm>
            <a:off x="549159" y="3837496"/>
            <a:ext cx="2176255" cy="595800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Beth </a:t>
            </a: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sylwi</a:t>
            </a:r>
            <a:r>
              <a:rPr lang="en-GB" sz="1600" b="1" dirty="0"/>
              <a:t>?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71D31A8B-07F2-3EFF-B0AA-3301DB2431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3BC10DDD-44D9-EAAC-6129-8595F46482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9884E1CD-E258-BE01-0E87-53CD4E5B59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A3B612-4FF0-7E59-B653-38E7F8488D6B}"/>
              </a:ext>
            </a:extLst>
          </p:cNvPr>
          <p:cNvSpPr txBox="1"/>
          <p:nvPr/>
        </p:nvSpPr>
        <p:spPr>
          <a:xfrm>
            <a:off x="7712284" y="6384902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753860F-B3C1-C6DA-ABD3-5B9DD41AC0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1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Modes of engagement type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E4AE60-B895-CFF8-4C9E-92BE8C6F12D8}"/>
              </a:ext>
            </a:extLst>
          </p:cNvPr>
          <p:cNvSpPr txBox="1"/>
          <p:nvPr/>
        </p:nvSpPr>
        <p:spPr>
          <a:xfrm>
            <a:off x="1625600" y="-1612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CC53CC-DDA0-3E85-4088-AD1379346FF5}"/>
              </a:ext>
            </a:extLst>
          </p:cNvPr>
          <p:cNvSpPr txBox="1"/>
          <p:nvPr/>
        </p:nvSpPr>
        <p:spPr>
          <a:xfrm>
            <a:off x="596428" y="1262055"/>
            <a:ext cx="10792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cynllunio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ymlaen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llaw</a:t>
            </a:r>
            <a:r>
              <a:rPr lang="en-GB" sz="1600" b="0" dirty="0">
                <a:solidFill>
                  <a:schemeClr val="tx1"/>
                </a:solidFill>
              </a:rPr>
              <a:t>',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dirty="0" err="1"/>
              <a:t>penderfynwch</a:t>
            </a:r>
            <a:r>
              <a:rPr lang="en-GB" sz="1600" dirty="0"/>
              <a:t> </a:t>
            </a:r>
            <a:r>
              <a:rPr lang="en-GB" sz="1600" dirty="0" err="1"/>
              <a:t>sut</a:t>
            </a:r>
            <a:r>
              <a:rPr lang="en-GB" sz="1600" dirty="0"/>
              <a:t> y </a:t>
            </a:r>
            <a:r>
              <a:rPr lang="en-GB" sz="1600" dirty="0" err="1"/>
              <a:t>bydd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â'r</a:t>
            </a:r>
            <a:r>
              <a:rPr lang="en-GB" sz="1600" dirty="0"/>
              <a:t> </a:t>
            </a:r>
            <a:r>
              <a:rPr lang="en-GB" sz="1600" dirty="0" err="1"/>
              <a:t>problemau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bod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dod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â'r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fathemateg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allan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ohonynt</a:t>
            </a:r>
            <a:r>
              <a:rPr lang="en-GB" sz="1600" b="0" dirty="0">
                <a:solidFill>
                  <a:schemeClr val="tx1"/>
                </a:solidFill>
              </a:rPr>
              <a:t>' </a:t>
            </a:r>
            <a:r>
              <a:rPr lang="en-GB" sz="1600" dirty="0"/>
              <a:t>a ‘</a:t>
            </a:r>
            <a:r>
              <a:rPr lang="en-GB" sz="1600" b="1" dirty="0" err="1">
                <a:solidFill>
                  <a:schemeClr val="tx2"/>
                </a:solidFill>
              </a:rPr>
              <a:t>catalyddu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sgyrsiau</a:t>
            </a:r>
            <a:r>
              <a:rPr lang="en-GB" sz="1600" dirty="0"/>
              <a:t>'. </a:t>
            </a:r>
            <a:r>
              <a:rPr lang="en-GB" sz="1600" dirty="0" err="1"/>
              <a:t>Dylech</a:t>
            </a:r>
            <a:r>
              <a:rPr lang="en-GB" sz="1600" dirty="0"/>
              <a:t> </a:t>
            </a:r>
            <a:r>
              <a:rPr lang="en-GB" sz="1600" dirty="0" err="1"/>
              <a:t>ystyried</a:t>
            </a:r>
            <a:r>
              <a:rPr lang="en-GB" sz="1600" dirty="0"/>
              <a:t> </a:t>
            </a:r>
            <a:r>
              <a:rPr lang="en-GB" sz="1600" dirty="0" err="1"/>
              <a:t>llawer</a:t>
            </a:r>
            <a:r>
              <a:rPr lang="en-GB" sz="1600" dirty="0"/>
              <a:t> o </a:t>
            </a:r>
            <a:r>
              <a:rPr lang="en-GB" sz="1600" dirty="0" err="1"/>
              <a:t>bethau</a:t>
            </a:r>
            <a:r>
              <a:rPr lang="en-GB" sz="1600" dirty="0"/>
              <a:t>, gan </a:t>
            </a:r>
            <a:r>
              <a:rPr lang="en-GB" sz="1600" dirty="0" err="1"/>
              <a:t>gynnwys</a:t>
            </a:r>
            <a:r>
              <a:rPr lang="en-GB" sz="1600" dirty="0"/>
              <a:t> </a:t>
            </a:r>
            <a:r>
              <a:rPr lang="en-GB" sz="1600" dirty="0" err="1"/>
              <a:t>trefnu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(</a:t>
            </a:r>
            <a:r>
              <a:rPr lang="en-GB" sz="1600" dirty="0" err="1"/>
              <a:t>e.e.</a:t>
            </a:r>
            <a:r>
              <a:rPr lang="en-GB" sz="1600" dirty="0"/>
              <a:t> </a:t>
            </a:r>
            <a:r>
              <a:rPr lang="en-GB" sz="1600" dirty="0" err="1"/>
              <a:t>ar-lein</a:t>
            </a:r>
            <a:r>
              <a:rPr lang="en-GB" sz="1600" dirty="0"/>
              <a:t>/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bersonol</a:t>
            </a:r>
            <a:r>
              <a:rPr lang="en-GB" sz="1600" dirty="0"/>
              <a:t>). </a:t>
            </a:r>
            <a:r>
              <a:rPr lang="en-GB" sz="1600" dirty="0" err="1"/>
              <a:t>Fodd</a:t>
            </a:r>
            <a:r>
              <a:rPr lang="en-GB" sz="1600" dirty="0"/>
              <a:t> </a:t>
            </a:r>
            <a:r>
              <a:rPr lang="en-GB" sz="1600" dirty="0" err="1"/>
              <a:t>bynnag</a:t>
            </a:r>
            <a:r>
              <a:rPr lang="en-GB" sz="1600" dirty="0"/>
              <a:t>, </a:t>
            </a:r>
            <a:r>
              <a:rPr lang="en-GB" sz="1600" dirty="0" err="1"/>
              <a:t>mae</a:t>
            </a:r>
            <a:r>
              <a:rPr lang="en-GB" sz="1600" dirty="0"/>
              <a:t> Axiom Maths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argymell</a:t>
            </a:r>
            <a:r>
              <a:rPr lang="en-GB" sz="1600" dirty="0"/>
              <a:t> </a:t>
            </a:r>
            <a:r>
              <a:rPr lang="en-GB" sz="1600" dirty="0" err="1"/>
              <a:t>amrywio'r</a:t>
            </a:r>
            <a:r>
              <a:rPr lang="en-GB" sz="1600" dirty="0"/>
              <a:t> </a:t>
            </a:r>
            <a:r>
              <a:rPr lang="en-GB" sz="1600" dirty="0" err="1"/>
              <a:t>dulliau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bod y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dysgu</a:t>
            </a:r>
            <a:r>
              <a:rPr lang="en-GB" sz="1600" dirty="0"/>
              <a:t> </a:t>
            </a:r>
            <a:r>
              <a:rPr lang="en-GB" sz="1600" dirty="0" err="1"/>
              <a:t>ysgrifennu</a:t>
            </a:r>
            <a:r>
              <a:rPr lang="en-GB" sz="1600" dirty="0"/>
              <a:t>, </a:t>
            </a:r>
            <a:r>
              <a:rPr lang="en-GB" sz="1600" dirty="0" err="1"/>
              <a:t>meddwl</a:t>
            </a:r>
            <a:r>
              <a:rPr lang="en-GB" sz="1600" dirty="0"/>
              <a:t> a </a:t>
            </a:r>
            <a:r>
              <a:rPr lang="en-GB" sz="1600" dirty="0" err="1"/>
              <a:t>siarad</a:t>
            </a:r>
            <a:r>
              <a:rPr lang="en-GB" sz="1600" dirty="0"/>
              <a:t> </a:t>
            </a:r>
            <a:r>
              <a:rPr lang="en-GB" sz="1600" dirty="0" err="1"/>
              <a:t>mathemateg</a:t>
            </a:r>
            <a:r>
              <a:rPr lang="en-GB" sz="1600" dirty="0"/>
              <a:t>,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annibynnol</a:t>
            </a:r>
            <a:r>
              <a:rPr lang="en-GB" sz="1600" dirty="0"/>
              <a:t> ac </a:t>
            </a:r>
            <a:r>
              <a:rPr lang="en-GB" sz="1600" dirty="0" err="1"/>
              <a:t>ar</a:t>
            </a:r>
            <a:r>
              <a:rPr lang="en-GB" sz="1600" dirty="0"/>
              <a:t> y </a:t>
            </a:r>
            <a:r>
              <a:rPr lang="en-GB" sz="1600" dirty="0" err="1"/>
              <a:t>cyd</a:t>
            </a:r>
            <a:r>
              <a:rPr lang="en-GB" sz="16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E0972-B4AA-62B3-AED4-AE1A16048808}"/>
              </a:ext>
            </a:extLst>
          </p:cNvPr>
          <p:cNvSpPr txBox="1"/>
          <p:nvPr/>
        </p:nvSpPr>
        <p:spPr>
          <a:xfrm>
            <a:off x="522423" y="352063"/>
            <a:ext cx="51283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Dulliau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ymgysylltu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9C14F5C-4042-D26A-820B-1F578125318E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40FAD50-7BB2-4966-2597-1BAA49CA32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236013-DF1D-540D-55FA-B13BF04D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F43D6B9-FD6B-139F-6594-90DC447A1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14CB978B-EFC9-2C45-3B47-97F99E9D1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5746E1-41AC-9C59-A44A-F98642ACCDF1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3188E03A-B5A8-E34A-1890-27DE113F3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830662"/>
              </p:ext>
            </p:extLst>
          </p:nvPr>
        </p:nvGraphicFramePr>
        <p:xfrm>
          <a:off x="609600" y="2717695"/>
          <a:ext cx="10757451" cy="3150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339">
                  <a:extLst>
                    <a:ext uri="{9D8B030D-6E8A-4147-A177-3AD203B41FA5}">
                      <a16:colId xmlns:a16="http://schemas.microsoft.com/office/drawing/2014/main" val="2723135486"/>
                    </a:ext>
                  </a:extLst>
                </a:gridCol>
                <a:gridCol w="7912584">
                  <a:extLst>
                    <a:ext uri="{9D8B030D-6E8A-4147-A177-3AD203B41FA5}">
                      <a16:colId xmlns:a16="http://schemas.microsoft.com/office/drawing/2014/main" val="2354065705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61435557"/>
                    </a:ext>
                  </a:extLst>
                </a:gridCol>
              </a:tblGrid>
              <a:tr h="324437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+mn-lt"/>
                        </a:rPr>
                        <a:t>Dull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Disgrifiad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Eicon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504869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Annibynnol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mynd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afael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problemau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gan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gofnodi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hunain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ymgysylltu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cymharu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dulliau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iddynt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407716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Cydweithredol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gyda'i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tuag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at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ddatrysiad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creu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cofnod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rennir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o'u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760803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trafodaeth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catalyddu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rhwng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am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waith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wedi'i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neu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fin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992595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Cyflym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gyfyngedig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o ran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amser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baratoi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ymateb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dangos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hymatebion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a'r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cylch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un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pryd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e.e.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fyrddau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/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mewn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‘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ffrwydrad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'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ar-lein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24656"/>
                  </a:ext>
                </a:extLst>
              </a:tr>
            </a:tbl>
          </a:graphicData>
        </a:graphic>
      </p:graphicFrame>
      <p:pic>
        <p:nvPicPr>
          <p:cNvPr id="9" name="Graphic 8" descr="Collision with solid fill">
            <a:extLst>
              <a:ext uri="{FF2B5EF4-FFF2-40B4-BE49-F238E27FC236}">
                <a16:creationId xmlns:a16="http://schemas.microsoft.com/office/drawing/2014/main" id="{B9B71066-B317-F17E-394D-EEB3A8B23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9328" y="5132827"/>
            <a:ext cx="571500" cy="5715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3BEB7F-8590-FC89-3714-6406FE417A92}"/>
              </a:ext>
            </a:extLst>
          </p:cNvPr>
          <p:cNvGrpSpPr/>
          <p:nvPr/>
        </p:nvGrpSpPr>
        <p:grpSpPr>
          <a:xfrm>
            <a:off x="10449795" y="3997019"/>
            <a:ext cx="770566" cy="403894"/>
            <a:chOff x="8453996" y="4245769"/>
            <a:chExt cx="770566" cy="403894"/>
          </a:xfrm>
        </p:grpSpPr>
        <p:pic>
          <p:nvPicPr>
            <p:cNvPr id="11" name="Graphic 10" descr="Hike with solid fill">
              <a:extLst>
                <a:ext uri="{FF2B5EF4-FFF2-40B4-BE49-F238E27FC236}">
                  <a16:creationId xmlns:a16="http://schemas.microsoft.com/office/drawing/2014/main" id="{BFE41B9E-E303-524C-D56D-005E0AA3DB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12" name="Graphic 11" descr="Hike with solid fill">
              <a:extLst>
                <a:ext uri="{FF2B5EF4-FFF2-40B4-BE49-F238E27FC236}">
                  <a16:creationId xmlns:a16="http://schemas.microsoft.com/office/drawing/2014/main" id="{9F75D8AE-061B-1102-6344-BEAB6C5F0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13" name="Graphic 12" descr="Hike with solid fill">
              <a:extLst>
                <a:ext uri="{FF2B5EF4-FFF2-40B4-BE49-F238E27FC236}">
                  <a16:creationId xmlns:a16="http://schemas.microsoft.com/office/drawing/2014/main" id="{1FAC1283-6027-4690-F770-26C2343166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28908" y="4245769"/>
              <a:ext cx="395654" cy="395654"/>
            </a:xfrm>
            <a:prstGeom prst="rect">
              <a:avLst/>
            </a:prstGeom>
          </p:spPr>
        </p:pic>
      </p:grpSp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61A0C274-616C-BA48-5DAE-977514C5A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9329" y="4500710"/>
            <a:ext cx="571499" cy="571499"/>
          </a:xfrm>
          <a:prstGeom prst="rect">
            <a:avLst/>
          </a:prstGeom>
        </p:spPr>
      </p:pic>
      <p:pic>
        <p:nvPicPr>
          <p:cNvPr id="15" name="Graphic 14" descr="Hike with solid fill">
            <a:extLst>
              <a:ext uri="{FF2B5EF4-FFF2-40B4-BE49-F238E27FC236}">
                <a16:creationId xmlns:a16="http://schemas.microsoft.com/office/drawing/2014/main" id="{D88AF3A6-8774-3ED0-9E2A-6999C9A8C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80" y="3280594"/>
            <a:ext cx="395654" cy="39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6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Previously 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BCC0BF-3446-185B-D9BA-72DB462BAD7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6348" y="2692295"/>
            <a:ext cx="10757452" cy="3177095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2pPr>
            <a:lvl3pPr marL="914400" indent="0">
              <a:spcAft>
                <a:spcPts val="600"/>
              </a:spcAft>
              <a:buNone/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41172-CF79-8799-FC8E-6B4F6476AD78}"/>
              </a:ext>
            </a:extLst>
          </p:cNvPr>
          <p:cNvSpPr txBox="1"/>
          <p:nvPr/>
        </p:nvSpPr>
        <p:spPr>
          <a:xfrm>
            <a:off x="522423" y="352063"/>
            <a:ext cx="4783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flaenorol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…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D0222C5-B081-76D3-4690-70C9A1B5A7A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767F7B1-A5C0-92BB-C3D5-922D8687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09A97D5D-E305-B69B-F737-A497007AB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BCCA301-9BC0-B934-25A0-2A9155133B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F5982A-ECD9-90E9-19D1-C2D6610FDA74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9FABCE-B166-B415-1146-16FE514073C8}"/>
              </a:ext>
            </a:extLst>
          </p:cNvPr>
          <p:cNvSpPr txBox="1"/>
          <p:nvPr/>
        </p:nvSpPr>
        <p:spPr>
          <a:xfrm>
            <a:off x="596348" y="1453895"/>
            <a:ext cx="107460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ystod</a:t>
            </a:r>
            <a:r>
              <a:rPr lang="en-GB" sz="1700" dirty="0"/>
              <a:t> y </a:t>
            </a:r>
            <a:r>
              <a:rPr lang="en-GB" sz="1700" dirty="0" err="1"/>
              <a:t>sesiynau</a:t>
            </a:r>
            <a:r>
              <a:rPr lang="en-GB" sz="1700" dirty="0"/>
              <a:t> </a:t>
            </a:r>
            <a:r>
              <a:rPr lang="en-GB" sz="1700" dirty="0" err="1"/>
              <a:t>hyn</a:t>
            </a:r>
            <a:r>
              <a:rPr lang="en-GB" sz="1700" dirty="0"/>
              <a:t>, </a:t>
            </a:r>
            <a:r>
              <a:rPr lang="en-GB" sz="1700" dirty="0" err="1"/>
              <a:t>bydd</a:t>
            </a:r>
            <a:r>
              <a:rPr lang="en-GB" sz="1700" dirty="0"/>
              <a:t> y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defnyddio</a:t>
            </a:r>
            <a:r>
              <a:rPr lang="en-GB" sz="1700" dirty="0"/>
              <a:t> </a:t>
            </a:r>
            <a:r>
              <a:rPr lang="en-GB" sz="1700" dirty="0" err="1"/>
              <a:t>rhai</a:t>
            </a:r>
            <a:r>
              <a:rPr lang="en-GB" sz="1700" dirty="0"/>
              <a:t> </a:t>
            </a:r>
            <a:r>
              <a:rPr lang="en-GB" sz="1700" dirty="0" err="1"/>
              <a:t>terminoleg</a:t>
            </a:r>
            <a:r>
              <a:rPr lang="en-GB" sz="1700" dirty="0"/>
              <a:t> a </a:t>
            </a:r>
            <a:r>
              <a:rPr lang="en-GB" sz="1700" dirty="0" err="1"/>
              <a:t>chysyniadau</a:t>
            </a:r>
            <a:r>
              <a:rPr lang="en-GB" sz="1700" dirty="0"/>
              <a:t> </a:t>
            </a:r>
            <a:r>
              <a:rPr lang="en-GB" sz="1700" dirty="0" err="1"/>
              <a:t>allweddol</a:t>
            </a:r>
            <a:r>
              <a:rPr lang="en-GB" sz="1700" dirty="0"/>
              <a:t> </a:t>
            </a:r>
            <a:r>
              <a:rPr lang="en-GB" sz="1700" dirty="0" err="1"/>
              <a:t>sydd</a:t>
            </a:r>
            <a:r>
              <a:rPr lang="en-GB" sz="1700" dirty="0"/>
              <a:t> </a:t>
            </a:r>
            <a:r>
              <a:rPr lang="en-GB" sz="1700" dirty="0" err="1"/>
              <a:t>wedi'u</a:t>
            </a:r>
            <a:r>
              <a:rPr lang="en-GB" sz="1700" dirty="0"/>
              <a:t> </a:t>
            </a:r>
            <a:r>
              <a:rPr lang="en-GB" sz="1700" dirty="0" err="1"/>
              <a:t>cynnwys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blociau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. </a:t>
            </a:r>
            <a:r>
              <a:rPr lang="en-GB" sz="1700" dirty="0" err="1"/>
              <a:t>Peidiwch</a:t>
            </a:r>
            <a:r>
              <a:rPr lang="en-GB" sz="1700" dirty="0"/>
              <a:t> â </a:t>
            </a:r>
            <a:r>
              <a:rPr lang="en-GB" sz="1700" dirty="0" err="1"/>
              <a:t>rhannu'r</a:t>
            </a:r>
            <a:r>
              <a:rPr lang="en-GB" sz="1700" dirty="0"/>
              <a:t> </a:t>
            </a:r>
            <a:r>
              <a:rPr lang="en-GB" sz="1700" dirty="0" err="1"/>
              <a:t>sleid</a:t>
            </a:r>
            <a:r>
              <a:rPr lang="en-GB" sz="1700" dirty="0"/>
              <a:t> hon </a:t>
            </a:r>
            <a:r>
              <a:rPr lang="en-GB" sz="1700" dirty="0" err="1"/>
              <a:t>gyda</a:t>
            </a:r>
            <a:r>
              <a:rPr lang="en-GB" sz="1700" dirty="0"/>
              <a:t> </a:t>
            </a:r>
            <a:r>
              <a:rPr lang="en-GB" sz="1700" dirty="0" err="1"/>
              <a:t>nhw</a:t>
            </a:r>
            <a:r>
              <a:rPr lang="en-GB" sz="1700" dirty="0"/>
              <a:t> </a:t>
            </a:r>
            <a:r>
              <a:rPr lang="en-GB" sz="1700" dirty="0" err="1"/>
              <a:t>cyn</a:t>
            </a:r>
            <a:r>
              <a:rPr lang="en-GB" sz="1700" dirty="0"/>
              <a:t> </a:t>
            </a:r>
            <a:r>
              <a:rPr lang="en-GB" sz="1700" dirty="0" err="1"/>
              <a:t>dechrau'r</a:t>
            </a:r>
            <a:r>
              <a:rPr lang="en-GB" sz="1700" dirty="0"/>
              <a:t> </a:t>
            </a:r>
            <a:r>
              <a:rPr lang="en-GB" sz="1700" dirty="0" err="1"/>
              <a:t>sesiwn</a:t>
            </a:r>
            <a:r>
              <a:rPr lang="en-GB" sz="1700" dirty="0"/>
              <a:t>, gan </a:t>
            </a:r>
            <a:r>
              <a:rPr lang="en-GB" sz="1700" dirty="0" err="1"/>
              <a:t>mai</a:t>
            </a:r>
            <a:r>
              <a:rPr lang="en-GB" sz="1700" dirty="0"/>
              <a:t> </a:t>
            </a:r>
            <a:r>
              <a:rPr lang="en-GB" sz="1700" dirty="0" err="1"/>
              <a:t>bwriad</a:t>
            </a:r>
            <a:r>
              <a:rPr lang="en-GB" sz="1700" dirty="0"/>
              <a:t> y </a:t>
            </a:r>
            <a:r>
              <a:rPr lang="en-GB" sz="1700" dirty="0" err="1"/>
              <a:t>problemau</a:t>
            </a:r>
            <a:r>
              <a:rPr lang="en-GB" sz="1700" dirty="0"/>
              <a:t> </a:t>
            </a:r>
            <a:r>
              <a:rPr lang="en-GB" sz="1700" dirty="0" err="1"/>
              <a:t>yw</a:t>
            </a:r>
            <a:r>
              <a:rPr lang="en-GB" sz="1700" dirty="0"/>
              <a:t> </a:t>
            </a:r>
            <a:r>
              <a:rPr lang="en-GB" sz="1700" dirty="0" err="1"/>
              <a:t>rhoi</a:t>
            </a:r>
            <a:r>
              <a:rPr lang="en-GB" sz="1700" dirty="0"/>
              <a:t> </a:t>
            </a:r>
            <a:r>
              <a:rPr lang="en-GB" sz="1700" dirty="0" err="1"/>
              <a:t>cyfle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mathemategwyr</a:t>
            </a:r>
            <a:r>
              <a:rPr lang="en-GB" sz="1700" dirty="0"/>
              <a:t> gofio (ac </a:t>
            </a:r>
            <a:r>
              <a:rPr lang="en-GB" sz="1700" dirty="0" err="1"/>
              <a:t>efallai</a:t>
            </a:r>
            <a:r>
              <a:rPr lang="en-GB" sz="1700" dirty="0"/>
              <a:t> </a:t>
            </a:r>
            <a:r>
              <a:rPr lang="en-GB" sz="1700" dirty="0" err="1"/>
              <a:t>brwydro’n</a:t>
            </a:r>
            <a:r>
              <a:rPr lang="en-GB" sz="1700" dirty="0"/>
              <a:t> </a:t>
            </a:r>
            <a:r>
              <a:rPr lang="en-GB" sz="1700" dirty="0" err="1"/>
              <a:t>gynhyrchiol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gofio) pan </a:t>
            </a:r>
            <a:r>
              <a:rPr lang="en-GB" sz="1700" dirty="0" err="1"/>
              <a:t>fydd</a:t>
            </a:r>
            <a:r>
              <a:rPr lang="en-GB" sz="1700" dirty="0"/>
              <a:t> </a:t>
            </a:r>
            <a:r>
              <a:rPr lang="en-GB" sz="1700" dirty="0" err="1"/>
              <a:t>angen</a:t>
            </a:r>
            <a:r>
              <a:rPr lang="en-GB" sz="1700" dirty="0"/>
              <a:t> y </a:t>
            </a:r>
            <a:r>
              <a:rPr lang="en-GB" sz="1700" dirty="0" err="1"/>
              <a:t>dysgu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1607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 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445346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Bwriad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y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  <a:p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26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6 Session overview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8536" y="198294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2838A2-0B34-AA57-8131-E5334352C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396317"/>
              </p:ext>
            </p:extLst>
          </p:nvPr>
        </p:nvGraphicFramePr>
        <p:xfrm>
          <a:off x="609600" y="916994"/>
          <a:ext cx="10044000" cy="541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069">
                  <a:extLst>
                    <a:ext uri="{9D8B030D-6E8A-4147-A177-3AD203B41FA5}">
                      <a16:colId xmlns:a16="http://schemas.microsoft.com/office/drawing/2014/main" val="3266196258"/>
                    </a:ext>
                  </a:extLst>
                </a:gridCol>
                <a:gridCol w="4790445">
                  <a:extLst>
                    <a:ext uri="{9D8B030D-6E8A-4147-A177-3AD203B41FA5}">
                      <a16:colId xmlns:a16="http://schemas.microsoft.com/office/drawing/2014/main" val="2509027465"/>
                    </a:ext>
                  </a:extLst>
                </a:gridCol>
                <a:gridCol w="1983486">
                  <a:extLst>
                    <a:ext uri="{9D8B030D-6E8A-4147-A177-3AD203B41FA5}">
                      <a16:colId xmlns:a16="http://schemas.microsoft.com/office/drawing/2014/main" val="164792107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tx2"/>
                          </a:solidFill>
                        </a:rPr>
                        <a:t>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Canllawiau</a:t>
                      </a:r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Efallai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y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bydd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angen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910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/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cyflwyno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333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Ymarfer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6952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/>
                        <a:t>Problem ____ </a:t>
                      </a:r>
                      <a:r>
                        <a:rPr lang="en-GB" dirty="0" err="1"/>
                        <a:t>sydd</a:t>
                      </a:r>
                      <a:r>
                        <a:rPr lang="en-GB" dirty="0"/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27427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Treuliwch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rhan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fwyaf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o'r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broblem</a:t>
                      </a:r>
                      <a:r>
                        <a:rPr lang="en-GB" dirty="0"/>
                        <a:t> hon.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1575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Bydd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eich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yn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7276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  <a:p>
                      <a:endParaRPr lang="en-GB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ychwanegol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gyfer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cylchoedd</a:t>
                      </a:r>
                      <a:r>
                        <a:rPr lang="en-GB" dirty="0"/>
                        <a:t> neu </a:t>
                      </a:r>
                      <a:r>
                        <a:rPr lang="en-GB" dirty="0" err="1"/>
                        <a:t>unigolion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sy'n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gwneud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cynnydd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cyflym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321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935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Problemau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i'w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hystyried</a:t>
                      </a:r>
                      <a:endParaRPr lang="en-GB" b="1" dirty="0">
                        <a:solidFill>
                          <a:schemeClr val="tx2"/>
                        </a:solidFill>
                      </a:endParaRPr>
                    </a:p>
                    <a:p>
                      <a:endParaRPr lang="en-GB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fynd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i’r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afael</a:t>
                      </a:r>
                      <a:r>
                        <a:rPr lang="en-GB" dirty="0"/>
                        <a:t> 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â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nhw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ôl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0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55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6 Overview for doubles and strandles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T</a:t>
            </a:r>
          </a:p>
        </p:txBody>
      </p:sp>
    </p:spTree>
    <p:extLst>
      <p:ext uri="{BB962C8B-B14F-4D97-AF65-F5344CB8AC3E}">
        <p14:creationId xmlns:p14="http://schemas.microsoft.com/office/powerpoint/2010/main" val="6126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41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1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74E1-1AE0-474C-55ED-677060E8A4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161716"/>
            <a:ext cx="5486401" cy="1230363"/>
          </a:xfrm>
        </p:spPr>
        <p:txBody>
          <a:bodyPr anchor="t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 dirty="0"/>
              <a:t>Bloc []</a:t>
            </a:r>
            <a:br>
              <a:rPr lang="en-US" dirty="0"/>
            </a:br>
            <a:r>
              <a:rPr lang="en-US" dirty="0" err="1"/>
              <a:t>Sesiwn</a:t>
            </a:r>
            <a:r>
              <a:rPr lang="en-US" dirty="0"/>
              <a:t> []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3B9D5-245E-E1E5-EECF-E0EFA716F2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8" y="3461657"/>
            <a:ext cx="5486402" cy="8273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Enw’r</a:t>
            </a:r>
            <a:r>
              <a:rPr lang="en-US" dirty="0"/>
              <a:t> </a:t>
            </a:r>
            <a:r>
              <a:rPr lang="en-US" dirty="0" err="1"/>
              <a:t>sesiwn</a:t>
            </a:r>
            <a:endParaRPr lang="en-US" dirty="0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EE3F794-8A97-09E5-A341-0DAFAF5FD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510ADC8-FCB6-A011-262D-AEA02041E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307B9F6-0436-662A-226B-FC4189F52A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1BC40C-63A0-F89B-2EC6-ED7DCCE3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9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 ABC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DE29CE-E847-3873-68C5-4C980B5F54A5}"/>
              </a:ext>
            </a:extLst>
          </p:cNvPr>
          <p:cNvSpPr txBox="1"/>
          <p:nvPr/>
        </p:nvSpPr>
        <p:spPr>
          <a:xfrm>
            <a:off x="522423" y="352063"/>
            <a:ext cx="4636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ABC o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fentora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1787472" y="1592177"/>
            <a:ext cx="4636205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Cynllun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Ymlaen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llaw</a:t>
            </a:r>
            <a:endParaRPr lang="en-GB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787473" y="1984249"/>
            <a:ext cx="80469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afael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â'r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problemau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hun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phrofi'r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frwydr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gynhyrchiol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Ystyriwch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fydd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mathemategwyr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ddweud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a'i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ofyn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Darllenwch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drwy'r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nodiadau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mentor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fideos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cysylltiedig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725414" y="2890292"/>
            <a:ext cx="75777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â'r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mathemateg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allan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ohonyn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nhw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3270387" y="3383761"/>
            <a:ext cx="81032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gwestiynau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ymestyn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meddwl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Cyflwynwch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gynrychioliadau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ddatgelu'r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strwythur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n-lt"/>
              </a:rPr>
              <a:t>…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ond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rhowch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le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iddyn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fod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anturus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Stopiwch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arhoswch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hyn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maen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nhw'n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Gadewch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bawb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arfer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â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distawrwydd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ddim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lletchwith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1787473" y="4661297"/>
            <a:ext cx="7120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Catalyddwch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sgyrsiau</a:t>
            </a: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None/>
            </a:pP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787473" y="5184517"/>
            <a:ext cx="88618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Weithiau'n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unigol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gyda'i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Modelwch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am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eirfa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fanwl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gywir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Dim un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plentyn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cael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adael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ôl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ochr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y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mynydd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0" baseline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73F0C9C-1EE3-1A6A-5339-7625BCC97139}"/>
              </a:ext>
            </a:extLst>
          </p:cNvPr>
          <p:cNvSpPr/>
          <p:nvPr/>
        </p:nvSpPr>
        <p:spPr>
          <a:xfrm>
            <a:off x="522423" y="3020504"/>
            <a:ext cx="2176255" cy="675235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Beth </a:t>
            </a:r>
            <a:r>
              <a:rPr lang="en-GB" sz="1600" b="1" dirty="0" err="1"/>
              <a:t>sydd</a:t>
            </a:r>
            <a:r>
              <a:rPr lang="en-GB" sz="1600" b="1" dirty="0"/>
              <a:t> </a:t>
            </a:r>
            <a:r>
              <a:rPr lang="en-GB" sz="1600" b="1" dirty="0" err="1"/>
              <a:t>yr</a:t>
            </a:r>
            <a:r>
              <a:rPr lang="en-GB" sz="1600" b="1" dirty="0"/>
              <a:t> un </a:t>
            </a:r>
            <a:r>
              <a:rPr lang="en-GB" sz="1600" b="1" dirty="0" err="1"/>
              <a:t>fath</a:t>
            </a:r>
            <a:r>
              <a:rPr lang="en-GB" sz="1600" b="1" dirty="0"/>
              <a:t>, </a:t>
            </a:r>
            <a:r>
              <a:rPr lang="en-GB" sz="1600" b="1" dirty="0" err="1"/>
              <a:t>beth</a:t>
            </a:r>
            <a:r>
              <a:rPr lang="en-GB" sz="1600" b="1" dirty="0"/>
              <a:t> </a:t>
            </a:r>
            <a:r>
              <a:rPr lang="en-GB" sz="1600" b="1" dirty="0" err="1"/>
              <a:t>sy’n</a:t>
            </a:r>
            <a:r>
              <a:rPr lang="en-GB" sz="1600" b="1" dirty="0"/>
              <a:t> </a:t>
            </a:r>
            <a:r>
              <a:rPr lang="en-GB" sz="1600" b="1" dirty="0" err="1"/>
              <a:t>wahanol</a:t>
            </a:r>
            <a:r>
              <a:rPr lang="en-GB" sz="1600" b="1" dirty="0"/>
              <a:t>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5F0C1438-298D-8795-2977-AC69317D9140}"/>
              </a:ext>
            </a:extLst>
          </p:cNvPr>
          <p:cNvSpPr/>
          <p:nvPr/>
        </p:nvSpPr>
        <p:spPr>
          <a:xfrm>
            <a:off x="7045036" y="4856597"/>
            <a:ext cx="2057817" cy="556820"/>
          </a:xfrm>
          <a:prstGeom prst="wedgeRoundRectCallout">
            <a:avLst>
              <a:gd name="adj1" fmla="val -48240"/>
              <a:gd name="adj2" fmla="val 67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siwr</a:t>
            </a:r>
            <a:r>
              <a:rPr lang="en-GB" sz="1600" b="1" dirty="0"/>
              <a:t>? </a:t>
            </a:r>
            <a:r>
              <a:rPr lang="en-GB" sz="1600" b="1" dirty="0" err="1"/>
              <a:t>Darbwyllwch</a:t>
            </a:r>
            <a:r>
              <a:rPr lang="en-GB" sz="1600" b="1" dirty="0"/>
              <a:t> fi.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C2DCCFC-FAEC-1901-962A-34FF5B0B30B6}"/>
              </a:ext>
            </a:extLst>
          </p:cNvPr>
          <p:cNvSpPr/>
          <p:nvPr/>
        </p:nvSpPr>
        <p:spPr>
          <a:xfrm>
            <a:off x="9236284" y="4632347"/>
            <a:ext cx="1668053" cy="693927"/>
          </a:xfrm>
          <a:prstGeom prst="wedgeRoundRectCallout">
            <a:avLst>
              <a:gd name="adj1" fmla="val -57341"/>
              <a:gd name="adj2" fmla="val 8681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/>
              <a:t>Cytuno</a:t>
            </a:r>
            <a:r>
              <a:rPr lang="en-GB" sz="1600" b="1" dirty="0"/>
              <a:t> neu </a:t>
            </a:r>
            <a:r>
              <a:rPr lang="en-GB" sz="1600" b="1" dirty="0" err="1"/>
              <a:t>herio</a:t>
            </a:r>
            <a:r>
              <a:rPr lang="en-GB" sz="1600" b="1" dirty="0"/>
              <a:t>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1DA4875-737A-F081-C1F6-ED6344295F81}"/>
              </a:ext>
            </a:extLst>
          </p:cNvPr>
          <p:cNvSpPr/>
          <p:nvPr/>
        </p:nvSpPr>
        <p:spPr>
          <a:xfrm>
            <a:off x="7806095" y="5701648"/>
            <a:ext cx="3286538" cy="640319"/>
          </a:xfrm>
          <a:prstGeom prst="wedgeRoundRectCallout">
            <a:avLst>
              <a:gd name="adj1" fmla="val -56938"/>
              <a:gd name="adj2" fmla="val -1897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bg1"/>
                </a:solidFill>
              </a:rPr>
              <a:t>Beth </a:t>
            </a:r>
            <a:r>
              <a:rPr lang="en-GB" sz="1600" b="1" dirty="0" err="1">
                <a:solidFill>
                  <a:schemeClr val="bg1"/>
                </a:solidFill>
              </a:rPr>
              <a:t>yw’r</a:t>
            </a:r>
            <a:r>
              <a:rPr lang="en-GB" sz="1600" b="1" dirty="0">
                <a:solidFill>
                  <a:schemeClr val="bg1"/>
                </a:solidFill>
              </a:rPr>
              <a:t> term </a:t>
            </a:r>
            <a:r>
              <a:rPr lang="en-GB" sz="1600" b="1" dirty="0" err="1">
                <a:solidFill>
                  <a:schemeClr val="bg1"/>
                </a:solidFill>
              </a:rPr>
              <a:t>mathemategol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cywir</a:t>
            </a:r>
            <a:r>
              <a:rPr lang="en-GB" sz="1600" b="1" dirty="0">
                <a:solidFill>
                  <a:schemeClr val="bg1"/>
                </a:solidFill>
              </a:rPr>
              <a:t> am </a:t>
            </a:r>
            <a:r>
              <a:rPr lang="en-GB" sz="1600" b="1" dirty="0" err="1">
                <a:solidFill>
                  <a:schemeClr val="bg1"/>
                </a:solidFill>
              </a:rPr>
              <a:t>hynny</a:t>
            </a:r>
            <a:r>
              <a:rPr lang="en-GB" sz="1600" b="1" baseline="0" dirty="0">
                <a:solidFill>
                  <a:schemeClr val="bg1"/>
                </a:solidFill>
              </a:rPr>
              <a:t>?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FBFEEA6-9FDB-B8BC-B94B-C643C37930E8}"/>
              </a:ext>
            </a:extLst>
          </p:cNvPr>
          <p:cNvSpPr/>
          <p:nvPr/>
        </p:nvSpPr>
        <p:spPr>
          <a:xfrm>
            <a:off x="7388486" y="1451251"/>
            <a:ext cx="3236969" cy="432861"/>
          </a:xfrm>
          <a:prstGeom prst="wedgeRoundRectCallout">
            <a:avLst>
              <a:gd name="adj1" fmla="val 7020"/>
              <a:gd name="adj2" fmla="val 13002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Beth </a:t>
            </a:r>
            <a:r>
              <a:rPr lang="en-GB" sz="1600" b="1" dirty="0" err="1"/>
              <a:t>yw’r</a:t>
            </a:r>
            <a:r>
              <a:rPr lang="en-GB" sz="1600" b="1" dirty="0"/>
              <a:t> </a:t>
            </a:r>
            <a:r>
              <a:rPr lang="en-GB" sz="1600" b="1" dirty="0" err="1"/>
              <a:t>camdybiaethau</a:t>
            </a:r>
            <a:r>
              <a:rPr lang="en-GB" sz="1600" b="1" dirty="0"/>
              <a:t>?</a:t>
            </a:r>
          </a:p>
        </p:txBody>
      </p:sp>
      <p:pic>
        <p:nvPicPr>
          <p:cNvPr id="20" name="Graphic 19" descr="Questions with solid fill">
            <a:extLst>
              <a:ext uri="{FF2B5EF4-FFF2-40B4-BE49-F238E27FC236}">
                <a16:creationId xmlns:a16="http://schemas.microsoft.com/office/drawing/2014/main" id="{85C24201-E57C-8BC7-53C6-415AEB8012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621078" y="2942684"/>
            <a:ext cx="785640" cy="785640"/>
          </a:xfrm>
          <a:prstGeom prst="rect">
            <a:avLst/>
          </a:prstGeom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8D4C93A2-98AC-B226-185D-CC4C40EED8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3971" y="4575053"/>
            <a:ext cx="781070" cy="781070"/>
          </a:xfrm>
          <a:prstGeom prst="rect">
            <a:avLst/>
          </a:prstGeom>
        </p:spPr>
      </p:pic>
      <p:pic>
        <p:nvPicPr>
          <p:cNvPr id="22" name="Graphic 21" descr="List with solid fill">
            <a:extLst>
              <a:ext uri="{FF2B5EF4-FFF2-40B4-BE49-F238E27FC236}">
                <a16:creationId xmlns:a16="http://schemas.microsoft.com/office/drawing/2014/main" id="{EA64ADA5-69EA-1997-7678-BE3CF0397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3971" y="1376602"/>
            <a:ext cx="834127" cy="834127"/>
          </a:xfrm>
          <a:prstGeom prst="rect">
            <a:avLst/>
          </a:prstGeom>
        </p:spPr>
      </p:pic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33C04F71-810C-68A9-BBA9-727403497B9A}"/>
              </a:ext>
            </a:extLst>
          </p:cNvPr>
          <p:cNvSpPr/>
          <p:nvPr/>
        </p:nvSpPr>
        <p:spPr>
          <a:xfrm>
            <a:off x="549159" y="3837496"/>
            <a:ext cx="2176255" cy="595800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Beth </a:t>
            </a: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sylwi</a:t>
            </a:r>
            <a:r>
              <a:rPr lang="en-GB" sz="1600" b="1" dirty="0"/>
              <a:t>?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71D31A8B-07F2-3EFF-B0AA-3301DB2431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3BC10DDD-44D9-EAAC-6129-8595F46482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9884E1CD-E258-BE01-0E87-53CD4E5B59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A3B612-4FF0-7E59-B653-38E7F8488D6B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753860F-B3C1-C6DA-ABD3-5B9DD41AC0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3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3 Modes of engagement type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E4AE60-B895-CFF8-4C9E-92BE8C6F12D8}"/>
              </a:ext>
            </a:extLst>
          </p:cNvPr>
          <p:cNvSpPr txBox="1"/>
          <p:nvPr/>
        </p:nvSpPr>
        <p:spPr>
          <a:xfrm>
            <a:off x="1625600" y="-1612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CC53CC-DDA0-3E85-4088-AD1379346FF5}"/>
              </a:ext>
            </a:extLst>
          </p:cNvPr>
          <p:cNvSpPr txBox="1"/>
          <p:nvPr/>
        </p:nvSpPr>
        <p:spPr>
          <a:xfrm>
            <a:off x="522423" y="1296750"/>
            <a:ext cx="10792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cynllunio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ymlaen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llaw</a:t>
            </a:r>
            <a:r>
              <a:rPr lang="en-GB" sz="1600" b="0" dirty="0">
                <a:solidFill>
                  <a:schemeClr val="tx1"/>
                </a:solidFill>
              </a:rPr>
              <a:t>',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dirty="0" err="1"/>
              <a:t>penderfynwch</a:t>
            </a:r>
            <a:r>
              <a:rPr lang="en-GB" sz="1600" dirty="0"/>
              <a:t> </a:t>
            </a:r>
            <a:r>
              <a:rPr lang="en-GB" sz="1600" dirty="0" err="1"/>
              <a:t>sut</a:t>
            </a:r>
            <a:r>
              <a:rPr lang="en-GB" sz="1600" dirty="0"/>
              <a:t> y </a:t>
            </a:r>
            <a:r>
              <a:rPr lang="en-GB" sz="1600" dirty="0" err="1"/>
              <a:t>bydd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â'r</a:t>
            </a:r>
            <a:r>
              <a:rPr lang="en-GB" sz="1600" dirty="0"/>
              <a:t> </a:t>
            </a:r>
            <a:r>
              <a:rPr lang="en-GB" sz="1600" dirty="0" err="1"/>
              <a:t>problemau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bod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dod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â'r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fathemateg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allan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ohonynt</a:t>
            </a:r>
            <a:r>
              <a:rPr lang="en-GB" sz="1600" b="0" dirty="0">
                <a:solidFill>
                  <a:schemeClr val="tx1"/>
                </a:solidFill>
              </a:rPr>
              <a:t>' </a:t>
            </a:r>
            <a:r>
              <a:rPr lang="en-GB" sz="1600" dirty="0"/>
              <a:t>a ‘</a:t>
            </a:r>
            <a:r>
              <a:rPr lang="en-GB" sz="1600" b="1" dirty="0" err="1">
                <a:solidFill>
                  <a:schemeClr val="tx2"/>
                </a:solidFill>
              </a:rPr>
              <a:t>catalyddu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sgyrsiau</a:t>
            </a:r>
            <a:r>
              <a:rPr lang="en-GB" sz="1600" dirty="0"/>
              <a:t>'. </a:t>
            </a:r>
            <a:r>
              <a:rPr lang="en-GB" sz="1600" dirty="0" err="1"/>
              <a:t>Dylech</a:t>
            </a:r>
            <a:r>
              <a:rPr lang="en-GB" sz="1600" dirty="0"/>
              <a:t> </a:t>
            </a:r>
            <a:r>
              <a:rPr lang="en-GB" sz="1600" dirty="0" err="1"/>
              <a:t>ystyried</a:t>
            </a:r>
            <a:r>
              <a:rPr lang="en-GB" sz="1600" dirty="0"/>
              <a:t> </a:t>
            </a:r>
            <a:r>
              <a:rPr lang="en-GB" sz="1600" dirty="0" err="1"/>
              <a:t>llawer</a:t>
            </a:r>
            <a:r>
              <a:rPr lang="en-GB" sz="1600" dirty="0"/>
              <a:t> o </a:t>
            </a:r>
            <a:r>
              <a:rPr lang="en-GB" sz="1600" dirty="0" err="1"/>
              <a:t>bethau</a:t>
            </a:r>
            <a:r>
              <a:rPr lang="en-GB" sz="1600" dirty="0"/>
              <a:t>, gan </a:t>
            </a:r>
            <a:r>
              <a:rPr lang="en-GB" sz="1600" dirty="0" err="1"/>
              <a:t>gynnwys</a:t>
            </a:r>
            <a:r>
              <a:rPr lang="en-GB" sz="1600" dirty="0"/>
              <a:t> </a:t>
            </a:r>
            <a:r>
              <a:rPr lang="en-GB" sz="1600" dirty="0" err="1"/>
              <a:t>trefnu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(</a:t>
            </a:r>
            <a:r>
              <a:rPr lang="en-GB" sz="1600" dirty="0" err="1"/>
              <a:t>e.e.</a:t>
            </a:r>
            <a:r>
              <a:rPr lang="en-GB" sz="1600" dirty="0"/>
              <a:t> </a:t>
            </a:r>
            <a:r>
              <a:rPr lang="en-GB" sz="1600" dirty="0" err="1"/>
              <a:t>ar-lein</a:t>
            </a:r>
            <a:r>
              <a:rPr lang="en-GB" sz="1600" dirty="0"/>
              <a:t>/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bersonol</a:t>
            </a:r>
            <a:r>
              <a:rPr lang="en-GB" sz="1600" dirty="0"/>
              <a:t>). </a:t>
            </a:r>
            <a:r>
              <a:rPr lang="en-GB" sz="1600" dirty="0" err="1"/>
              <a:t>Fodd</a:t>
            </a:r>
            <a:r>
              <a:rPr lang="en-GB" sz="1600" dirty="0"/>
              <a:t> </a:t>
            </a:r>
            <a:r>
              <a:rPr lang="en-GB" sz="1600" dirty="0" err="1"/>
              <a:t>bynnag</a:t>
            </a:r>
            <a:r>
              <a:rPr lang="en-GB" sz="1600" dirty="0"/>
              <a:t>, </a:t>
            </a:r>
            <a:r>
              <a:rPr lang="en-GB" sz="1600" dirty="0" err="1"/>
              <a:t>mae</a:t>
            </a:r>
            <a:r>
              <a:rPr lang="en-GB" sz="1600" dirty="0"/>
              <a:t> Axiom Maths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argymell</a:t>
            </a:r>
            <a:r>
              <a:rPr lang="en-GB" sz="1600" dirty="0"/>
              <a:t> </a:t>
            </a:r>
            <a:r>
              <a:rPr lang="en-GB" sz="1600" dirty="0" err="1"/>
              <a:t>amrywio'r</a:t>
            </a:r>
            <a:r>
              <a:rPr lang="en-GB" sz="1600" dirty="0"/>
              <a:t> </a:t>
            </a:r>
            <a:r>
              <a:rPr lang="en-GB" sz="1600" dirty="0" err="1"/>
              <a:t>dulliau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bod y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dysgu</a:t>
            </a:r>
            <a:r>
              <a:rPr lang="en-GB" sz="1600" dirty="0"/>
              <a:t> </a:t>
            </a:r>
            <a:r>
              <a:rPr lang="en-GB" sz="1600" dirty="0" err="1"/>
              <a:t>ysgrifennu</a:t>
            </a:r>
            <a:r>
              <a:rPr lang="en-GB" sz="1600" dirty="0"/>
              <a:t>, </a:t>
            </a:r>
            <a:r>
              <a:rPr lang="en-GB" sz="1600" dirty="0" err="1"/>
              <a:t>meddwl</a:t>
            </a:r>
            <a:r>
              <a:rPr lang="en-GB" sz="1600" dirty="0"/>
              <a:t> a </a:t>
            </a:r>
            <a:r>
              <a:rPr lang="en-GB" sz="1600" dirty="0" err="1"/>
              <a:t>siarad</a:t>
            </a:r>
            <a:r>
              <a:rPr lang="en-GB" sz="1600" dirty="0"/>
              <a:t> </a:t>
            </a:r>
            <a:r>
              <a:rPr lang="en-GB" sz="1600" dirty="0" err="1"/>
              <a:t>mathemateg</a:t>
            </a:r>
            <a:r>
              <a:rPr lang="en-GB" sz="1600" dirty="0"/>
              <a:t>,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annibynnol</a:t>
            </a:r>
            <a:r>
              <a:rPr lang="en-GB" sz="1600" dirty="0"/>
              <a:t> ac </a:t>
            </a:r>
            <a:r>
              <a:rPr lang="en-GB" sz="1600" dirty="0" err="1"/>
              <a:t>ar</a:t>
            </a:r>
            <a:r>
              <a:rPr lang="en-GB" sz="1600" dirty="0"/>
              <a:t> y </a:t>
            </a:r>
            <a:r>
              <a:rPr lang="en-GB" sz="1600" dirty="0" err="1"/>
              <a:t>cyd</a:t>
            </a:r>
            <a:r>
              <a:rPr lang="en-GB" sz="1600" dirty="0"/>
              <a:t>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E0972-B4AA-62B3-AED4-AE1A16048808}"/>
              </a:ext>
            </a:extLst>
          </p:cNvPr>
          <p:cNvSpPr txBox="1"/>
          <p:nvPr/>
        </p:nvSpPr>
        <p:spPr>
          <a:xfrm>
            <a:off x="522423" y="352063"/>
            <a:ext cx="51283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Dulliau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ymgysylltu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9C14F5C-4042-D26A-820B-1F578125318E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40FAD50-7BB2-4966-2597-1BAA49CA32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236013-DF1D-540D-55FA-B13BF04D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F43D6B9-FD6B-139F-6594-90DC447A1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14CB978B-EFC9-2C45-3B47-97F99E9D1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5746E1-41AC-9C59-A44A-F98642ACCDF1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3188E03A-B5A8-E34A-1890-27DE113F3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085782"/>
              </p:ext>
            </p:extLst>
          </p:nvPr>
        </p:nvGraphicFramePr>
        <p:xfrm>
          <a:off x="609600" y="2717695"/>
          <a:ext cx="10757451" cy="3388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339">
                  <a:extLst>
                    <a:ext uri="{9D8B030D-6E8A-4147-A177-3AD203B41FA5}">
                      <a16:colId xmlns:a16="http://schemas.microsoft.com/office/drawing/2014/main" val="2723135486"/>
                    </a:ext>
                  </a:extLst>
                </a:gridCol>
                <a:gridCol w="7912584">
                  <a:extLst>
                    <a:ext uri="{9D8B030D-6E8A-4147-A177-3AD203B41FA5}">
                      <a16:colId xmlns:a16="http://schemas.microsoft.com/office/drawing/2014/main" val="2354065705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61435557"/>
                    </a:ext>
                  </a:extLst>
                </a:gridCol>
              </a:tblGrid>
              <a:tr h="324437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+mn-lt"/>
                        </a:rPr>
                        <a:t>Dull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Disgrifiad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Eicon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504869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Annibynnol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mynd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afael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problemau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gan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gofnodi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hunain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ymgysylltu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cymharu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dulliau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iddynt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407716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Cydweithredol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gyda'i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tuag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at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ddatrysiad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creu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cofnod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rennir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o'u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760803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trafodaeth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catalyddu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rhwng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am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waith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wedi'i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neu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fin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992595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Cyflym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gyfyngedig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o ran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amser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baratoi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ymateb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dangos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hymatebion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a'r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cylch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un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pryd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e.e.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fyrddau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/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mewn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‘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ffrwydrad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'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ar-lein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24656"/>
                  </a:ext>
                </a:extLst>
              </a:tr>
            </a:tbl>
          </a:graphicData>
        </a:graphic>
      </p:graphicFrame>
      <p:pic>
        <p:nvPicPr>
          <p:cNvPr id="9" name="Graphic 8" descr="Collision with solid fill">
            <a:extLst>
              <a:ext uri="{FF2B5EF4-FFF2-40B4-BE49-F238E27FC236}">
                <a16:creationId xmlns:a16="http://schemas.microsoft.com/office/drawing/2014/main" id="{B9B71066-B317-F17E-394D-EEB3A8B23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9328" y="5132827"/>
            <a:ext cx="571500" cy="5715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3BEB7F-8590-FC89-3714-6406FE417A92}"/>
              </a:ext>
            </a:extLst>
          </p:cNvPr>
          <p:cNvGrpSpPr/>
          <p:nvPr/>
        </p:nvGrpSpPr>
        <p:grpSpPr>
          <a:xfrm>
            <a:off x="10449795" y="3997019"/>
            <a:ext cx="770566" cy="403894"/>
            <a:chOff x="8453996" y="4245769"/>
            <a:chExt cx="770566" cy="403894"/>
          </a:xfrm>
        </p:grpSpPr>
        <p:pic>
          <p:nvPicPr>
            <p:cNvPr id="11" name="Graphic 10" descr="Hike with solid fill">
              <a:extLst>
                <a:ext uri="{FF2B5EF4-FFF2-40B4-BE49-F238E27FC236}">
                  <a16:creationId xmlns:a16="http://schemas.microsoft.com/office/drawing/2014/main" id="{BFE41B9E-E303-524C-D56D-005E0AA3DB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12" name="Graphic 11" descr="Hike with solid fill">
              <a:extLst>
                <a:ext uri="{FF2B5EF4-FFF2-40B4-BE49-F238E27FC236}">
                  <a16:creationId xmlns:a16="http://schemas.microsoft.com/office/drawing/2014/main" id="{9F75D8AE-061B-1102-6344-BEAB6C5F0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13" name="Graphic 12" descr="Hike with solid fill">
              <a:extLst>
                <a:ext uri="{FF2B5EF4-FFF2-40B4-BE49-F238E27FC236}">
                  <a16:creationId xmlns:a16="http://schemas.microsoft.com/office/drawing/2014/main" id="{1FAC1283-6027-4690-F770-26C2343166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28908" y="4245769"/>
              <a:ext cx="395654" cy="395654"/>
            </a:xfrm>
            <a:prstGeom prst="rect">
              <a:avLst/>
            </a:prstGeom>
          </p:spPr>
        </p:pic>
      </p:grpSp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61A0C274-616C-BA48-5DAE-977514C5A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9329" y="4500710"/>
            <a:ext cx="571499" cy="571499"/>
          </a:xfrm>
          <a:prstGeom prst="rect">
            <a:avLst/>
          </a:prstGeom>
        </p:spPr>
      </p:pic>
      <p:pic>
        <p:nvPicPr>
          <p:cNvPr id="15" name="Graphic 14" descr="Hike with solid fill">
            <a:extLst>
              <a:ext uri="{FF2B5EF4-FFF2-40B4-BE49-F238E27FC236}">
                <a16:creationId xmlns:a16="http://schemas.microsoft.com/office/drawing/2014/main" id="{D88AF3A6-8774-3ED0-9E2A-6999C9A8C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80" y="3280594"/>
            <a:ext cx="395654" cy="39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9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4 Previously 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BCC0BF-3446-185B-D9BA-72DB462BAD7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6348" y="2692295"/>
            <a:ext cx="10757452" cy="3177095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2pPr>
            <a:lvl3pPr marL="914400" indent="0">
              <a:spcAft>
                <a:spcPts val="600"/>
              </a:spcAft>
              <a:buNone/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41172-CF79-8799-FC8E-6B4F6476AD78}"/>
              </a:ext>
            </a:extLst>
          </p:cNvPr>
          <p:cNvSpPr txBox="1"/>
          <p:nvPr/>
        </p:nvSpPr>
        <p:spPr>
          <a:xfrm>
            <a:off x="522423" y="352063"/>
            <a:ext cx="4783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flaenorol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…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D0222C5-B081-76D3-4690-70C9A1B5A7A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767F7B1-A5C0-92BB-C3D5-922D8687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09A97D5D-E305-B69B-F737-A497007AB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BCCA301-9BC0-B934-25A0-2A9155133B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F5982A-ECD9-90E9-19D1-C2D6610FDA74}"/>
              </a:ext>
            </a:extLst>
          </p:cNvPr>
          <p:cNvSpPr txBox="1"/>
          <p:nvPr/>
        </p:nvSpPr>
        <p:spPr>
          <a:xfrm>
            <a:off x="7959699" y="6347641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9FABCE-B166-B415-1146-16FE514073C8}"/>
              </a:ext>
            </a:extLst>
          </p:cNvPr>
          <p:cNvSpPr txBox="1"/>
          <p:nvPr/>
        </p:nvSpPr>
        <p:spPr>
          <a:xfrm>
            <a:off x="596348" y="1453895"/>
            <a:ext cx="107460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ystod</a:t>
            </a:r>
            <a:r>
              <a:rPr lang="en-GB" sz="1700" dirty="0"/>
              <a:t> y </a:t>
            </a:r>
            <a:r>
              <a:rPr lang="en-GB" sz="1700" dirty="0" err="1"/>
              <a:t>sesiynau</a:t>
            </a:r>
            <a:r>
              <a:rPr lang="en-GB" sz="1700" dirty="0"/>
              <a:t> </a:t>
            </a:r>
            <a:r>
              <a:rPr lang="en-GB" sz="1700" dirty="0" err="1"/>
              <a:t>hyn</a:t>
            </a:r>
            <a:r>
              <a:rPr lang="en-GB" sz="1700" dirty="0"/>
              <a:t>, </a:t>
            </a:r>
            <a:r>
              <a:rPr lang="en-GB" sz="1700" dirty="0" err="1"/>
              <a:t>bydd</a:t>
            </a:r>
            <a:r>
              <a:rPr lang="en-GB" sz="1700" dirty="0"/>
              <a:t> y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defnyddio</a:t>
            </a:r>
            <a:r>
              <a:rPr lang="en-GB" sz="1700" dirty="0"/>
              <a:t> </a:t>
            </a:r>
            <a:r>
              <a:rPr lang="en-GB" sz="1700" dirty="0" err="1"/>
              <a:t>rhai</a:t>
            </a:r>
            <a:r>
              <a:rPr lang="en-GB" sz="1700" dirty="0"/>
              <a:t> </a:t>
            </a:r>
            <a:r>
              <a:rPr lang="en-GB" sz="1700" dirty="0" err="1"/>
              <a:t>terminoleg</a:t>
            </a:r>
            <a:r>
              <a:rPr lang="en-GB" sz="1700" dirty="0"/>
              <a:t> a </a:t>
            </a:r>
            <a:r>
              <a:rPr lang="en-GB" sz="1700" dirty="0" err="1"/>
              <a:t>chysyniadau</a:t>
            </a:r>
            <a:r>
              <a:rPr lang="en-GB" sz="1700" dirty="0"/>
              <a:t> </a:t>
            </a:r>
            <a:r>
              <a:rPr lang="en-GB" sz="1700" dirty="0" err="1"/>
              <a:t>allweddol</a:t>
            </a:r>
            <a:r>
              <a:rPr lang="en-GB" sz="1700" dirty="0"/>
              <a:t> </a:t>
            </a:r>
            <a:r>
              <a:rPr lang="en-GB" sz="1700" dirty="0" err="1"/>
              <a:t>sydd</a:t>
            </a:r>
            <a:r>
              <a:rPr lang="en-GB" sz="1700" dirty="0"/>
              <a:t> </a:t>
            </a:r>
            <a:r>
              <a:rPr lang="en-GB" sz="1700" dirty="0" err="1"/>
              <a:t>wedi'u</a:t>
            </a:r>
            <a:r>
              <a:rPr lang="en-GB" sz="1700" dirty="0"/>
              <a:t> </a:t>
            </a:r>
            <a:r>
              <a:rPr lang="en-GB" sz="1700" dirty="0" err="1"/>
              <a:t>cynnwys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blociau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. </a:t>
            </a:r>
            <a:r>
              <a:rPr lang="en-GB" sz="1700" dirty="0" err="1"/>
              <a:t>Peidiwch</a:t>
            </a:r>
            <a:r>
              <a:rPr lang="en-GB" sz="1700" dirty="0"/>
              <a:t> â </a:t>
            </a:r>
            <a:r>
              <a:rPr lang="en-GB" sz="1700" dirty="0" err="1"/>
              <a:t>rhannu'r</a:t>
            </a:r>
            <a:r>
              <a:rPr lang="en-GB" sz="1700" dirty="0"/>
              <a:t> </a:t>
            </a:r>
            <a:r>
              <a:rPr lang="en-GB" sz="1700" dirty="0" err="1"/>
              <a:t>sleid</a:t>
            </a:r>
            <a:r>
              <a:rPr lang="en-GB" sz="1700" dirty="0"/>
              <a:t> hon </a:t>
            </a:r>
            <a:r>
              <a:rPr lang="en-GB" sz="1700" dirty="0" err="1"/>
              <a:t>gyda</a:t>
            </a:r>
            <a:r>
              <a:rPr lang="en-GB" sz="1700" dirty="0"/>
              <a:t> </a:t>
            </a:r>
            <a:r>
              <a:rPr lang="en-GB" sz="1700" dirty="0" err="1"/>
              <a:t>nhw</a:t>
            </a:r>
            <a:r>
              <a:rPr lang="en-GB" sz="1700" dirty="0"/>
              <a:t> </a:t>
            </a:r>
            <a:r>
              <a:rPr lang="en-GB" sz="1700" dirty="0" err="1"/>
              <a:t>cyn</a:t>
            </a:r>
            <a:r>
              <a:rPr lang="en-GB" sz="1700" dirty="0"/>
              <a:t> </a:t>
            </a:r>
            <a:r>
              <a:rPr lang="en-GB" sz="1700" dirty="0" err="1"/>
              <a:t>dechrau'r</a:t>
            </a:r>
            <a:r>
              <a:rPr lang="en-GB" sz="1700" dirty="0"/>
              <a:t> </a:t>
            </a:r>
            <a:r>
              <a:rPr lang="en-GB" sz="1700" dirty="0" err="1"/>
              <a:t>sesiwn</a:t>
            </a:r>
            <a:r>
              <a:rPr lang="en-GB" sz="1700" dirty="0"/>
              <a:t>, gan </a:t>
            </a:r>
            <a:r>
              <a:rPr lang="en-GB" sz="1700" dirty="0" err="1"/>
              <a:t>mai</a:t>
            </a:r>
            <a:r>
              <a:rPr lang="en-GB" sz="1700" dirty="0"/>
              <a:t> </a:t>
            </a:r>
            <a:r>
              <a:rPr lang="en-GB" sz="1700" dirty="0" err="1"/>
              <a:t>bwriad</a:t>
            </a:r>
            <a:r>
              <a:rPr lang="en-GB" sz="1700" dirty="0"/>
              <a:t> y </a:t>
            </a:r>
            <a:r>
              <a:rPr lang="en-GB" sz="1700" dirty="0" err="1"/>
              <a:t>problemau</a:t>
            </a:r>
            <a:r>
              <a:rPr lang="en-GB" sz="1700" dirty="0"/>
              <a:t> </a:t>
            </a:r>
            <a:r>
              <a:rPr lang="en-GB" sz="1700" dirty="0" err="1"/>
              <a:t>yw</a:t>
            </a:r>
            <a:r>
              <a:rPr lang="en-GB" sz="1700" dirty="0"/>
              <a:t> </a:t>
            </a:r>
            <a:r>
              <a:rPr lang="en-GB" sz="1700" dirty="0" err="1"/>
              <a:t>rhoi</a:t>
            </a:r>
            <a:r>
              <a:rPr lang="en-GB" sz="1700" dirty="0"/>
              <a:t> </a:t>
            </a:r>
            <a:r>
              <a:rPr lang="en-GB" sz="1700" dirty="0" err="1"/>
              <a:t>cyfle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mathemategwyr</a:t>
            </a:r>
            <a:r>
              <a:rPr lang="en-GB" sz="1700" dirty="0"/>
              <a:t> gofio (ac </a:t>
            </a:r>
            <a:r>
              <a:rPr lang="en-GB" sz="1700" dirty="0" err="1"/>
              <a:t>efallai</a:t>
            </a:r>
            <a:r>
              <a:rPr lang="en-GB" sz="1700" dirty="0"/>
              <a:t> </a:t>
            </a:r>
            <a:r>
              <a:rPr lang="en-GB" sz="1700" dirty="0" err="1"/>
              <a:t>brwydro’n</a:t>
            </a:r>
            <a:r>
              <a:rPr lang="en-GB" sz="1700" dirty="0"/>
              <a:t> </a:t>
            </a:r>
            <a:r>
              <a:rPr lang="en-GB" sz="1700" dirty="0" err="1"/>
              <a:t>gynhyrchiol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gofio) pan </a:t>
            </a:r>
            <a:r>
              <a:rPr lang="en-GB" sz="1700" dirty="0" err="1"/>
              <a:t>fydd</a:t>
            </a:r>
            <a:r>
              <a:rPr lang="en-GB" sz="1700" dirty="0"/>
              <a:t> </a:t>
            </a:r>
            <a:r>
              <a:rPr lang="en-GB" sz="1700" dirty="0" err="1"/>
              <a:t>angen</a:t>
            </a:r>
            <a:r>
              <a:rPr lang="en-GB" sz="1700" dirty="0"/>
              <a:t> y </a:t>
            </a:r>
            <a:r>
              <a:rPr lang="en-GB" sz="1700" dirty="0" err="1"/>
              <a:t>dysgu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231486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5 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4453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Bwriad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y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411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6 Session overview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2838A2-0B34-AA57-8131-E5334352C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432492"/>
              </p:ext>
            </p:extLst>
          </p:nvPr>
        </p:nvGraphicFramePr>
        <p:xfrm>
          <a:off x="609600" y="1243075"/>
          <a:ext cx="10035533" cy="50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602">
                  <a:extLst>
                    <a:ext uri="{9D8B030D-6E8A-4147-A177-3AD203B41FA5}">
                      <a16:colId xmlns:a16="http://schemas.microsoft.com/office/drawing/2014/main" val="3266196258"/>
                    </a:ext>
                  </a:extLst>
                </a:gridCol>
                <a:gridCol w="4790445">
                  <a:extLst>
                    <a:ext uri="{9D8B030D-6E8A-4147-A177-3AD203B41FA5}">
                      <a16:colId xmlns:a16="http://schemas.microsoft.com/office/drawing/2014/main" val="2509027465"/>
                    </a:ext>
                  </a:extLst>
                </a:gridCol>
                <a:gridCol w="1983486">
                  <a:extLst>
                    <a:ext uri="{9D8B030D-6E8A-4147-A177-3AD203B41FA5}">
                      <a16:colId xmlns:a16="http://schemas.microsoft.com/office/drawing/2014/main" val="164792107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Canllawiau</a:t>
                      </a:r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Efallai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y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bydd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angen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910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cyflwyno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333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Ymarfer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6952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/>
                        <a:t>Problem ____ </a:t>
                      </a:r>
                      <a:r>
                        <a:rPr lang="en-GB" dirty="0" err="1"/>
                        <a:t>sydd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27427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Treuliwch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rhan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fwyaf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o'r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broblem</a:t>
                      </a:r>
                      <a:r>
                        <a:rPr lang="en-GB" dirty="0"/>
                        <a:t> hon.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1575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Bydd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eich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yn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7276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ychwanegol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gyfer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cylchoedd</a:t>
                      </a:r>
                      <a:r>
                        <a:rPr lang="en-GB" dirty="0"/>
                        <a:t> neu </a:t>
                      </a:r>
                      <a:r>
                        <a:rPr lang="en-GB" dirty="0" err="1"/>
                        <a:t>unigolion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sy'n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gwneud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cynnydd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cyflym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321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  <a:p>
                      <a:endParaRPr lang="en-GB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935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Problemau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i'w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hystyried</a:t>
                      </a:r>
                      <a:endParaRPr lang="en-GB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fynd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i’r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afael</a:t>
                      </a:r>
                      <a:r>
                        <a:rPr lang="en-GB" dirty="0"/>
                        <a:t> 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â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nhw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ôl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0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020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6 Overview for doubles and strandles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3890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902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1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74E1-1AE0-474C-55ED-677060E8A4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161716"/>
            <a:ext cx="5486401" cy="1230363"/>
          </a:xfrm>
        </p:spPr>
        <p:txBody>
          <a:bodyPr anchor="t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 dirty="0"/>
              <a:t>Bloc []</a:t>
            </a:r>
            <a:br>
              <a:rPr lang="en-US" dirty="0"/>
            </a:br>
            <a:r>
              <a:rPr lang="en-US" dirty="0" err="1"/>
              <a:t>Sesiwn</a:t>
            </a:r>
            <a:r>
              <a:rPr lang="en-US" dirty="0"/>
              <a:t> []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3B9D5-245E-E1E5-EECF-E0EFA716F2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8" y="3461657"/>
            <a:ext cx="5486402" cy="8273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Enw’r</a:t>
            </a:r>
            <a:r>
              <a:rPr lang="en-US" dirty="0"/>
              <a:t> </a:t>
            </a:r>
            <a:r>
              <a:rPr lang="en-US" dirty="0" err="1"/>
              <a:t>sesiwn</a:t>
            </a:r>
            <a:endParaRPr lang="en-US" dirty="0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EE3F794-8A97-09E5-A341-0DAFAF5FD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510ADC8-FCB6-A011-262D-AEA02041E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307B9F6-0436-662A-226B-FC4189F52A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1BC40C-63A0-F89B-2EC6-ED7DCCE3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3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2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 ABC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DE29CE-E847-3873-68C5-4C980B5F54A5}"/>
              </a:ext>
            </a:extLst>
          </p:cNvPr>
          <p:cNvSpPr txBox="1"/>
          <p:nvPr/>
        </p:nvSpPr>
        <p:spPr>
          <a:xfrm>
            <a:off x="522423" y="352063"/>
            <a:ext cx="4636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ABC o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fentora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1787472" y="1592177"/>
            <a:ext cx="4636205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Cynllun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Ymlaen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llaw</a:t>
            </a:r>
            <a:endParaRPr lang="en-GB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787473" y="1984249"/>
            <a:ext cx="80469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afael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â'r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problemau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hun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phrofi'r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frwydr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gynhyrchiol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Ystyriwch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fydd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mathemategwyr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ddweud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a'i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ofyn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Darllenwch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drwy'r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nodiadau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mentor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fideos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cysylltiedig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725414" y="2890292"/>
            <a:ext cx="75777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â'r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mathemateg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allan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ohonyn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nhw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3270387" y="3383761"/>
            <a:ext cx="81032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gwestiynau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ymestyn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meddwl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Cyflwynwch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gynrychioliadau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ddatgelu'r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strwythur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n-lt"/>
              </a:rPr>
              <a:t>…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ond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rhowch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le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iddyn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fod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anturus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Stopiwch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arhoswch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hyn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maen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nhw'n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Gadewch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bawb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arfer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â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distawrwydd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ddim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lletchwith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1787473" y="4661297"/>
            <a:ext cx="7120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Catalyddwch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sgyrsiau</a:t>
            </a: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None/>
            </a:pP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787473" y="5184517"/>
            <a:ext cx="88618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Weithiau'n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unigol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gyda'i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Modelwch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am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eirfa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fanwl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gywir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Dim un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plentyn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cael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adael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ôl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ochr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y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mynydd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0" baseline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73F0C9C-1EE3-1A6A-5339-7625BCC97139}"/>
              </a:ext>
            </a:extLst>
          </p:cNvPr>
          <p:cNvSpPr/>
          <p:nvPr/>
        </p:nvSpPr>
        <p:spPr>
          <a:xfrm>
            <a:off x="522423" y="3020504"/>
            <a:ext cx="2176255" cy="675235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Beth </a:t>
            </a:r>
            <a:r>
              <a:rPr lang="en-GB" sz="1600" b="1" dirty="0" err="1"/>
              <a:t>sydd</a:t>
            </a:r>
            <a:r>
              <a:rPr lang="en-GB" sz="1600" b="1" dirty="0"/>
              <a:t> </a:t>
            </a:r>
            <a:r>
              <a:rPr lang="en-GB" sz="1600" b="1" dirty="0" err="1"/>
              <a:t>yr</a:t>
            </a:r>
            <a:r>
              <a:rPr lang="en-GB" sz="1600" b="1" dirty="0"/>
              <a:t> un </a:t>
            </a:r>
            <a:r>
              <a:rPr lang="en-GB" sz="1600" b="1" dirty="0" err="1"/>
              <a:t>fath</a:t>
            </a:r>
            <a:r>
              <a:rPr lang="en-GB" sz="1600" b="1" dirty="0"/>
              <a:t>, </a:t>
            </a:r>
            <a:r>
              <a:rPr lang="en-GB" sz="1600" b="1" dirty="0" err="1"/>
              <a:t>beth</a:t>
            </a:r>
            <a:r>
              <a:rPr lang="en-GB" sz="1600" b="1" dirty="0"/>
              <a:t> </a:t>
            </a:r>
            <a:r>
              <a:rPr lang="en-GB" sz="1600" b="1" dirty="0" err="1"/>
              <a:t>sy’n</a:t>
            </a:r>
            <a:r>
              <a:rPr lang="en-GB" sz="1600" b="1" dirty="0"/>
              <a:t> </a:t>
            </a:r>
            <a:r>
              <a:rPr lang="en-GB" sz="1600" b="1" dirty="0" err="1"/>
              <a:t>wahanol</a:t>
            </a:r>
            <a:r>
              <a:rPr lang="en-GB" sz="1600" b="1" dirty="0"/>
              <a:t>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5F0C1438-298D-8795-2977-AC69317D9140}"/>
              </a:ext>
            </a:extLst>
          </p:cNvPr>
          <p:cNvSpPr/>
          <p:nvPr/>
        </p:nvSpPr>
        <p:spPr>
          <a:xfrm>
            <a:off x="7045036" y="4856597"/>
            <a:ext cx="2057817" cy="556820"/>
          </a:xfrm>
          <a:prstGeom prst="wedgeRoundRectCallout">
            <a:avLst>
              <a:gd name="adj1" fmla="val -48240"/>
              <a:gd name="adj2" fmla="val 67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siwr</a:t>
            </a:r>
            <a:r>
              <a:rPr lang="en-GB" sz="1600" b="1" dirty="0"/>
              <a:t>? </a:t>
            </a:r>
            <a:r>
              <a:rPr lang="en-GB" sz="1600" b="1" dirty="0" err="1"/>
              <a:t>Darbwyllwch</a:t>
            </a:r>
            <a:r>
              <a:rPr lang="en-GB" sz="1600" b="1" dirty="0"/>
              <a:t> fi.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C2DCCFC-FAEC-1901-962A-34FF5B0B30B6}"/>
              </a:ext>
            </a:extLst>
          </p:cNvPr>
          <p:cNvSpPr/>
          <p:nvPr/>
        </p:nvSpPr>
        <p:spPr>
          <a:xfrm>
            <a:off x="9236284" y="4632347"/>
            <a:ext cx="1668053" cy="693927"/>
          </a:xfrm>
          <a:prstGeom prst="wedgeRoundRectCallout">
            <a:avLst>
              <a:gd name="adj1" fmla="val -57341"/>
              <a:gd name="adj2" fmla="val 8681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/>
              <a:t>Cytuno</a:t>
            </a:r>
            <a:r>
              <a:rPr lang="en-GB" sz="1600" b="1" dirty="0"/>
              <a:t> neu </a:t>
            </a:r>
            <a:r>
              <a:rPr lang="en-GB" sz="1600" b="1" dirty="0" err="1"/>
              <a:t>herio</a:t>
            </a:r>
            <a:r>
              <a:rPr lang="en-GB" sz="1600" b="1" dirty="0"/>
              <a:t>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1DA4875-737A-F081-C1F6-ED6344295F81}"/>
              </a:ext>
            </a:extLst>
          </p:cNvPr>
          <p:cNvSpPr/>
          <p:nvPr/>
        </p:nvSpPr>
        <p:spPr>
          <a:xfrm>
            <a:off x="7806095" y="5701648"/>
            <a:ext cx="3286538" cy="640319"/>
          </a:xfrm>
          <a:prstGeom prst="wedgeRoundRectCallout">
            <a:avLst>
              <a:gd name="adj1" fmla="val -56938"/>
              <a:gd name="adj2" fmla="val -1897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bg1"/>
                </a:solidFill>
              </a:rPr>
              <a:t>Beth </a:t>
            </a:r>
            <a:r>
              <a:rPr lang="en-GB" sz="1600" b="1" dirty="0" err="1">
                <a:solidFill>
                  <a:schemeClr val="bg1"/>
                </a:solidFill>
              </a:rPr>
              <a:t>yw’r</a:t>
            </a:r>
            <a:r>
              <a:rPr lang="en-GB" sz="1600" b="1" dirty="0">
                <a:solidFill>
                  <a:schemeClr val="bg1"/>
                </a:solidFill>
              </a:rPr>
              <a:t> term </a:t>
            </a:r>
            <a:r>
              <a:rPr lang="en-GB" sz="1600" b="1" dirty="0" err="1">
                <a:solidFill>
                  <a:schemeClr val="bg1"/>
                </a:solidFill>
              </a:rPr>
              <a:t>mathemategol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cywir</a:t>
            </a:r>
            <a:r>
              <a:rPr lang="en-GB" sz="1600" b="1" dirty="0">
                <a:solidFill>
                  <a:schemeClr val="bg1"/>
                </a:solidFill>
              </a:rPr>
              <a:t> am </a:t>
            </a:r>
            <a:r>
              <a:rPr lang="en-GB" sz="1600" b="1" dirty="0" err="1">
                <a:solidFill>
                  <a:schemeClr val="bg1"/>
                </a:solidFill>
              </a:rPr>
              <a:t>hynny</a:t>
            </a:r>
            <a:r>
              <a:rPr lang="en-GB" sz="1600" b="1" baseline="0" dirty="0">
                <a:solidFill>
                  <a:schemeClr val="bg1"/>
                </a:solidFill>
              </a:rPr>
              <a:t>?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FBFEEA6-9FDB-B8BC-B94B-C643C37930E8}"/>
              </a:ext>
            </a:extLst>
          </p:cNvPr>
          <p:cNvSpPr/>
          <p:nvPr/>
        </p:nvSpPr>
        <p:spPr>
          <a:xfrm>
            <a:off x="7388486" y="1451251"/>
            <a:ext cx="3236969" cy="432861"/>
          </a:xfrm>
          <a:prstGeom prst="wedgeRoundRectCallout">
            <a:avLst>
              <a:gd name="adj1" fmla="val 7020"/>
              <a:gd name="adj2" fmla="val 13002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Beth </a:t>
            </a:r>
            <a:r>
              <a:rPr lang="en-GB" sz="1600" b="1" dirty="0" err="1"/>
              <a:t>yw’r</a:t>
            </a:r>
            <a:r>
              <a:rPr lang="en-GB" sz="1600" b="1" dirty="0"/>
              <a:t> </a:t>
            </a:r>
            <a:r>
              <a:rPr lang="en-GB" sz="1600" b="1" dirty="0" err="1"/>
              <a:t>camdybiaethau</a:t>
            </a:r>
            <a:r>
              <a:rPr lang="en-GB" sz="1600" b="1" dirty="0"/>
              <a:t>?</a:t>
            </a:r>
          </a:p>
        </p:txBody>
      </p:sp>
      <p:pic>
        <p:nvPicPr>
          <p:cNvPr id="20" name="Graphic 19" descr="Questions with solid fill">
            <a:extLst>
              <a:ext uri="{FF2B5EF4-FFF2-40B4-BE49-F238E27FC236}">
                <a16:creationId xmlns:a16="http://schemas.microsoft.com/office/drawing/2014/main" id="{85C24201-E57C-8BC7-53C6-415AEB8012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621078" y="2942684"/>
            <a:ext cx="785640" cy="785640"/>
          </a:xfrm>
          <a:prstGeom prst="rect">
            <a:avLst/>
          </a:prstGeom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8D4C93A2-98AC-B226-185D-CC4C40EED8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3971" y="4575053"/>
            <a:ext cx="781070" cy="781070"/>
          </a:xfrm>
          <a:prstGeom prst="rect">
            <a:avLst/>
          </a:prstGeom>
        </p:spPr>
      </p:pic>
      <p:pic>
        <p:nvPicPr>
          <p:cNvPr id="22" name="Graphic 21" descr="List with solid fill">
            <a:extLst>
              <a:ext uri="{FF2B5EF4-FFF2-40B4-BE49-F238E27FC236}">
                <a16:creationId xmlns:a16="http://schemas.microsoft.com/office/drawing/2014/main" id="{EA64ADA5-69EA-1997-7678-BE3CF0397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3971" y="1376602"/>
            <a:ext cx="834127" cy="834127"/>
          </a:xfrm>
          <a:prstGeom prst="rect">
            <a:avLst/>
          </a:prstGeom>
        </p:spPr>
      </p:pic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33C04F71-810C-68A9-BBA9-727403497B9A}"/>
              </a:ext>
            </a:extLst>
          </p:cNvPr>
          <p:cNvSpPr/>
          <p:nvPr/>
        </p:nvSpPr>
        <p:spPr>
          <a:xfrm>
            <a:off x="549159" y="3837496"/>
            <a:ext cx="2176255" cy="595800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Beth </a:t>
            </a: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sylwi</a:t>
            </a:r>
            <a:r>
              <a:rPr lang="en-GB" sz="1600" b="1" dirty="0"/>
              <a:t>?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71D31A8B-07F2-3EFF-B0AA-3301DB2431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3BC10DDD-44D9-EAAC-6129-8595F46482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9884E1CD-E258-BE01-0E87-53CD4E5B59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A3B612-4FF0-7E59-B653-38E7F8488D6B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753860F-B3C1-C6DA-ABD3-5B9DD41AC0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6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3 Modes of engagement type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E4AE60-B895-CFF8-4C9E-92BE8C6F12D8}"/>
              </a:ext>
            </a:extLst>
          </p:cNvPr>
          <p:cNvSpPr txBox="1"/>
          <p:nvPr/>
        </p:nvSpPr>
        <p:spPr>
          <a:xfrm>
            <a:off x="1625600" y="-1612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CC53CC-DDA0-3E85-4088-AD1379346FF5}"/>
              </a:ext>
            </a:extLst>
          </p:cNvPr>
          <p:cNvSpPr txBox="1"/>
          <p:nvPr/>
        </p:nvSpPr>
        <p:spPr>
          <a:xfrm>
            <a:off x="522423" y="1296750"/>
            <a:ext cx="10792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cynllunio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ymlaen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llaw</a:t>
            </a:r>
            <a:r>
              <a:rPr lang="en-GB" sz="1600" b="0" dirty="0">
                <a:solidFill>
                  <a:schemeClr val="tx1"/>
                </a:solidFill>
              </a:rPr>
              <a:t>',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dirty="0" err="1"/>
              <a:t>penderfynwch</a:t>
            </a:r>
            <a:r>
              <a:rPr lang="en-GB" sz="1600" dirty="0"/>
              <a:t> </a:t>
            </a:r>
            <a:r>
              <a:rPr lang="en-GB" sz="1600" dirty="0" err="1"/>
              <a:t>sut</a:t>
            </a:r>
            <a:r>
              <a:rPr lang="en-GB" sz="1600" dirty="0"/>
              <a:t> y </a:t>
            </a:r>
            <a:r>
              <a:rPr lang="en-GB" sz="1600" dirty="0" err="1"/>
              <a:t>bydd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â'r</a:t>
            </a:r>
            <a:r>
              <a:rPr lang="en-GB" sz="1600" dirty="0"/>
              <a:t> </a:t>
            </a:r>
            <a:r>
              <a:rPr lang="en-GB" sz="1600" dirty="0" err="1"/>
              <a:t>problemau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bod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dod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â'r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fathemateg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allan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ohonynt</a:t>
            </a:r>
            <a:r>
              <a:rPr lang="en-GB" sz="1600" b="0" dirty="0">
                <a:solidFill>
                  <a:schemeClr val="tx1"/>
                </a:solidFill>
              </a:rPr>
              <a:t>' </a:t>
            </a:r>
            <a:r>
              <a:rPr lang="en-GB" sz="1600" dirty="0"/>
              <a:t>a ‘</a:t>
            </a:r>
            <a:r>
              <a:rPr lang="en-GB" sz="1600" b="1" dirty="0" err="1">
                <a:solidFill>
                  <a:schemeClr val="tx2"/>
                </a:solidFill>
              </a:rPr>
              <a:t>catalyddu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sgyrsiau</a:t>
            </a:r>
            <a:r>
              <a:rPr lang="en-GB" sz="1600" dirty="0"/>
              <a:t>'. </a:t>
            </a:r>
            <a:r>
              <a:rPr lang="en-GB" sz="1600" dirty="0" err="1"/>
              <a:t>Dylech</a:t>
            </a:r>
            <a:r>
              <a:rPr lang="en-GB" sz="1600" dirty="0"/>
              <a:t> </a:t>
            </a:r>
            <a:r>
              <a:rPr lang="en-GB" sz="1600" dirty="0" err="1"/>
              <a:t>ystyried</a:t>
            </a:r>
            <a:r>
              <a:rPr lang="en-GB" sz="1600" dirty="0"/>
              <a:t> </a:t>
            </a:r>
            <a:r>
              <a:rPr lang="en-GB" sz="1600" dirty="0" err="1"/>
              <a:t>llawer</a:t>
            </a:r>
            <a:r>
              <a:rPr lang="en-GB" sz="1600" dirty="0"/>
              <a:t> o </a:t>
            </a:r>
            <a:r>
              <a:rPr lang="en-GB" sz="1600" dirty="0" err="1"/>
              <a:t>bethau</a:t>
            </a:r>
            <a:r>
              <a:rPr lang="en-GB" sz="1600" dirty="0"/>
              <a:t>, gan </a:t>
            </a:r>
            <a:r>
              <a:rPr lang="en-GB" sz="1600" dirty="0" err="1"/>
              <a:t>gynnwys</a:t>
            </a:r>
            <a:r>
              <a:rPr lang="en-GB" sz="1600" dirty="0"/>
              <a:t> </a:t>
            </a:r>
            <a:r>
              <a:rPr lang="en-GB" sz="1600" dirty="0" err="1"/>
              <a:t>trefnu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(</a:t>
            </a:r>
            <a:r>
              <a:rPr lang="en-GB" sz="1600" dirty="0" err="1"/>
              <a:t>e.e.</a:t>
            </a:r>
            <a:r>
              <a:rPr lang="en-GB" sz="1600" dirty="0"/>
              <a:t> </a:t>
            </a:r>
            <a:r>
              <a:rPr lang="en-GB" sz="1600" dirty="0" err="1"/>
              <a:t>ar-lein</a:t>
            </a:r>
            <a:r>
              <a:rPr lang="en-GB" sz="1600" dirty="0"/>
              <a:t>/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bersonol</a:t>
            </a:r>
            <a:r>
              <a:rPr lang="en-GB" sz="1600" dirty="0"/>
              <a:t>). </a:t>
            </a:r>
            <a:r>
              <a:rPr lang="en-GB" sz="1600" dirty="0" err="1"/>
              <a:t>Fodd</a:t>
            </a:r>
            <a:r>
              <a:rPr lang="en-GB" sz="1600" dirty="0"/>
              <a:t> </a:t>
            </a:r>
            <a:r>
              <a:rPr lang="en-GB" sz="1600" dirty="0" err="1"/>
              <a:t>bynnag</a:t>
            </a:r>
            <a:r>
              <a:rPr lang="en-GB" sz="1600" dirty="0"/>
              <a:t>, </a:t>
            </a:r>
            <a:r>
              <a:rPr lang="en-GB" sz="1600" dirty="0" err="1"/>
              <a:t>mae</a:t>
            </a:r>
            <a:r>
              <a:rPr lang="en-GB" sz="1600" dirty="0"/>
              <a:t> Axiom Maths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argymell</a:t>
            </a:r>
            <a:r>
              <a:rPr lang="en-GB" sz="1600" dirty="0"/>
              <a:t> </a:t>
            </a:r>
            <a:r>
              <a:rPr lang="en-GB" sz="1600" dirty="0" err="1"/>
              <a:t>amrywio'r</a:t>
            </a:r>
            <a:r>
              <a:rPr lang="en-GB" sz="1600" dirty="0"/>
              <a:t> </a:t>
            </a:r>
            <a:r>
              <a:rPr lang="en-GB" sz="1600" dirty="0" err="1"/>
              <a:t>dulliau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bod y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dysgu</a:t>
            </a:r>
            <a:r>
              <a:rPr lang="en-GB" sz="1600" dirty="0"/>
              <a:t> </a:t>
            </a:r>
            <a:r>
              <a:rPr lang="en-GB" sz="1600" dirty="0" err="1"/>
              <a:t>ysgrifennu</a:t>
            </a:r>
            <a:r>
              <a:rPr lang="en-GB" sz="1600" dirty="0"/>
              <a:t>, </a:t>
            </a:r>
            <a:r>
              <a:rPr lang="en-GB" sz="1600" dirty="0" err="1"/>
              <a:t>meddwl</a:t>
            </a:r>
            <a:r>
              <a:rPr lang="en-GB" sz="1600" dirty="0"/>
              <a:t> a </a:t>
            </a:r>
            <a:r>
              <a:rPr lang="en-GB" sz="1600" dirty="0" err="1"/>
              <a:t>siarad</a:t>
            </a:r>
            <a:r>
              <a:rPr lang="en-GB" sz="1600" dirty="0"/>
              <a:t> </a:t>
            </a:r>
            <a:r>
              <a:rPr lang="en-GB" sz="1600" dirty="0" err="1"/>
              <a:t>mathemateg</a:t>
            </a:r>
            <a:r>
              <a:rPr lang="en-GB" sz="1600" dirty="0"/>
              <a:t>,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annibynnol</a:t>
            </a:r>
            <a:r>
              <a:rPr lang="en-GB" sz="1600" dirty="0"/>
              <a:t> ac </a:t>
            </a:r>
            <a:r>
              <a:rPr lang="en-GB" sz="1600" dirty="0" err="1"/>
              <a:t>ar</a:t>
            </a:r>
            <a:r>
              <a:rPr lang="en-GB" sz="1600" dirty="0"/>
              <a:t> y </a:t>
            </a:r>
            <a:r>
              <a:rPr lang="en-GB" sz="1600" dirty="0" err="1"/>
              <a:t>cyd</a:t>
            </a:r>
            <a:r>
              <a:rPr lang="en-GB" sz="16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E0972-B4AA-62B3-AED4-AE1A16048808}"/>
              </a:ext>
            </a:extLst>
          </p:cNvPr>
          <p:cNvSpPr txBox="1"/>
          <p:nvPr/>
        </p:nvSpPr>
        <p:spPr>
          <a:xfrm>
            <a:off x="522423" y="352063"/>
            <a:ext cx="51283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Dulliau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ymgysylltu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9C14F5C-4042-D26A-820B-1F578125318E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40FAD50-7BB2-4966-2597-1BAA49CA32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236013-DF1D-540D-55FA-B13BF04D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F43D6B9-FD6B-139F-6594-90DC447A1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14CB978B-EFC9-2C45-3B47-97F99E9D1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5746E1-41AC-9C59-A44A-F98642ACCDF1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3188E03A-B5A8-E34A-1890-27DE113F3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011160"/>
              </p:ext>
            </p:extLst>
          </p:nvPr>
        </p:nvGraphicFramePr>
        <p:xfrm>
          <a:off x="609600" y="2717695"/>
          <a:ext cx="10757451" cy="3388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339">
                  <a:extLst>
                    <a:ext uri="{9D8B030D-6E8A-4147-A177-3AD203B41FA5}">
                      <a16:colId xmlns:a16="http://schemas.microsoft.com/office/drawing/2014/main" val="2723135486"/>
                    </a:ext>
                  </a:extLst>
                </a:gridCol>
                <a:gridCol w="7912584">
                  <a:extLst>
                    <a:ext uri="{9D8B030D-6E8A-4147-A177-3AD203B41FA5}">
                      <a16:colId xmlns:a16="http://schemas.microsoft.com/office/drawing/2014/main" val="2354065705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61435557"/>
                    </a:ext>
                  </a:extLst>
                </a:gridCol>
              </a:tblGrid>
              <a:tr h="324437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+mn-lt"/>
                        </a:rPr>
                        <a:t>Dull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Disgrifiad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Eicon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504869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Annibynnol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mynd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afael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problemau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gan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gofnodi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hunain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ymgysylltu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cymharu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dulliau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iddynt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407716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Cydweithredol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gyda'i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tuag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at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ddatrysiad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creu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cofnod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rennir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o'u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760803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trafodaeth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catalyddu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rhwng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am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waith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wedi'i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neu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fin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992595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Cyflym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gyfyngedig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o ran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amser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baratoi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ymateb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dangos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hymatebion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a'r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cylch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un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pryd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e.e.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fyrddau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/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mewn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‘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ffrwydrad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'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ar-lein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24656"/>
                  </a:ext>
                </a:extLst>
              </a:tr>
            </a:tbl>
          </a:graphicData>
        </a:graphic>
      </p:graphicFrame>
      <p:pic>
        <p:nvPicPr>
          <p:cNvPr id="9" name="Graphic 8" descr="Collision with solid fill">
            <a:extLst>
              <a:ext uri="{FF2B5EF4-FFF2-40B4-BE49-F238E27FC236}">
                <a16:creationId xmlns:a16="http://schemas.microsoft.com/office/drawing/2014/main" id="{B9B71066-B317-F17E-394D-EEB3A8B23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9328" y="5132827"/>
            <a:ext cx="571500" cy="5715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3BEB7F-8590-FC89-3714-6406FE417A92}"/>
              </a:ext>
            </a:extLst>
          </p:cNvPr>
          <p:cNvGrpSpPr/>
          <p:nvPr/>
        </p:nvGrpSpPr>
        <p:grpSpPr>
          <a:xfrm>
            <a:off x="10449795" y="3997019"/>
            <a:ext cx="770566" cy="403894"/>
            <a:chOff x="8453996" y="4245769"/>
            <a:chExt cx="770566" cy="403894"/>
          </a:xfrm>
        </p:grpSpPr>
        <p:pic>
          <p:nvPicPr>
            <p:cNvPr id="11" name="Graphic 10" descr="Hike with solid fill">
              <a:extLst>
                <a:ext uri="{FF2B5EF4-FFF2-40B4-BE49-F238E27FC236}">
                  <a16:creationId xmlns:a16="http://schemas.microsoft.com/office/drawing/2014/main" id="{BFE41B9E-E303-524C-D56D-005E0AA3DB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12" name="Graphic 11" descr="Hike with solid fill">
              <a:extLst>
                <a:ext uri="{FF2B5EF4-FFF2-40B4-BE49-F238E27FC236}">
                  <a16:creationId xmlns:a16="http://schemas.microsoft.com/office/drawing/2014/main" id="{9F75D8AE-061B-1102-6344-BEAB6C5F0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13" name="Graphic 12" descr="Hike with solid fill">
              <a:extLst>
                <a:ext uri="{FF2B5EF4-FFF2-40B4-BE49-F238E27FC236}">
                  <a16:creationId xmlns:a16="http://schemas.microsoft.com/office/drawing/2014/main" id="{1FAC1283-6027-4690-F770-26C2343166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28908" y="4245769"/>
              <a:ext cx="395654" cy="395654"/>
            </a:xfrm>
            <a:prstGeom prst="rect">
              <a:avLst/>
            </a:prstGeom>
          </p:spPr>
        </p:pic>
      </p:grpSp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61A0C274-616C-BA48-5DAE-977514C5A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9329" y="4500710"/>
            <a:ext cx="571499" cy="571499"/>
          </a:xfrm>
          <a:prstGeom prst="rect">
            <a:avLst/>
          </a:prstGeom>
        </p:spPr>
      </p:pic>
      <p:pic>
        <p:nvPicPr>
          <p:cNvPr id="15" name="Graphic 14" descr="Hike with solid fill">
            <a:extLst>
              <a:ext uri="{FF2B5EF4-FFF2-40B4-BE49-F238E27FC236}">
                <a16:creationId xmlns:a16="http://schemas.microsoft.com/office/drawing/2014/main" id="{D88AF3A6-8774-3ED0-9E2A-6999C9A8C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80" y="3280594"/>
            <a:ext cx="395654" cy="39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4 Previously 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BCC0BF-3446-185B-D9BA-72DB462BAD7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6348" y="2692295"/>
            <a:ext cx="10757452" cy="3177095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2pPr>
            <a:lvl3pPr marL="914400" indent="0">
              <a:spcAft>
                <a:spcPts val="600"/>
              </a:spcAft>
              <a:buNone/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41172-CF79-8799-FC8E-6B4F6476AD78}"/>
              </a:ext>
            </a:extLst>
          </p:cNvPr>
          <p:cNvSpPr txBox="1"/>
          <p:nvPr/>
        </p:nvSpPr>
        <p:spPr>
          <a:xfrm>
            <a:off x="522423" y="352063"/>
            <a:ext cx="4783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flaenorol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…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D0222C5-B081-76D3-4690-70C9A1B5A7A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767F7B1-A5C0-92BB-C3D5-922D8687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09A97D5D-E305-B69B-F737-A497007AB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BCCA301-9BC0-B934-25A0-2A9155133B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F5982A-ECD9-90E9-19D1-C2D6610FDA74}"/>
              </a:ext>
            </a:extLst>
          </p:cNvPr>
          <p:cNvSpPr txBox="1"/>
          <p:nvPr/>
        </p:nvSpPr>
        <p:spPr>
          <a:xfrm>
            <a:off x="7959699" y="6347641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9FABCE-B166-B415-1146-16FE514073C8}"/>
              </a:ext>
            </a:extLst>
          </p:cNvPr>
          <p:cNvSpPr txBox="1"/>
          <p:nvPr/>
        </p:nvSpPr>
        <p:spPr>
          <a:xfrm>
            <a:off x="596348" y="1453895"/>
            <a:ext cx="107460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ystod</a:t>
            </a:r>
            <a:r>
              <a:rPr lang="en-GB" sz="1700" dirty="0"/>
              <a:t> y </a:t>
            </a:r>
            <a:r>
              <a:rPr lang="en-GB" sz="1700" dirty="0" err="1"/>
              <a:t>sesiynau</a:t>
            </a:r>
            <a:r>
              <a:rPr lang="en-GB" sz="1700" dirty="0"/>
              <a:t> </a:t>
            </a:r>
            <a:r>
              <a:rPr lang="en-GB" sz="1700" dirty="0" err="1"/>
              <a:t>hyn</a:t>
            </a:r>
            <a:r>
              <a:rPr lang="en-GB" sz="1700" dirty="0"/>
              <a:t>, </a:t>
            </a:r>
            <a:r>
              <a:rPr lang="en-GB" sz="1700" dirty="0" err="1"/>
              <a:t>bydd</a:t>
            </a:r>
            <a:r>
              <a:rPr lang="en-GB" sz="1700" dirty="0"/>
              <a:t> y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defnyddio</a:t>
            </a:r>
            <a:r>
              <a:rPr lang="en-GB" sz="1700" dirty="0"/>
              <a:t> </a:t>
            </a:r>
            <a:r>
              <a:rPr lang="en-GB" sz="1700" dirty="0" err="1"/>
              <a:t>rhai</a:t>
            </a:r>
            <a:r>
              <a:rPr lang="en-GB" sz="1700" dirty="0"/>
              <a:t> </a:t>
            </a:r>
            <a:r>
              <a:rPr lang="en-GB" sz="1700" dirty="0" err="1"/>
              <a:t>terminoleg</a:t>
            </a:r>
            <a:r>
              <a:rPr lang="en-GB" sz="1700" dirty="0"/>
              <a:t> a </a:t>
            </a:r>
            <a:r>
              <a:rPr lang="en-GB" sz="1700" dirty="0" err="1"/>
              <a:t>chysyniadau</a:t>
            </a:r>
            <a:r>
              <a:rPr lang="en-GB" sz="1700" dirty="0"/>
              <a:t> </a:t>
            </a:r>
            <a:r>
              <a:rPr lang="en-GB" sz="1700" dirty="0" err="1"/>
              <a:t>allweddol</a:t>
            </a:r>
            <a:r>
              <a:rPr lang="en-GB" sz="1700" dirty="0"/>
              <a:t> </a:t>
            </a:r>
            <a:r>
              <a:rPr lang="en-GB" sz="1700" dirty="0" err="1"/>
              <a:t>sydd</a:t>
            </a:r>
            <a:r>
              <a:rPr lang="en-GB" sz="1700" dirty="0"/>
              <a:t> </a:t>
            </a:r>
            <a:r>
              <a:rPr lang="en-GB" sz="1700" dirty="0" err="1"/>
              <a:t>wedi'u</a:t>
            </a:r>
            <a:r>
              <a:rPr lang="en-GB" sz="1700" dirty="0"/>
              <a:t> </a:t>
            </a:r>
            <a:r>
              <a:rPr lang="en-GB" sz="1700" dirty="0" err="1"/>
              <a:t>cynnwys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blociau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. </a:t>
            </a:r>
            <a:r>
              <a:rPr lang="en-GB" sz="1700" dirty="0" err="1"/>
              <a:t>Peidiwch</a:t>
            </a:r>
            <a:r>
              <a:rPr lang="en-GB" sz="1700" dirty="0"/>
              <a:t> â </a:t>
            </a:r>
            <a:r>
              <a:rPr lang="en-GB" sz="1700" dirty="0" err="1"/>
              <a:t>rhannu'r</a:t>
            </a:r>
            <a:r>
              <a:rPr lang="en-GB" sz="1700" dirty="0"/>
              <a:t> </a:t>
            </a:r>
            <a:r>
              <a:rPr lang="en-GB" sz="1700" dirty="0" err="1"/>
              <a:t>sleid</a:t>
            </a:r>
            <a:r>
              <a:rPr lang="en-GB" sz="1700" dirty="0"/>
              <a:t> hon </a:t>
            </a:r>
            <a:r>
              <a:rPr lang="en-GB" sz="1700" dirty="0" err="1"/>
              <a:t>gyda</a:t>
            </a:r>
            <a:r>
              <a:rPr lang="en-GB" sz="1700" dirty="0"/>
              <a:t> </a:t>
            </a:r>
            <a:r>
              <a:rPr lang="en-GB" sz="1700" dirty="0" err="1"/>
              <a:t>nhw</a:t>
            </a:r>
            <a:r>
              <a:rPr lang="en-GB" sz="1700" dirty="0"/>
              <a:t> </a:t>
            </a:r>
            <a:r>
              <a:rPr lang="en-GB" sz="1700" dirty="0" err="1"/>
              <a:t>cyn</a:t>
            </a:r>
            <a:r>
              <a:rPr lang="en-GB" sz="1700" dirty="0"/>
              <a:t> </a:t>
            </a:r>
            <a:r>
              <a:rPr lang="en-GB" sz="1700" dirty="0" err="1"/>
              <a:t>dechrau'r</a:t>
            </a:r>
            <a:r>
              <a:rPr lang="en-GB" sz="1700" dirty="0"/>
              <a:t> </a:t>
            </a:r>
            <a:r>
              <a:rPr lang="en-GB" sz="1700" dirty="0" err="1"/>
              <a:t>sesiwn</a:t>
            </a:r>
            <a:r>
              <a:rPr lang="en-GB" sz="1700" dirty="0"/>
              <a:t>, gan </a:t>
            </a:r>
            <a:r>
              <a:rPr lang="en-GB" sz="1700" dirty="0" err="1"/>
              <a:t>mai</a:t>
            </a:r>
            <a:r>
              <a:rPr lang="en-GB" sz="1700" dirty="0"/>
              <a:t> </a:t>
            </a:r>
            <a:r>
              <a:rPr lang="en-GB" sz="1700" dirty="0" err="1"/>
              <a:t>bwriad</a:t>
            </a:r>
            <a:r>
              <a:rPr lang="en-GB" sz="1700" dirty="0"/>
              <a:t> y </a:t>
            </a:r>
            <a:r>
              <a:rPr lang="en-GB" sz="1700" dirty="0" err="1"/>
              <a:t>problemau</a:t>
            </a:r>
            <a:r>
              <a:rPr lang="en-GB" sz="1700" dirty="0"/>
              <a:t> </a:t>
            </a:r>
            <a:r>
              <a:rPr lang="en-GB" sz="1700" dirty="0" err="1"/>
              <a:t>yw</a:t>
            </a:r>
            <a:r>
              <a:rPr lang="en-GB" sz="1700" dirty="0"/>
              <a:t> </a:t>
            </a:r>
            <a:r>
              <a:rPr lang="en-GB" sz="1700" dirty="0" err="1"/>
              <a:t>rhoi</a:t>
            </a:r>
            <a:r>
              <a:rPr lang="en-GB" sz="1700" dirty="0"/>
              <a:t> </a:t>
            </a:r>
            <a:r>
              <a:rPr lang="en-GB" sz="1700" dirty="0" err="1"/>
              <a:t>cyfle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mathemategwyr</a:t>
            </a:r>
            <a:r>
              <a:rPr lang="en-GB" sz="1700" dirty="0"/>
              <a:t> gofio (ac </a:t>
            </a:r>
            <a:r>
              <a:rPr lang="en-GB" sz="1700" dirty="0" err="1"/>
              <a:t>efallai</a:t>
            </a:r>
            <a:r>
              <a:rPr lang="en-GB" sz="1700" dirty="0"/>
              <a:t> </a:t>
            </a:r>
            <a:r>
              <a:rPr lang="en-GB" sz="1700" dirty="0" err="1"/>
              <a:t>brwydro’n</a:t>
            </a:r>
            <a:r>
              <a:rPr lang="en-GB" sz="1700" dirty="0"/>
              <a:t> </a:t>
            </a:r>
            <a:r>
              <a:rPr lang="en-GB" sz="1700" dirty="0" err="1"/>
              <a:t>gynhyrchiol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gofio) pan </a:t>
            </a:r>
            <a:r>
              <a:rPr lang="en-GB" sz="1700" dirty="0" err="1"/>
              <a:t>fydd</a:t>
            </a:r>
            <a:r>
              <a:rPr lang="en-GB" sz="1700" dirty="0"/>
              <a:t> </a:t>
            </a:r>
            <a:r>
              <a:rPr lang="en-GB" sz="1700" dirty="0" err="1"/>
              <a:t>angen</a:t>
            </a:r>
            <a:r>
              <a:rPr lang="en-GB" sz="1700" dirty="0"/>
              <a:t> y </a:t>
            </a:r>
            <a:r>
              <a:rPr lang="en-GB" sz="1700" dirty="0" err="1"/>
              <a:t>dysgu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260266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5 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4453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Bwriad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y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7117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6 Session overview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2838A2-0B34-AA57-8131-E5334352C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10561"/>
              </p:ext>
            </p:extLst>
          </p:nvPr>
        </p:nvGraphicFramePr>
        <p:xfrm>
          <a:off x="609600" y="1243075"/>
          <a:ext cx="10035533" cy="50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602">
                  <a:extLst>
                    <a:ext uri="{9D8B030D-6E8A-4147-A177-3AD203B41FA5}">
                      <a16:colId xmlns:a16="http://schemas.microsoft.com/office/drawing/2014/main" val="3266196258"/>
                    </a:ext>
                  </a:extLst>
                </a:gridCol>
                <a:gridCol w="4790445">
                  <a:extLst>
                    <a:ext uri="{9D8B030D-6E8A-4147-A177-3AD203B41FA5}">
                      <a16:colId xmlns:a16="http://schemas.microsoft.com/office/drawing/2014/main" val="2509027465"/>
                    </a:ext>
                  </a:extLst>
                </a:gridCol>
                <a:gridCol w="1983486">
                  <a:extLst>
                    <a:ext uri="{9D8B030D-6E8A-4147-A177-3AD203B41FA5}">
                      <a16:colId xmlns:a16="http://schemas.microsoft.com/office/drawing/2014/main" val="164792107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Canllawiau</a:t>
                      </a:r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Efallai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y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bydd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angen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910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cyflwyno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333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Ymarfer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6952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/>
                        <a:t>Problem ____ </a:t>
                      </a:r>
                      <a:r>
                        <a:rPr lang="en-GB" dirty="0" err="1"/>
                        <a:t>sydd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27427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Treuliwch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rhan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fwyaf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o'r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broblem</a:t>
                      </a:r>
                      <a:r>
                        <a:rPr lang="en-GB" dirty="0"/>
                        <a:t> hon.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1575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Bydd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eich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yn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7276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ychwanegol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gyfer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cylchoedd</a:t>
                      </a:r>
                      <a:r>
                        <a:rPr lang="en-GB" dirty="0"/>
                        <a:t> neu </a:t>
                      </a:r>
                      <a:r>
                        <a:rPr lang="en-GB" dirty="0" err="1"/>
                        <a:t>unigolion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sy'n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gwneud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cynnydd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cyflym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321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  <a:p>
                      <a:endParaRPr lang="en-GB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935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Problemau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i'w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hystyried</a:t>
                      </a:r>
                      <a:endParaRPr lang="en-GB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fynd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i’r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afael</a:t>
                      </a:r>
                      <a:r>
                        <a:rPr lang="en-GB" dirty="0"/>
                        <a:t> 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â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nhw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ôl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0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6 Overview for doubles and strandles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4768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5765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-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7/6/26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0BF7978-C224-AD27-02B4-C4E3FC15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7FE6A2-09FB-80BE-85F2-D26B453A6F5C}"/>
              </a:ext>
            </a:extLst>
          </p:cNvPr>
          <p:cNvSpPr txBox="1"/>
          <p:nvPr/>
        </p:nvSpPr>
        <p:spPr>
          <a:xfrm>
            <a:off x="531222" y="1480815"/>
            <a:ext cx="534270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gyfer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gafaelwyr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cyflym</a:t>
            </a:r>
            <a:endParaRPr lang="en-GB" sz="40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77F959B8-60D9-1B37-E09B-980D07BE0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5581A-4F9D-934D-0E85-47F38D86A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7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7F959B8-60D9-1B37-E09B-980D07BE0B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0F6CD-3376-0E19-EAD0-DF6B69A0185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9FD314-7691-98CF-21C0-B8D8CDE32BC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DA0B1F6-C2B4-4470-302D-E1F5A2736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489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-facing split imag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0301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CEABC10-9FEE-B93A-296C-0C1F360AE9FC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5F5F249-0A75-E118-ECAA-6291EB357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035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-facing split imag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937" y="1453867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74B734-B25A-2D87-61B1-F9E80D344B55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3A81D26-55DF-9222-2A56-EF0CDE1226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872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-facing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C32868-8A1A-496F-2A6F-8B4585902BE0}"/>
              </a:ext>
            </a:extLst>
          </p:cNvPr>
          <p:cNvGrpSpPr/>
          <p:nvPr/>
        </p:nvGrpSpPr>
        <p:grpSpPr>
          <a:xfrm>
            <a:off x="6725512" y="1629054"/>
            <a:ext cx="3498570" cy="3405342"/>
            <a:chOff x="1350393" y="1829351"/>
            <a:chExt cx="3498570" cy="3405342"/>
          </a:xfrm>
        </p:grpSpPr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14DE9CD7-C4B7-A01B-E4A9-72A0CE59EFC8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29608C2C-BB92-C2BC-40B6-4D4ECC85596D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8A410985-420C-7734-0AAD-0A22A6803A8A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49E345-E848-FC96-83FD-F25DB2CA01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92E05F01-5F6E-FE2E-0A4A-F51D14B21F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930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-facing double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0F7D2E-2372-87BB-D773-F669F638B5D5}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10B8B1F-9BE3-897B-121F-EE4EBBEDF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1CE1ED-EFC3-4779-34E8-D0CDB9AC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E1E5DA-C305-0B05-67B7-5CFD19CE7BD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Write-on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>
            <a:extLst>
              <a:ext uri="{FF2B5EF4-FFF2-40B4-BE49-F238E27FC236}">
                <a16:creationId xmlns:a16="http://schemas.microsoft.com/office/drawing/2014/main" id="{5698ABA4-18F3-027E-D93E-EF477551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108637-152B-C34E-19E8-E5FE4525A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D78236-B647-4524-2839-A1EDBAF4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9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blems to ponder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71F0DD92-B11C-50E4-5ECE-C1B6E5E5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4DFB-C8E3-A9D4-76C1-0D1984B25E05}"/>
              </a:ext>
            </a:extLst>
          </p:cNvPr>
          <p:cNvSpPr txBox="1"/>
          <p:nvPr/>
        </p:nvSpPr>
        <p:spPr>
          <a:xfrm>
            <a:off x="522423" y="352063"/>
            <a:ext cx="66543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i’w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hystyried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55DF0-9329-040B-7EA3-9B9C88BD078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Bob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rwy'n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awgrymu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rhai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cwestiynau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gallwch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arnynt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pen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ffrindiau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Gallai'r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ddilyn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ymlaen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bod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archwilio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roi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cyfle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chi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ymarfer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sgiliau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technegau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mathemategol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allan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Axiom.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8F1E310-0D5D-0953-F8C9-BD27001B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4631" y="1701419"/>
            <a:ext cx="1077601" cy="107760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29B088A-5C78-67D9-8835-2B3D6519D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78B4AC-6A5B-E19B-F7DE-D4436A7AD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99457" y="522851"/>
            <a:ext cx="707886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8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-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7/6/26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0BF7978-C224-AD27-02B4-C4E3FC15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7FE6A2-09FB-80BE-85F2-D26B453A6F5C}"/>
              </a:ext>
            </a:extLst>
          </p:cNvPr>
          <p:cNvSpPr txBox="1"/>
          <p:nvPr/>
        </p:nvSpPr>
        <p:spPr>
          <a:xfrm>
            <a:off x="531222" y="1480815"/>
            <a:ext cx="5342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gyfer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gafaelwyr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cyflym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39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77F959B8-60D9-1B37-E09B-980D07BE0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5581A-4F9D-934D-0E85-47F38D86A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7F959B8-60D9-1B37-E09B-980D07BE0B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0F6CD-3376-0E19-EAD0-DF6B69A0185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0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9FD314-7691-98CF-21C0-B8D8CDE32BC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DA0B1F6-C2B4-4470-302D-E1F5A2736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1077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-facing split imag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0301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CEABC10-9FEE-B93A-296C-0C1F360AE9FC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5F5F249-0A75-E118-ECAA-6291EB357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9243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-facing split imag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937" y="1453867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74B734-B25A-2D87-61B1-F9E80D344B55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3A81D26-55DF-9222-2A56-EF0CDE1226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3231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-facing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C32868-8A1A-496F-2A6F-8B4585902BE0}"/>
              </a:ext>
            </a:extLst>
          </p:cNvPr>
          <p:cNvGrpSpPr/>
          <p:nvPr/>
        </p:nvGrpSpPr>
        <p:grpSpPr>
          <a:xfrm>
            <a:off x="6725512" y="1629054"/>
            <a:ext cx="3498570" cy="3405342"/>
            <a:chOff x="1350393" y="1829351"/>
            <a:chExt cx="3498570" cy="3405342"/>
          </a:xfrm>
        </p:grpSpPr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14DE9CD7-C4B7-A01B-E4A9-72A0CE59EFC8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29608C2C-BB92-C2BC-40B6-4D4ECC85596D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8A410985-420C-7734-0AAD-0A22A6803A8A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49E345-E848-FC96-83FD-F25DB2CA01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92E05F01-5F6E-FE2E-0A4A-F51D14B21F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260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G student-facing double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0F7D2E-2372-87BB-D773-F669F638B5D5}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10B8B1F-9BE3-897B-121F-EE4EBBEDF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1CE1ED-EFC3-4779-34E8-D0CDB9AC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E1E5DA-C305-0B05-67B7-5CFD19CE7BD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G Write-on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>
            <a:extLst>
              <a:ext uri="{FF2B5EF4-FFF2-40B4-BE49-F238E27FC236}">
                <a16:creationId xmlns:a16="http://schemas.microsoft.com/office/drawing/2014/main" id="{5698ABA4-18F3-027E-D93E-EF477551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108637-152B-C34E-19E8-E5FE4525A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D78236-B647-4524-2839-A1EDBAF4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6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oblems to ponder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71F0DD92-B11C-50E4-5ECE-C1B6E5E5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4DFB-C8E3-A9D4-76C1-0D1984B25E05}"/>
              </a:ext>
            </a:extLst>
          </p:cNvPr>
          <p:cNvSpPr txBox="1"/>
          <p:nvPr/>
        </p:nvSpPr>
        <p:spPr>
          <a:xfrm>
            <a:off x="522423" y="352063"/>
            <a:ext cx="66062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i'w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hystyried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55DF0-9329-040B-7EA3-9B9C88BD078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Bob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rwy'n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awgrymu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rhai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cwestiynau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gallwch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arnynt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pen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ffrindiau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Gallai'r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ddilyn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ymlaen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bod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archwilio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roi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cyfle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chi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ymarfer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sgiliau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technegau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mathemategol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allan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Axiom.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8F1E310-0D5D-0953-F8C9-BD27001B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4631" y="1701419"/>
            <a:ext cx="1077601" cy="107760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29B088A-5C78-67D9-8835-2B3D6519D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78B4AC-6A5B-E19B-F7DE-D4436A7AD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5685" y="352063"/>
            <a:ext cx="707886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7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EFC321-7C7C-3019-A912-E8220FEB9085}"/>
              </a:ext>
            </a:extLst>
          </p:cNvPr>
          <p:cNvSpPr txBox="1"/>
          <p:nvPr userDrawn="1"/>
        </p:nvSpPr>
        <p:spPr>
          <a:xfrm>
            <a:off x="5133597" y="892800"/>
            <a:ext cx="599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â’r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69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76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3685990" y="1613594"/>
            <a:ext cx="1915580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87384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477481" y="3028028"/>
            <a:ext cx="2029254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28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maent</a:t>
            </a:r>
            <a:r>
              <a:rPr lang="en-GB" sz="2800" b="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800" b="1" kern="1200" baseline="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 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459963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1998491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378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933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6060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64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snip1Rect">
            <a:avLst>
              <a:gd name="adj" fmla="val 0"/>
            </a:avLst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7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180399" y="892800"/>
            <a:ext cx="57257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2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63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delling cyc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B341F-9BE3-8056-33EC-EF63AB63D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55515-7610-E9C5-78D3-94A3FCFF68A4}"/>
              </a:ext>
            </a:extLst>
          </p:cNvPr>
          <p:cNvSpPr txBox="1">
            <a:spLocks/>
          </p:cNvSpPr>
          <p:nvPr/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5BC334B-5606-F640-9B65-DA4F71454EC0}" type="slidenum">
              <a:rPr lang="en-US" smtClean="0">
                <a:solidFill>
                  <a:srgbClr val="231F1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231F1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1C4AE-3B78-3A73-8EBA-3DD13918EFCB}"/>
              </a:ext>
            </a:extLst>
          </p:cNvPr>
          <p:cNvSpPr txBox="1"/>
          <p:nvPr/>
        </p:nvSpPr>
        <p:spPr>
          <a:xfrm>
            <a:off x="522423" y="352063"/>
            <a:ext cx="69781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Modelu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gyda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mathemateg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957774-C754-C065-20BC-E004519686A9}"/>
              </a:ext>
            </a:extLst>
          </p:cNvPr>
          <p:cNvCxnSpPr>
            <a:cxnSpLocks/>
          </p:cNvCxnSpPr>
          <p:nvPr/>
        </p:nvCxnSpPr>
        <p:spPr>
          <a:xfrm flipH="1">
            <a:off x="3063799" y="5096046"/>
            <a:ext cx="595729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48C6A5-259B-74CC-42EA-25046A4DBC91}"/>
              </a:ext>
            </a:extLst>
          </p:cNvPr>
          <p:cNvCxnSpPr>
            <a:cxnSpLocks/>
          </p:cNvCxnSpPr>
          <p:nvPr/>
        </p:nvCxnSpPr>
        <p:spPr>
          <a:xfrm flipV="1">
            <a:off x="2342929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58C195-10F5-BCAD-1458-5B1EC3448FDF}"/>
              </a:ext>
            </a:extLst>
          </p:cNvPr>
          <p:cNvSpPr txBox="1"/>
          <p:nvPr/>
        </p:nvSpPr>
        <p:spPr>
          <a:xfrm>
            <a:off x="4987897" y="4772880"/>
            <a:ext cx="221620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3C8C7-09C6-979C-B792-048DA8B202B1}"/>
              </a:ext>
            </a:extLst>
          </p:cNvPr>
          <p:cNvSpPr txBox="1"/>
          <p:nvPr/>
        </p:nvSpPr>
        <p:spPr>
          <a:xfrm>
            <a:off x="2714324" y="2777193"/>
            <a:ext cx="2011680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gwirio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datrysiad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haniaethol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rhesymol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F27B4-9F37-730A-147F-00B649C7F7A7}"/>
              </a:ext>
            </a:extLst>
          </p:cNvPr>
          <p:cNvGrpSpPr/>
          <p:nvPr/>
        </p:nvGrpSpPr>
        <p:grpSpPr>
          <a:xfrm>
            <a:off x="1059141" y="4439975"/>
            <a:ext cx="1951630" cy="1312142"/>
            <a:chOff x="1381737" y="4119400"/>
            <a:chExt cx="1951630" cy="13121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5E90F-A258-AE0D-6228-284335375296}"/>
                </a:ext>
              </a:extLst>
            </p:cNvPr>
            <p:cNvSpPr/>
            <p:nvPr/>
          </p:nvSpPr>
          <p:spPr>
            <a:xfrm>
              <a:off x="1381737" y="49299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Datrysiad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EE491E88-8A7D-82EC-FCAD-1A610C754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00352" y="411940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D597D-F60B-E60A-9E9E-4EBCE21133E0}"/>
              </a:ext>
            </a:extLst>
          </p:cNvPr>
          <p:cNvGrpSpPr/>
          <p:nvPr/>
        </p:nvGrpSpPr>
        <p:grpSpPr>
          <a:xfrm>
            <a:off x="5120185" y="1497916"/>
            <a:ext cx="1951630" cy="1517427"/>
            <a:chOff x="3912359" y="1265673"/>
            <a:chExt cx="1951630" cy="151742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6F0F-4E40-FAEC-8EF8-3FB5EDAA020D}"/>
                </a:ext>
              </a:extLst>
            </p:cNvPr>
            <p:cNvSpPr/>
            <p:nvPr/>
          </p:nvSpPr>
          <p:spPr>
            <a:xfrm>
              <a:off x="3912359" y="2015833"/>
              <a:ext cx="1951630" cy="7672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 go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Graphic 14" descr="Questions with solid fill">
              <a:extLst>
                <a:ext uri="{FF2B5EF4-FFF2-40B4-BE49-F238E27FC236}">
                  <a16:creationId xmlns:a16="http://schemas.microsoft.com/office/drawing/2014/main" id="{25FE10DA-9E31-AD20-DD21-B40D95C650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7421" y="1265673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706FEC-243B-69EF-53D2-E0A892EFC2EE}"/>
              </a:ext>
            </a:extLst>
          </p:cNvPr>
          <p:cNvGrpSpPr/>
          <p:nvPr/>
        </p:nvGrpSpPr>
        <p:grpSpPr>
          <a:xfrm>
            <a:off x="9181229" y="4408499"/>
            <a:ext cx="1951630" cy="1375095"/>
            <a:chOff x="9181229" y="4215939"/>
            <a:chExt cx="1951630" cy="137509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C2E82C-232E-FE34-618C-FA1B1A68045F}"/>
                </a:ext>
              </a:extLst>
            </p:cNvPr>
            <p:cNvSpPr/>
            <p:nvPr/>
          </p:nvSpPr>
          <p:spPr>
            <a:xfrm>
              <a:off x="9181229" y="5089395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Model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Graphic 17" descr="Circular flowchart with solid fill">
              <a:extLst>
                <a:ext uri="{FF2B5EF4-FFF2-40B4-BE49-F238E27FC236}">
                  <a16:creationId xmlns:a16="http://schemas.microsoft.com/office/drawing/2014/main" id="{D8E5F5E7-64C2-C0F2-78A1-E60876D0CB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99844" y="4215939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2E79EC-4949-3B15-B039-C0498665E21B}"/>
              </a:ext>
            </a:extLst>
          </p:cNvPr>
          <p:cNvCxnSpPr>
            <a:cxnSpLocks/>
          </p:cNvCxnSpPr>
          <p:nvPr/>
        </p:nvCxnSpPr>
        <p:spPr>
          <a:xfrm flipH="1" flipV="1">
            <a:off x="6942795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0682A0A-02F7-F0BE-3875-8B901D92AB66}"/>
              </a:ext>
            </a:extLst>
          </p:cNvPr>
          <p:cNvSpPr txBox="1"/>
          <p:nvPr/>
        </p:nvSpPr>
        <p:spPr>
          <a:xfrm>
            <a:off x="7263810" y="2741151"/>
            <a:ext cx="175728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cynrychioli'r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broblem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ddefnyddio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AF63458-A87F-25DC-EAA9-E96565F55429}"/>
              </a:ext>
            </a:extLst>
          </p:cNvPr>
          <p:cNvSpPr/>
          <p:nvPr/>
        </p:nvSpPr>
        <p:spPr>
          <a:xfrm>
            <a:off x="6832199" y="1169765"/>
            <a:ext cx="1840164" cy="501639"/>
          </a:xfrm>
          <a:prstGeom prst="wedgeRoundRectCallout">
            <a:avLst>
              <a:gd name="adj1" fmla="val -62355"/>
              <a:gd name="adj2" fmla="val 5041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22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959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8982A-BAFA-E9EE-CB22-A446773D5E44}"/>
              </a:ext>
            </a:extLst>
          </p:cNvPr>
          <p:cNvSpPr txBox="1"/>
          <p:nvPr/>
        </p:nvSpPr>
        <p:spPr>
          <a:xfrm>
            <a:off x="1918668" y="1992903"/>
            <a:ext cx="8629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A321D1-91EF-9E5F-8DB9-5B17C4EDD72E}"/>
              </a:ext>
            </a:extLst>
          </p:cNvPr>
          <p:cNvSpPr txBox="1"/>
          <p:nvPr/>
        </p:nvSpPr>
        <p:spPr>
          <a:xfrm>
            <a:off x="1918668" y="3459963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10" grpId="0"/>
      <p:bldP spid="18" grpId="0"/>
      <p:bldP spid="20" grpId="0"/>
      <p:bldP spid="21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365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bod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mwynhau’r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Llenwch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arolwg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0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drwy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glicio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ddolen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yma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drwy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ddefnyddio'r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cod QR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AA18FE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ydych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8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24314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Rhannwch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myfyrdodau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yma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byddwch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gyda'r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1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76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3685990" y="1613594"/>
            <a:ext cx="1915580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87384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477481" y="3028028"/>
            <a:ext cx="2029254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28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maent</a:t>
            </a:r>
            <a:r>
              <a:rPr lang="en-GB" sz="2800" b="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800" b="1" kern="1200" baseline="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 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459963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1998491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3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823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250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7125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1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40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snip1Rect">
            <a:avLst>
              <a:gd name="adj" fmla="val 0"/>
            </a:avLst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8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590800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86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38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44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delling cyc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B341F-9BE3-8056-33EC-EF63AB63D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55515-7610-E9C5-78D3-94A3FCFF68A4}"/>
              </a:ext>
            </a:extLst>
          </p:cNvPr>
          <p:cNvSpPr txBox="1">
            <a:spLocks/>
          </p:cNvSpPr>
          <p:nvPr/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5BC334B-5606-F640-9B65-DA4F71454EC0}" type="slidenum">
              <a:rPr lang="en-US" smtClean="0">
                <a:solidFill>
                  <a:srgbClr val="231F1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231F1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1C4AE-3B78-3A73-8EBA-3DD13918EFCB}"/>
              </a:ext>
            </a:extLst>
          </p:cNvPr>
          <p:cNvSpPr txBox="1"/>
          <p:nvPr/>
        </p:nvSpPr>
        <p:spPr>
          <a:xfrm>
            <a:off x="522423" y="352063"/>
            <a:ext cx="69781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Modelu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gyda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mathemateg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957774-C754-C065-20BC-E004519686A9}"/>
              </a:ext>
            </a:extLst>
          </p:cNvPr>
          <p:cNvCxnSpPr>
            <a:cxnSpLocks/>
          </p:cNvCxnSpPr>
          <p:nvPr/>
        </p:nvCxnSpPr>
        <p:spPr>
          <a:xfrm flipH="1">
            <a:off x="3063799" y="5096046"/>
            <a:ext cx="595729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48C6A5-259B-74CC-42EA-25046A4DBC91}"/>
              </a:ext>
            </a:extLst>
          </p:cNvPr>
          <p:cNvCxnSpPr>
            <a:cxnSpLocks/>
          </p:cNvCxnSpPr>
          <p:nvPr/>
        </p:nvCxnSpPr>
        <p:spPr>
          <a:xfrm flipV="1">
            <a:off x="2342929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58C195-10F5-BCAD-1458-5B1EC3448FDF}"/>
              </a:ext>
            </a:extLst>
          </p:cNvPr>
          <p:cNvSpPr txBox="1"/>
          <p:nvPr/>
        </p:nvSpPr>
        <p:spPr>
          <a:xfrm>
            <a:off x="4987897" y="4772880"/>
            <a:ext cx="221620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3C8C7-09C6-979C-B792-048DA8B202B1}"/>
              </a:ext>
            </a:extLst>
          </p:cNvPr>
          <p:cNvSpPr txBox="1"/>
          <p:nvPr/>
        </p:nvSpPr>
        <p:spPr>
          <a:xfrm>
            <a:off x="2714324" y="2777193"/>
            <a:ext cx="2011680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gwirio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datrysiad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haniaethol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rhesymol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F27B4-9F37-730A-147F-00B649C7F7A7}"/>
              </a:ext>
            </a:extLst>
          </p:cNvPr>
          <p:cNvGrpSpPr/>
          <p:nvPr/>
        </p:nvGrpSpPr>
        <p:grpSpPr>
          <a:xfrm>
            <a:off x="1059141" y="4439975"/>
            <a:ext cx="1951630" cy="1312142"/>
            <a:chOff x="1381737" y="4119400"/>
            <a:chExt cx="1951630" cy="13121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5E90F-A258-AE0D-6228-284335375296}"/>
                </a:ext>
              </a:extLst>
            </p:cNvPr>
            <p:cNvSpPr/>
            <p:nvPr/>
          </p:nvSpPr>
          <p:spPr>
            <a:xfrm>
              <a:off x="1381737" y="49299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Datrysiad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EE491E88-8A7D-82EC-FCAD-1A610C754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00352" y="411940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D597D-F60B-E60A-9E9E-4EBCE21133E0}"/>
              </a:ext>
            </a:extLst>
          </p:cNvPr>
          <p:cNvGrpSpPr/>
          <p:nvPr/>
        </p:nvGrpSpPr>
        <p:grpSpPr>
          <a:xfrm>
            <a:off x="5120185" y="1497916"/>
            <a:ext cx="1951630" cy="1517427"/>
            <a:chOff x="3912359" y="1265673"/>
            <a:chExt cx="1951630" cy="151742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6F0F-4E40-FAEC-8EF8-3FB5EDAA020D}"/>
                </a:ext>
              </a:extLst>
            </p:cNvPr>
            <p:cNvSpPr/>
            <p:nvPr/>
          </p:nvSpPr>
          <p:spPr>
            <a:xfrm>
              <a:off x="3912359" y="2015833"/>
              <a:ext cx="1951630" cy="7672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 go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Graphic 14" descr="Questions with solid fill">
              <a:extLst>
                <a:ext uri="{FF2B5EF4-FFF2-40B4-BE49-F238E27FC236}">
                  <a16:creationId xmlns:a16="http://schemas.microsoft.com/office/drawing/2014/main" id="{25FE10DA-9E31-AD20-DD21-B40D95C650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7421" y="1265673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706FEC-243B-69EF-53D2-E0A892EFC2EE}"/>
              </a:ext>
            </a:extLst>
          </p:cNvPr>
          <p:cNvGrpSpPr/>
          <p:nvPr/>
        </p:nvGrpSpPr>
        <p:grpSpPr>
          <a:xfrm>
            <a:off x="9181229" y="4408499"/>
            <a:ext cx="1951630" cy="1375095"/>
            <a:chOff x="9181229" y="4215939"/>
            <a:chExt cx="1951630" cy="137509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C2E82C-232E-FE34-618C-FA1B1A68045F}"/>
                </a:ext>
              </a:extLst>
            </p:cNvPr>
            <p:cNvSpPr/>
            <p:nvPr/>
          </p:nvSpPr>
          <p:spPr>
            <a:xfrm>
              <a:off x="9181229" y="5089395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Model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Graphic 17" descr="Circular flowchart with solid fill">
              <a:extLst>
                <a:ext uri="{FF2B5EF4-FFF2-40B4-BE49-F238E27FC236}">
                  <a16:creationId xmlns:a16="http://schemas.microsoft.com/office/drawing/2014/main" id="{D8E5F5E7-64C2-C0F2-78A1-E60876D0CB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99844" y="4215939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2E79EC-4949-3B15-B039-C0498665E21B}"/>
              </a:ext>
            </a:extLst>
          </p:cNvPr>
          <p:cNvCxnSpPr>
            <a:cxnSpLocks/>
          </p:cNvCxnSpPr>
          <p:nvPr/>
        </p:nvCxnSpPr>
        <p:spPr>
          <a:xfrm flipH="1" flipV="1">
            <a:off x="6942795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0682A0A-02F7-F0BE-3875-8B901D92AB66}"/>
              </a:ext>
            </a:extLst>
          </p:cNvPr>
          <p:cNvSpPr txBox="1"/>
          <p:nvPr/>
        </p:nvSpPr>
        <p:spPr>
          <a:xfrm>
            <a:off x="7263810" y="2741151"/>
            <a:ext cx="175728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cynrychioli'r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broblem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ddefnyddio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AF63458-A87F-25DC-EAA9-E96565F55429}"/>
              </a:ext>
            </a:extLst>
          </p:cNvPr>
          <p:cNvSpPr/>
          <p:nvPr/>
        </p:nvSpPr>
        <p:spPr>
          <a:xfrm>
            <a:off x="6832199" y="1169765"/>
            <a:ext cx="1840164" cy="501639"/>
          </a:xfrm>
          <a:prstGeom prst="wedgeRoundRectCallout">
            <a:avLst>
              <a:gd name="adj1" fmla="val -62355"/>
              <a:gd name="adj2" fmla="val 5041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07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89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1" grpId="0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959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8982A-BAFA-E9EE-CB22-A446773D5E44}"/>
              </a:ext>
            </a:extLst>
          </p:cNvPr>
          <p:cNvSpPr txBox="1"/>
          <p:nvPr/>
        </p:nvSpPr>
        <p:spPr>
          <a:xfrm>
            <a:off x="1918668" y="1992903"/>
            <a:ext cx="8629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A321D1-91EF-9E5F-8DB9-5B17C4EDD72E}"/>
              </a:ext>
            </a:extLst>
          </p:cNvPr>
          <p:cNvSpPr txBox="1"/>
          <p:nvPr/>
        </p:nvSpPr>
        <p:spPr>
          <a:xfrm>
            <a:off x="1918668" y="3459963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7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10" grpId="0"/>
      <p:bldP spid="18" grpId="0"/>
      <p:bldP spid="20" grpId="0"/>
      <p:bldP spid="21" grpId="0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365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bod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mwynhau’r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Llenwch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arolwg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0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drwy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glicio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ddolen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yma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drwy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ddefnyddio'r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cod QR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rgbClr val="AA18FE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ydych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08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bod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mwynhau’r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Llenwch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arolwg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0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drwy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glicio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ddolen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yma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neu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drwy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ddefnyddio'r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cod QR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b="1" dirty="0">
              <a:solidFill>
                <a:srgbClr val="AA18FE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ydych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39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360909"/>
            <a:ext cx="10744200" cy="4685771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02681" y="2072673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5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76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470444" y="1532821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3836252" y="1538802"/>
            <a:ext cx="1950702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2116810"/>
            <a:ext cx="85302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238709" y="2992523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553267" y="3039962"/>
            <a:ext cx="2014122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28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maent</a:t>
            </a:r>
            <a:r>
              <a:rPr lang="en-GB" sz="2800" b="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800" b="1" kern="1200" baseline="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 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459963"/>
            <a:ext cx="71208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226509" y="443569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2070118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1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9703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6121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981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8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96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snip1Rect">
            <a:avLst>
              <a:gd name="adj" fmla="val 0"/>
            </a:avLst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0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028224" y="906085"/>
            <a:ext cx="56971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00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26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01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odelling cyc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B341F-9BE3-8056-33EC-EF63AB63D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55515-7610-E9C5-78D3-94A3FCFF68A4}"/>
              </a:ext>
            </a:extLst>
          </p:cNvPr>
          <p:cNvSpPr txBox="1">
            <a:spLocks/>
          </p:cNvSpPr>
          <p:nvPr/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5BC334B-5606-F640-9B65-DA4F71454EC0}" type="slidenum">
              <a:rPr lang="en-US" smtClean="0">
                <a:solidFill>
                  <a:srgbClr val="231F1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231F1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1C4AE-3B78-3A73-8EBA-3DD13918EFCB}"/>
              </a:ext>
            </a:extLst>
          </p:cNvPr>
          <p:cNvSpPr txBox="1"/>
          <p:nvPr/>
        </p:nvSpPr>
        <p:spPr>
          <a:xfrm>
            <a:off x="522423" y="352063"/>
            <a:ext cx="6978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Modelu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gyda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mathemateg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957774-C754-C065-20BC-E004519686A9}"/>
              </a:ext>
            </a:extLst>
          </p:cNvPr>
          <p:cNvCxnSpPr>
            <a:cxnSpLocks/>
          </p:cNvCxnSpPr>
          <p:nvPr/>
        </p:nvCxnSpPr>
        <p:spPr>
          <a:xfrm flipH="1">
            <a:off x="3063799" y="5096046"/>
            <a:ext cx="595729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48C6A5-259B-74CC-42EA-25046A4DBC91}"/>
              </a:ext>
            </a:extLst>
          </p:cNvPr>
          <p:cNvCxnSpPr>
            <a:cxnSpLocks/>
          </p:cNvCxnSpPr>
          <p:nvPr/>
        </p:nvCxnSpPr>
        <p:spPr>
          <a:xfrm flipV="1">
            <a:off x="2342929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58C195-10F5-BCAD-1458-5B1EC3448FDF}"/>
              </a:ext>
            </a:extLst>
          </p:cNvPr>
          <p:cNvSpPr txBox="1"/>
          <p:nvPr/>
        </p:nvSpPr>
        <p:spPr>
          <a:xfrm>
            <a:off x="4987897" y="4772880"/>
            <a:ext cx="221620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3C8C7-09C6-979C-B792-048DA8B202B1}"/>
              </a:ext>
            </a:extLst>
          </p:cNvPr>
          <p:cNvSpPr txBox="1"/>
          <p:nvPr/>
        </p:nvSpPr>
        <p:spPr>
          <a:xfrm>
            <a:off x="2714324" y="2777193"/>
            <a:ext cx="201168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gwirio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datrysiad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haniaethol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rhesymol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F27B4-9F37-730A-147F-00B649C7F7A7}"/>
              </a:ext>
            </a:extLst>
          </p:cNvPr>
          <p:cNvGrpSpPr/>
          <p:nvPr/>
        </p:nvGrpSpPr>
        <p:grpSpPr>
          <a:xfrm>
            <a:off x="1059141" y="4439975"/>
            <a:ext cx="1951630" cy="1312142"/>
            <a:chOff x="1381737" y="4119400"/>
            <a:chExt cx="1951630" cy="13121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5E90F-A258-AE0D-6228-284335375296}"/>
                </a:ext>
              </a:extLst>
            </p:cNvPr>
            <p:cNvSpPr/>
            <p:nvPr/>
          </p:nvSpPr>
          <p:spPr>
            <a:xfrm>
              <a:off x="1381737" y="49299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Datrysiad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EE491E88-8A7D-82EC-FCAD-1A610C754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00352" y="411940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D597D-F60B-E60A-9E9E-4EBCE21133E0}"/>
              </a:ext>
            </a:extLst>
          </p:cNvPr>
          <p:cNvGrpSpPr/>
          <p:nvPr/>
        </p:nvGrpSpPr>
        <p:grpSpPr>
          <a:xfrm>
            <a:off x="5120187" y="1497916"/>
            <a:ext cx="1951630" cy="1374974"/>
            <a:chOff x="3912361" y="1265673"/>
            <a:chExt cx="1951630" cy="13749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6F0F-4E40-FAEC-8EF8-3FB5EDAA020D}"/>
                </a:ext>
              </a:extLst>
            </p:cNvPr>
            <p:cNvSpPr/>
            <p:nvPr/>
          </p:nvSpPr>
          <p:spPr>
            <a:xfrm>
              <a:off x="3912361" y="2139008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 go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Graphic 14" descr="Questions with solid fill">
              <a:extLst>
                <a:ext uri="{FF2B5EF4-FFF2-40B4-BE49-F238E27FC236}">
                  <a16:creationId xmlns:a16="http://schemas.microsoft.com/office/drawing/2014/main" id="{25FE10DA-9E31-AD20-DD21-B40D95C650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7421" y="1265673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706FEC-243B-69EF-53D2-E0A892EFC2EE}"/>
              </a:ext>
            </a:extLst>
          </p:cNvPr>
          <p:cNvGrpSpPr/>
          <p:nvPr/>
        </p:nvGrpSpPr>
        <p:grpSpPr>
          <a:xfrm>
            <a:off x="9181229" y="4408499"/>
            <a:ext cx="1951630" cy="1375095"/>
            <a:chOff x="9181229" y="4215939"/>
            <a:chExt cx="1951630" cy="137509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C2E82C-232E-FE34-618C-FA1B1A68045F}"/>
                </a:ext>
              </a:extLst>
            </p:cNvPr>
            <p:cNvSpPr/>
            <p:nvPr/>
          </p:nvSpPr>
          <p:spPr>
            <a:xfrm>
              <a:off x="9181229" y="5089395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Model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Graphic 17" descr="Circular flowchart with solid fill">
              <a:extLst>
                <a:ext uri="{FF2B5EF4-FFF2-40B4-BE49-F238E27FC236}">
                  <a16:creationId xmlns:a16="http://schemas.microsoft.com/office/drawing/2014/main" id="{D8E5F5E7-64C2-C0F2-78A1-E60876D0CB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99844" y="4215939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2E79EC-4949-3B15-B039-C0498665E21B}"/>
              </a:ext>
            </a:extLst>
          </p:cNvPr>
          <p:cNvCxnSpPr>
            <a:cxnSpLocks/>
          </p:cNvCxnSpPr>
          <p:nvPr/>
        </p:nvCxnSpPr>
        <p:spPr>
          <a:xfrm flipH="1" flipV="1">
            <a:off x="6942795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0682A0A-02F7-F0BE-3875-8B901D92AB66}"/>
              </a:ext>
            </a:extLst>
          </p:cNvPr>
          <p:cNvSpPr txBox="1"/>
          <p:nvPr/>
        </p:nvSpPr>
        <p:spPr>
          <a:xfrm>
            <a:off x="7263810" y="2741151"/>
            <a:ext cx="175728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cynrychioli'r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broblem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ddefnyddio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AF63458-A87F-25DC-EAA9-E96565F55429}"/>
              </a:ext>
            </a:extLst>
          </p:cNvPr>
          <p:cNvSpPr/>
          <p:nvPr/>
        </p:nvSpPr>
        <p:spPr>
          <a:xfrm>
            <a:off x="6744650" y="1178603"/>
            <a:ext cx="1840164" cy="501639"/>
          </a:xfrm>
          <a:prstGeom prst="wedgeRoundRectCallout">
            <a:avLst>
              <a:gd name="adj1" fmla="val -62355"/>
              <a:gd name="adj2" fmla="val 5041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535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7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1" grpId="0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959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8982A-BAFA-E9EE-CB22-A446773D5E44}"/>
              </a:ext>
            </a:extLst>
          </p:cNvPr>
          <p:cNvSpPr txBox="1"/>
          <p:nvPr/>
        </p:nvSpPr>
        <p:spPr>
          <a:xfrm>
            <a:off x="1965386" y="2098490"/>
            <a:ext cx="87683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A321D1-91EF-9E5F-8DB9-5B17C4EDD72E}"/>
              </a:ext>
            </a:extLst>
          </p:cNvPr>
          <p:cNvSpPr txBox="1"/>
          <p:nvPr/>
        </p:nvSpPr>
        <p:spPr>
          <a:xfrm>
            <a:off x="1918668" y="3459963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9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10" grpId="0"/>
      <p:bldP spid="18" grpId="0"/>
      <p:bldP spid="20" grpId="0"/>
      <p:bldP spid="21" grpId="0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291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Rhannwch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myfyrdodau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hub.axiommaths.com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byddwch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gyda'r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37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27392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Rhannwch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myfyrdodau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hub.axiommaths.com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byddwch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gyda'r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361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4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044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1563248" cy="48013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85924"/>
            <a:ext cx="146226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184217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3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698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55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3432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6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24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rect">
            <a:avLst/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50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 &amp; BOTMFT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590800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59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7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BOTM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57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owerful mathematicians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A484EAA-550B-9164-5F3E-B16A4A41C9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DA9F78-AB33-7831-52B0-97F7C4ECA6CF}"/>
              </a:ext>
            </a:extLst>
          </p:cNvPr>
          <p:cNvSpPr txBox="1"/>
          <p:nvPr/>
        </p:nvSpPr>
        <p:spPr>
          <a:xfrm>
            <a:off x="522423" y="352063"/>
            <a:ext cx="10221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chi'n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pwerus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…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329FA5-5BB5-82BA-3A93-E8F4633BD216}"/>
              </a:ext>
            </a:extLst>
          </p:cNvPr>
          <p:cNvGrpSpPr/>
          <p:nvPr/>
        </p:nvGrpSpPr>
        <p:grpSpPr>
          <a:xfrm>
            <a:off x="1926356" y="3068678"/>
            <a:ext cx="8100000" cy="1333470"/>
            <a:chOff x="1926356" y="3068678"/>
            <a:chExt cx="8100000" cy="133347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13A909-7747-2289-9F07-5E0DBE8934A0}"/>
                </a:ext>
              </a:extLst>
            </p:cNvPr>
            <p:cNvSpPr txBox="1"/>
            <p:nvPr/>
          </p:nvSpPr>
          <p:spPr>
            <a:xfrm>
              <a:off x="2165644" y="3068678"/>
              <a:ext cx="58544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Rydych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chi'n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rheoli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eich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dyfodol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E07961-4BD6-3D8B-8684-F88756262096}"/>
                </a:ext>
              </a:extLst>
            </p:cNvPr>
            <p:cNvSpPr txBox="1"/>
            <p:nvPr/>
          </p:nvSpPr>
          <p:spPr>
            <a:xfrm>
              <a:off x="1926356" y="3571151"/>
              <a:ext cx="81000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rhagori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eich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astudiaethau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mathemategol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lt"/>
                <a:cs typeface="Arial"/>
              </a:endParaRPr>
            </a:p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dod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o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hyd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i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lawer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o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gyfleoedd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am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yrfa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cyffrous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lt"/>
                <a:cs typeface="Arial"/>
              </a:endParaRPr>
            </a:p>
          </p:txBody>
        </p:sp>
      </p:grpSp>
      <p:pic>
        <p:nvPicPr>
          <p:cNvPr id="39" name="Graphic 38" descr="Map compass with solid fill">
            <a:extLst>
              <a:ext uri="{FF2B5EF4-FFF2-40B4-BE49-F238E27FC236}">
                <a16:creationId xmlns:a16="http://schemas.microsoft.com/office/drawing/2014/main" id="{3E0DE005-F9E7-1CC6-3F57-3C368DB5A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286" y="3097506"/>
            <a:ext cx="1191600" cy="1191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702C792-93B9-F46F-B055-A36A0B393FF9}"/>
              </a:ext>
            </a:extLst>
          </p:cNvPr>
          <p:cNvGrpSpPr/>
          <p:nvPr/>
        </p:nvGrpSpPr>
        <p:grpSpPr>
          <a:xfrm>
            <a:off x="1907719" y="4424846"/>
            <a:ext cx="8100000" cy="1357510"/>
            <a:chOff x="1918668" y="4547009"/>
            <a:chExt cx="8100000" cy="135751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970340-B54B-191D-9454-1B41797009AD}"/>
                </a:ext>
              </a:extLst>
            </p:cNvPr>
            <p:cNvSpPr txBox="1"/>
            <p:nvPr/>
          </p:nvSpPr>
          <p:spPr>
            <a:xfrm>
              <a:off x="2165644" y="4547009"/>
              <a:ext cx="64354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Bydwch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chi'n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gwneud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gwahaniaeth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1B5DD2-A1DB-5506-7D54-96EC5362F95B}"/>
                </a:ext>
              </a:extLst>
            </p:cNvPr>
            <p:cNvSpPr txBox="1"/>
            <p:nvPr/>
          </p:nvSpPr>
          <p:spPr>
            <a:xfrm>
              <a:off x="1918668" y="5073522"/>
              <a:ext cx="81000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Mynd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i'r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afael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â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phroblemau'r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go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Chwilio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am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ddatrysiadau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sy'n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newid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y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byd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" name="Graphic 3" descr="Earth globe: Africa and Europe with solid fill">
            <a:extLst>
              <a:ext uri="{FF2B5EF4-FFF2-40B4-BE49-F238E27FC236}">
                <a16:creationId xmlns:a16="http://schemas.microsoft.com/office/drawing/2014/main" id="{7F5E2A73-D083-BC01-C3B9-3531C5347D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9286" y="4630269"/>
            <a:ext cx="1191600" cy="119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AD48EF4-3BF1-296A-6D2E-AD7E8499A463}"/>
              </a:ext>
            </a:extLst>
          </p:cNvPr>
          <p:cNvGrpSpPr/>
          <p:nvPr/>
        </p:nvGrpSpPr>
        <p:grpSpPr>
          <a:xfrm>
            <a:off x="1918667" y="1592177"/>
            <a:ext cx="9280013" cy="1352997"/>
            <a:chOff x="1918667" y="1592177"/>
            <a:chExt cx="9280013" cy="1352997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7FFF8D4D-EE26-76A5-FDA0-61AAC24C7AE5}"/>
                </a:ext>
              </a:extLst>
            </p:cNvPr>
            <p:cNvSpPr txBox="1">
              <a:spLocks/>
            </p:cNvSpPr>
            <p:nvPr/>
          </p:nvSpPr>
          <p:spPr>
            <a:xfrm>
              <a:off x="2165643" y="1592177"/>
              <a:ext cx="6435431" cy="522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Rydych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chi'n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meddwl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greadigol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6891FB-6B30-E97C-7BE8-69BE2B896DC5}"/>
                </a:ext>
              </a:extLst>
            </p:cNvPr>
            <p:cNvSpPr txBox="1"/>
            <p:nvPr/>
          </p:nvSpPr>
          <p:spPr>
            <a:xfrm>
              <a:off x="1918667" y="2114177"/>
              <a:ext cx="9280013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dyfeisio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syniadau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o'r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rydych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chi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eisoes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ei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wybod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chwarae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gyda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syniadau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ddychmygus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4308D34-C743-302C-2135-F16862D04DBD}"/>
              </a:ext>
            </a:extLst>
          </p:cNvPr>
          <p:cNvGrpSpPr/>
          <p:nvPr/>
        </p:nvGrpSpPr>
        <p:grpSpPr>
          <a:xfrm>
            <a:off x="993319" y="1781008"/>
            <a:ext cx="1185774" cy="975335"/>
            <a:chOff x="979870" y="1709385"/>
            <a:chExt cx="1185774" cy="975335"/>
          </a:xfrm>
        </p:grpSpPr>
        <p:pic>
          <p:nvPicPr>
            <p:cNvPr id="18" name="Graphic 17" descr="Paint brush with solid fill">
              <a:extLst>
                <a:ext uri="{FF2B5EF4-FFF2-40B4-BE49-F238E27FC236}">
                  <a16:creationId xmlns:a16="http://schemas.microsoft.com/office/drawing/2014/main" id="{E8E7F585-6865-93ED-1F02-74591DBE09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8312" y="2167388"/>
              <a:ext cx="517332" cy="517332"/>
            </a:xfrm>
            <a:prstGeom prst="rect">
              <a:avLst/>
            </a:prstGeom>
          </p:spPr>
        </p:pic>
        <p:pic>
          <p:nvPicPr>
            <p:cNvPr id="21" name="Graphic 20" descr="Palette with solid fill">
              <a:extLst>
                <a:ext uri="{FF2B5EF4-FFF2-40B4-BE49-F238E27FC236}">
                  <a16:creationId xmlns:a16="http://schemas.microsoft.com/office/drawing/2014/main" id="{C8BD5579-623B-F991-9E0C-7CA6F327272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9870" y="1709385"/>
              <a:ext cx="914400" cy="914400"/>
            </a:xfrm>
            <a:prstGeom prst="rect">
              <a:avLst/>
            </a:prstGeom>
          </p:spPr>
        </p:pic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3A1277B-ECEE-12E3-25CE-60127DA06F5B}"/>
              </a:ext>
            </a:extLst>
          </p:cNvPr>
          <p:cNvSpPr/>
          <p:nvPr/>
        </p:nvSpPr>
        <p:spPr>
          <a:xfrm>
            <a:off x="9286734" y="4774005"/>
            <a:ext cx="2573561" cy="1439835"/>
          </a:xfrm>
          <a:prstGeom prst="wedgeRoundRectCallout">
            <a:avLst>
              <a:gd name="adj1" fmla="val -88230"/>
              <a:gd name="adj2" fmla="val -7261"/>
              <a:gd name="adj3" fmla="val 1666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Cwestiwn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76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ling cyc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B341F-9BE3-8056-33EC-EF63AB63D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55515-7610-E9C5-78D3-94A3FCFF68A4}"/>
              </a:ext>
            </a:extLst>
          </p:cNvPr>
          <p:cNvSpPr txBox="1">
            <a:spLocks/>
          </p:cNvSpPr>
          <p:nvPr userDrawn="1"/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5BC334B-5606-F640-9B65-DA4F71454EC0}" type="slidenum">
              <a:rPr lang="en-US" smtClean="0">
                <a:solidFill>
                  <a:srgbClr val="231F1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231F1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1C4AE-3B78-3A73-8EBA-3DD13918EFCB}"/>
              </a:ext>
            </a:extLst>
          </p:cNvPr>
          <p:cNvSpPr txBox="1"/>
          <p:nvPr userDrawn="1"/>
        </p:nvSpPr>
        <p:spPr>
          <a:xfrm>
            <a:off x="522423" y="352063"/>
            <a:ext cx="6978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Modelu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gyda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mathemateg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957774-C754-C065-20BC-E004519686A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63799" y="5096046"/>
            <a:ext cx="595729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48C6A5-259B-74CC-42EA-25046A4DBC91}"/>
              </a:ext>
            </a:extLst>
          </p:cNvPr>
          <p:cNvCxnSpPr>
            <a:cxnSpLocks/>
          </p:cNvCxnSpPr>
          <p:nvPr userDrawn="1"/>
        </p:nvCxnSpPr>
        <p:spPr>
          <a:xfrm flipV="1">
            <a:off x="2342929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58C195-10F5-BCAD-1458-5B1EC3448FDF}"/>
              </a:ext>
            </a:extLst>
          </p:cNvPr>
          <p:cNvSpPr txBox="1"/>
          <p:nvPr userDrawn="1"/>
        </p:nvSpPr>
        <p:spPr>
          <a:xfrm>
            <a:off x="4987897" y="4772880"/>
            <a:ext cx="221620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3C8C7-09C6-979C-B792-048DA8B202B1}"/>
              </a:ext>
            </a:extLst>
          </p:cNvPr>
          <p:cNvSpPr txBox="1"/>
          <p:nvPr userDrawn="1"/>
        </p:nvSpPr>
        <p:spPr>
          <a:xfrm>
            <a:off x="2714324" y="2777193"/>
            <a:ext cx="201168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gwirio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datrysiad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haniaethol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rhesymol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F27B4-9F37-730A-147F-00B649C7F7A7}"/>
              </a:ext>
            </a:extLst>
          </p:cNvPr>
          <p:cNvGrpSpPr/>
          <p:nvPr userDrawn="1"/>
        </p:nvGrpSpPr>
        <p:grpSpPr>
          <a:xfrm>
            <a:off x="1059141" y="4439975"/>
            <a:ext cx="1951630" cy="1312142"/>
            <a:chOff x="1381737" y="4119400"/>
            <a:chExt cx="1951630" cy="13121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5E90F-A258-AE0D-6228-284335375296}"/>
                </a:ext>
              </a:extLst>
            </p:cNvPr>
            <p:cNvSpPr/>
            <p:nvPr/>
          </p:nvSpPr>
          <p:spPr>
            <a:xfrm>
              <a:off x="1381737" y="49299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Datrysiad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EE491E88-8A7D-82EC-FCAD-1A610C754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00352" y="411940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D597D-F60B-E60A-9E9E-4EBCE21133E0}"/>
              </a:ext>
            </a:extLst>
          </p:cNvPr>
          <p:cNvGrpSpPr/>
          <p:nvPr userDrawn="1"/>
        </p:nvGrpSpPr>
        <p:grpSpPr>
          <a:xfrm>
            <a:off x="5120187" y="1497916"/>
            <a:ext cx="1951630" cy="1353769"/>
            <a:chOff x="3912361" y="1265673"/>
            <a:chExt cx="1951630" cy="13537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6F0F-4E40-FAEC-8EF8-3FB5EDAA020D}"/>
                </a:ext>
              </a:extLst>
            </p:cNvPr>
            <p:cNvSpPr/>
            <p:nvPr/>
          </p:nvSpPr>
          <p:spPr>
            <a:xfrm>
              <a:off x="3912361" y="21178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 go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Graphic 14" descr="Questions with solid fill">
              <a:extLst>
                <a:ext uri="{FF2B5EF4-FFF2-40B4-BE49-F238E27FC236}">
                  <a16:creationId xmlns:a16="http://schemas.microsoft.com/office/drawing/2014/main" id="{25FE10DA-9E31-AD20-DD21-B40D95C650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7421" y="1265673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706FEC-243B-69EF-53D2-E0A892EFC2EE}"/>
              </a:ext>
            </a:extLst>
          </p:cNvPr>
          <p:cNvGrpSpPr/>
          <p:nvPr userDrawn="1"/>
        </p:nvGrpSpPr>
        <p:grpSpPr>
          <a:xfrm>
            <a:off x="9181229" y="4408499"/>
            <a:ext cx="1951630" cy="1375095"/>
            <a:chOff x="9181229" y="4215939"/>
            <a:chExt cx="1951630" cy="137509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C2E82C-232E-FE34-618C-FA1B1A68045F}"/>
                </a:ext>
              </a:extLst>
            </p:cNvPr>
            <p:cNvSpPr/>
            <p:nvPr/>
          </p:nvSpPr>
          <p:spPr>
            <a:xfrm>
              <a:off x="9181229" y="5089395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Model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Graphic 17" descr="Circular flowchart with solid fill">
              <a:extLst>
                <a:ext uri="{FF2B5EF4-FFF2-40B4-BE49-F238E27FC236}">
                  <a16:creationId xmlns:a16="http://schemas.microsoft.com/office/drawing/2014/main" id="{D8E5F5E7-64C2-C0F2-78A1-E60876D0CB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99844" y="4215939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2E79EC-4949-3B15-B039-C0498665E21B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942795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0682A0A-02F7-F0BE-3875-8B901D92AB66}"/>
              </a:ext>
            </a:extLst>
          </p:cNvPr>
          <p:cNvSpPr txBox="1"/>
          <p:nvPr userDrawn="1"/>
        </p:nvSpPr>
        <p:spPr>
          <a:xfrm>
            <a:off x="7263810" y="2741151"/>
            <a:ext cx="175728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cynrychioli'r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broblem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ddefnyddio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AF63458-A87F-25DC-EAA9-E96565F55429}"/>
              </a:ext>
            </a:extLst>
          </p:cNvPr>
          <p:cNvSpPr/>
          <p:nvPr userDrawn="1"/>
        </p:nvSpPr>
        <p:spPr>
          <a:xfrm>
            <a:off x="6832199" y="1169765"/>
            <a:ext cx="1840164" cy="501639"/>
          </a:xfrm>
          <a:prstGeom prst="wedgeRoundRectCallout">
            <a:avLst>
              <a:gd name="adj1" fmla="val -62355"/>
              <a:gd name="adj2" fmla="val 5041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84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9307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30416D-2122-853B-7754-BCA4D8F2F817}"/>
              </a:ext>
            </a:extLst>
          </p:cNvPr>
          <p:cNvSpPr txBox="1">
            <a:spLocks/>
          </p:cNvSpPr>
          <p:nvPr userDrawn="1"/>
        </p:nvSpPr>
        <p:spPr>
          <a:xfrm>
            <a:off x="2165644" y="1592177"/>
            <a:ext cx="1782860" cy="48013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6C9193-54E8-BACC-6422-AFB86CD5A05D}"/>
              </a:ext>
            </a:extLst>
          </p:cNvPr>
          <p:cNvSpPr txBox="1"/>
          <p:nvPr userDrawn="1"/>
        </p:nvSpPr>
        <p:spPr>
          <a:xfrm>
            <a:off x="1918668" y="1992903"/>
            <a:ext cx="846577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465A70-75A9-A401-3B1E-126613AABF6F}"/>
              </a:ext>
            </a:extLst>
          </p:cNvPr>
          <p:cNvSpPr txBox="1"/>
          <p:nvPr userDrawn="1"/>
        </p:nvSpPr>
        <p:spPr>
          <a:xfrm>
            <a:off x="2132029" y="2985924"/>
            <a:ext cx="168187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1618B3-E0A8-4466-E566-B8A8BF50D271}"/>
              </a:ext>
            </a:extLst>
          </p:cNvPr>
          <p:cNvSpPr txBox="1"/>
          <p:nvPr userDrawn="1"/>
        </p:nvSpPr>
        <p:spPr>
          <a:xfrm>
            <a:off x="1918668" y="3456152"/>
            <a:ext cx="71593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7A0721-9005-C68A-8740-E4011F0DA384}"/>
              </a:ext>
            </a:extLst>
          </p:cNvPr>
          <p:cNvSpPr txBox="1"/>
          <p:nvPr userDrawn="1"/>
        </p:nvSpPr>
        <p:spPr>
          <a:xfrm>
            <a:off x="2124409" y="4422760"/>
            <a:ext cx="206178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18C40B-1EBF-7F48-60D9-8BA85C114617}"/>
              </a:ext>
            </a:extLst>
          </p:cNvPr>
          <p:cNvSpPr txBox="1"/>
          <p:nvPr userDrawn="1"/>
        </p:nvSpPr>
        <p:spPr>
          <a:xfrm>
            <a:off x="1918669" y="4919400"/>
            <a:ext cx="94351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034BC03-F762-7331-927A-88C09DE62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48ED572-8F23-B62F-A377-65A69E86A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63B649D-24AE-1E89-59AD-A6B717C0F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7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8" grpId="0"/>
      <p:bldP spid="19" grpId="0"/>
      <p:bldP spid="20" grpId="0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7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ectual property statemen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5CB2FA-7C2A-553F-4EB3-AD4FACDA712B}"/>
              </a:ext>
            </a:extLst>
          </p:cNvPr>
          <p:cNvSpPr txBox="1"/>
          <p:nvPr/>
        </p:nvSpPr>
        <p:spPr>
          <a:xfrm>
            <a:off x="522423" y="352063"/>
            <a:ext cx="7279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Datganiad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eiddo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deallusol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D58EDC6-C5A7-3684-55E7-D6306322AF9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352B90-5EB0-F0F8-5B56-5C4CB1631F94}"/>
              </a:ext>
            </a:extLst>
          </p:cNvPr>
          <p:cNvSpPr txBox="1"/>
          <p:nvPr userDrawn="1"/>
        </p:nvSpPr>
        <p:spPr>
          <a:xfrm>
            <a:off x="609599" y="1465053"/>
            <a:ext cx="1016107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 err="1"/>
              <a:t>Sylwch</a:t>
            </a:r>
            <a:r>
              <a:rPr lang="en-GB" sz="1800" dirty="0"/>
              <a:t> </a:t>
            </a:r>
            <a:r>
              <a:rPr lang="en-GB" sz="1800" dirty="0" err="1"/>
              <a:t>mai</a:t>
            </a:r>
            <a:r>
              <a:rPr lang="en-GB" sz="1800" dirty="0"/>
              <a:t> dim </a:t>
            </a:r>
            <a:r>
              <a:rPr lang="en-GB" sz="1800" dirty="0" err="1"/>
              <a:t>ond</a:t>
            </a:r>
            <a:r>
              <a:rPr lang="en-GB" sz="1800" dirty="0"/>
              <a:t> at y </a:t>
            </a:r>
            <a:r>
              <a:rPr lang="en-GB" sz="1800" dirty="0" err="1"/>
              <a:t>dibenion</a:t>
            </a:r>
            <a:r>
              <a:rPr lang="en-GB" sz="1800" dirty="0"/>
              <a:t> a </a:t>
            </a:r>
            <a:r>
              <a:rPr lang="en-GB" sz="1800" dirty="0" err="1"/>
              <a:t>ddisgrifir</a:t>
            </a:r>
            <a:r>
              <a:rPr lang="en-GB" sz="1800" dirty="0"/>
              <a:t> </a:t>
            </a:r>
            <a:r>
              <a:rPr lang="en-GB" sz="1800" dirty="0" err="1"/>
              <a:t>ar</a:t>
            </a:r>
            <a:r>
              <a:rPr lang="en-GB" sz="1800" dirty="0"/>
              <a:t> y </a:t>
            </a:r>
            <a:r>
              <a:rPr lang="en-GB" sz="1800" dirty="0" err="1"/>
              <a:t>sleidiau</a:t>
            </a:r>
            <a:r>
              <a:rPr lang="en-GB" sz="1800" dirty="0"/>
              <a:t> y </a:t>
            </a:r>
            <a:r>
              <a:rPr lang="en-GB" sz="1800" dirty="0" err="1"/>
              <a:t>gellir</a:t>
            </a:r>
            <a:r>
              <a:rPr lang="en-GB" sz="1800" dirty="0"/>
              <a:t> </a:t>
            </a:r>
            <a:r>
              <a:rPr lang="en-GB" sz="1800" dirty="0" err="1"/>
              <a:t>defnyddio'r</a:t>
            </a:r>
            <a:r>
              <a:rPr lang="en-GB" sz="1800" dirty="0"/>
              <a:t> </a:t>
            </a:r>
            <a:r>
              <a:rPr lang="en-GB" sz="1800" dirty="0" err="1"/>
              <a:t>deunyddiau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y PowerPoint </a:t>
            </a:r>
            <a:r>
              <a:rPr lang="en-GB" sz="1800" dirty="0" err="1"/>
              <a:t>hwn</a:t>
            </a:r>
            <a:r>
              <a:rPr lang="en-GB" sz="1800" dirty="0"/>
              <a:t>. </a:t>
            </a:r>
            <a:r>
              <a:rPr lang="en-GB" sz="1800" dirty="0" err="1"/>
              <a:t>Nid</a:t>
            </a:r>
            <a:r>
              <a:rPr lang="en-GB" sz="1800" dirty="0"/>
              <a:t> </a:t>
            </a:r>
            <a:r>
              <a:rPr lang="en-GB" sz="1800" dirty="0" err="1"/>
              <a:t>yw'r</a:t>
            </a:r>
            <a:r>
              <a:rPr lang="en-GB" sz="1800" dirty="0"/>
              <a:t> </a:t>
            </a:r>
            <a:r>
              <a:rPr lang="en-GB" sz="1800" dirty="0" err="1"/>
              <a:t>deunyddiau</a:t>
            </a:r>
            <a:r>
              <a:rPr lang="en-GB" sz="1800" dirty="0"/>
              <a:t> </a:t>
            </a:r>
            <a:r>
              <a:rPr lang="en-GB" sz="1800" dirty="0" err="1"/>
              <a:t>hyn</a:t>
            </a:r>
            <a:r>
              <a:rPr lang="en-GB" sz="1800" dirty="0"/>
              <a:t> </a:t>
            </a:r>
            <a:r>
              <a:rPr lang="en-GB" sz="1800" dirty="0" err="1"/>
              <a:t>i'w</a:t>
            </a:r>
            <a:r>
              <a:rPr lang="en-GB" sz="1800" dirty="0"/>
              <a:t> </a:t>
            </a:r>
            <a:r>
              <a:rPr lang="en-GB" sz="1800" dirty="0" err="1"/>
              <a:t>rhannu</a:t>
            </a:r>
            <a:r>
              <a:rPr lang="en-GB" sz="1800" dirty="0"/>
              <a:t>, </a:t>
            </a:r>
            <a:r>
              <a:rPr lang="en-GB" sz="1800" dirty="0" err="1"/>
              <a:t>eu</a:t>
            </a:r>
            <a:r>
              <a:rPr lang="en-GB" sz="1800" dirty="0"/>
              <a:t> </a:t>
            </a:r>
            <a:r>
              <a:rPr lang="en-GB" sz="1800" dirty="0" err="1"/>
              <a:t>copïo</a:t>
            </a:r>
            <a:r>
              <a:rPr lang="en-GB" sz="1800" dirty="0"/>
              <a:t>, </a:t>
            </a:r>
            <a:r>
              <a:rPr lang="en-GB" sz="1800" dirty="0" err="1"/>
              <a:t>eu</a:t>
            </a:r>
            <a:r>
              <a:rPr lang="en-GB" sz="1800" dirty="0"/>
              <a:t> </a:t>
            </a:r>
            <a:r>
              <a:rPr lang="en-GB" sz="1800" dirty="0" err="1"/>
              <a:t>gwerthu</a:t>
            </a:r>
            <a:r>
              <a:rPr lang="en-GB" sz="1800" dirty="0"/>
              <a:t>, </a:t>
            </a:r>
            <a:r>
              <a:rPr lang="en-GB" sz="1800" dirty="0" err="1"/>
              <a:t>eu</a:t>
            </a:r>
            <a:r>
              <a:rPr lang="en-GB" sz="1800" dirty="0"/>
              <a:t> </a:t>
            </a:r>
            <a:r>
              <a:rPr lang="en-GB" sz="1800" dirty="0" err="1"/>
              <a:t>dyblygu</a:t>
            </a:r>
            <a:r>
              <a:rPr lang="en-GB" sz="1800" dirty="0"/>
              <a:t> </a:t>
            </a:r>
            <a:r>
              <a:rPr lang="en-GB" sz="1800" dirty="0" err="1"/>
              <a:t>na'u</a:t>
            </a:r>
            <a:r>
              <a:rPr lang="en-GB" sz="1800" dirty="0"/>
              <a:t> </a:t>
            </a:r>
            <a:r>
              <a:rPr lang="en-GB" sz="1800" dirty="0" err="1"/>
              <a:t>hatgynhyrchu</a:t>
            </a:r>
            <a:r>
              <a:rPr lang="en-GB" sz="1800" dirty="0"/>
              <a:t> ag </a:t>
            </a:r>
            <a:r>
              <a:rPr lang="en-GB" sz="1800" dirty="0" err="1"/>
              <a:t>unrhyw</a:t>
            </a:r>
            <a:r>
              <a:rPr lang="en-GB" sz="1800" dirty="0"/>
              <a:t> </a:t>
            </a:r>
            <a:r>
              <a:rPr lang="en-GB" sz="1800" dirty="0" err="1"/>
              <a:t>sefydliad</a:t>
            </a:r>
            <a:r>
              <a:rPr lang="en-GB" sz="1800" dirty="0"/>
              <a:t> neu </a:t>
            </a:r>
            <a:r>
              <a:rPr lang="en-GB" sz="1800" dirty="0" err="1"/>
              <a:t>drydydd</a:t>
            </a:r>
            <a:r>
              <a:rPr lang="en-GB" sz="1800" dirty="0"/>
              <a:t> parti </a:t>
            </a:r>
            <a:r>
              <a:rPr lang="en-GB" sz="1800" dirty="0" err="1"/>
              <a:t>arall</a:t>
            </a:r>
            <a:r>
              <a:rPr lang="en-GB" sz="1800" dirty="0"/>
              <a:t>.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/>
              <a:t>Mae </a:t>
            </a:r>
            <a:r>
              <a:rPr lang="en-GB" sz="1800" dirty="0" err="1"/>
              <a:t>deunyddiau</a:t>
            </a:r>
            <a:r>
              <a:rPr lang="en-GB" sz="1800" dirty="0"/>
              <a:t> </a:t>
            </a:r>
            <a:r>
              <a:rPr lang="en-GB" sz="1800" dirty="0" err="1"/>
              <a:t>cwricwlwm</a:t>
            </a:r>
            <a:r>
              <a:rPr lang="en-GB" sz="1800" dirty="0"/>
              <a:t> Axiom Maths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parhau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fod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eiddo</a:t>
            </a:r>
            <a:r>
              <a:rPr lang="en-GB" sz="1800" dirty="0"/>
              <a:t> </a:t>
            </a:r>
            <a:r>
              <a:rPr lang="en-GB" sz="1800" dirty="0" err="1"/>
              <a:t>deallusol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unig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Axiom Maths, </a:t>
            </a:r>
            <a:r>
              <a:rPr lang="en-GB" sz="1800" dirty="0" err="1"/>
              <a:t>gyda</a:t>
            </a:r>
            <a:r>
              <a:rPr lang="en-GB" sz="1800" dirty="0"/>
              <a:t> </a:t>
            </a:r>
            <a:r>
              <a:rPr lang="en-GB" sz="1800" dirty="0" err="1"/>
              <a:t>diogelwch</a:t>
            </a:r>
            <a:r>
              <a:rPr lang="en-GB" sz="1800" dirty="0"/>
              <a:t> </a:t>
            </a:r>
            <a:r>
              <a:rPr lang="en-GB" sz="1800" dirty="0" err="1"/>
              <a:t>hawlfraint</a:t>
            </a:r>
            <a:r>
              <a:rPr lang="en-GB" sz="1800" dirty="0"/>
              <a:t> </a:t>
            </a:r>
            <a:r>
              <a:rPr lang="en-GB" sz="1800" dirty="0" err="1"/>
              <a:t>llawn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berthnasol</a:t>
            </a:r>
            <a:r>
              <a:rPr lang="en-GB" sz="1800" dirty="0"/>
              <a:t> </a:t>
            </a:r>
            <a:r>
              <a:rPr lang="en-GB" sz="1800" dirty="0" err="1"/>
              <a:t>oni</a:t>
            </a:r>
            <a:r>
              <a:rPr lang="en-GB" sz="1800" dirty="0"/>
              <a:t> </a:t>
            </a:r>
            <a:r>
              <a:rPr lang="en-GB" sz="1800" dirty="0" err="1"/>
              <a:t>nodir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benodol</a:t>
            </a:r>
            <a:r>
              <a:rPr lang="en-GB" sz="1800" dirty="0"/>
              <a:t> </a:t>
            </a:r>
            <a:r>
              <a:rPr lang="en-GB" sz="1800" dirty="0" err="1"/>
              <a:t>fel</a:t>
            </a:r>
            <a:r>
              <a:rPr lang="en-GB" sz="1800" dirty="0"/>
              <a:t> </a:t>
            </a:r>
            <a:r>
              <a:rPr lang="en-GB" sz="1800" dirty="0" err="1"/>
              <a:t>arall</a:t>
            </a:r>
            <a:r>
              <a:rPr lang="en-GB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003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72795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Datganiad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eiddo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deallusol</a:t>
            </a:r>
            <a:endParaRPr lang="en-GB" sz="4000" dirty="0"/>
          </a:p>
          <a:p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2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amble Slide - Full tex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76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3627194" y="1563709"/>
            <a:ext cx="2221352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84445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17602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488224" y="2965882"/>
            <a:ext cx="2075714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28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maent</a:t>
            </a:r>
            <a:r>
              <a:rPr lang="en-GB" sz="2800" b="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800" b="1" kern="1200" baseline="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 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383761"/>
            <a:ext cx="71208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2012294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9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amble - Spli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06179F5-B72C-4A53-B75E-7F19C44D2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8865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959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1992903"/>
            <a:ext cx="84554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082458" y="2918827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383761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>
            <a:extLst>
              <a:ext uri="{FF2B5EF4-FFF2-40B4-BE49-F238E27FC236}">
                <a16:creationId xmlns:a16="http://schemas.microsoft.com/office/drawing/2014/main" id="{A6ACF711-DD6D-44E6-2248-088038FE9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1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  <p:bldP spid="17" grpId="0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5458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/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/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6EF6A8B-1502-AF67-8090-6F6A167D04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4981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-facing split imag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/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0301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09A6A78-3783-6C69-4701-E70F706DADC9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52A1FBB-C7F5-341C-6D10-9E98614CCD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726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-facing split imag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937" y="1453867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/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A78D07A-6E99-4A0F-95BC-F6B31E5F095F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D986E46D-AAF1-6456-0192-9AC40CDE8A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004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-facing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C9981B61-C937-428A-EBE0-AC551878B75F}"/>
              </a:ext>
            </a:extLst>
          </p:cNvPr>
          <p:cNvSpPr/>
          <p:nvPr/>
        </p:nvSpPr>
        <p:spPr>
          <a:xfrm>
            <a:off x="6714873" y="4703944"/>
            <a:ext cx="330452" cy="330452"/>
          </a:xfrm>
          <a:custGeom>
            <a:avLst/>
            <a:gdLst>
              <a:gd name="connsiteX0" fmla="*/ 2966952 w 4371893"/>
              <a:gd name="connsiteY0" fmla="*/ 0 h 4371893"/>
              <a:gd name="connsiteX1" fmla="*/ 1405023 w 4371893"/>
              <a:gd name="connsiteY1" fmla="*/ 0 h 4371893"/>
              <a:gd name="connsiteX2" fmla="*/ 1192497 w 4371893"/>
              <a:gd name="connsiteY2" fmla="*/ 88006 h 4371893"/>
              <a:gd name="connsiteX3" fmla="*/ 88006 w 4371893"/>
              <a:gd name="connsiteY3" fmla="*/ 1192497 h 4371893"/>
              <a:gd name="connsiteX4" fmla="*/ 0 w 4371893"/>
              <a:gd name="connsiteY4" fmla="*/ 1405023 h 4371893"/>
              <a:gd name="connsiteX5" fmla="*/ 0 w 4371893"/>
              <a:gd name="connsiteY5" fmla="*/ 2966952 h 4371893"/>
              <a:gd name="connsiteX6" fmla="*/ 88006 w 4371893"/>
              <a:gd name="connsiteY6" fmla="*/ 3179478 h 4371893"/>
              <a:gd name="connsiteX7" fmla="*/ 1192416 w 4371893"/>
              <a:gd name="connsiteY7" fmla="*/ 4283888 h 4371893"/>
              <a:gd name="connsiteX8" fmla="*/ 1404942 w 4371893"/>
              <a:gd name="connsiteY8" fmla="*/ 4371894 h 4371893"/>
              <a:gd name="connsiteX9" fmla="*/ 2966871 w 4371893"/>
              <a:gd name="connsiteY9" fmla="*/ 4371894 h 4371893"/>
              <a:gd name="connsiteX10" fmla="*/ 3179397 w 4371893"/>
              <a:gd name="connsiteY10" fmla="*/ 4283888 h 4371893"/>
              <a:gd name="connsiteX11" fmla="*/ 4283888 w 4371893"/>
              <a:gd name="connsiteY11" fmla="*/ 3179478 h 4371893"/>
              <a:gd name="connsiteX12" fmla="*/ 4371894 w 4371893"/>
              <a:gd name="connsiteY12" fmla="*/ 2966952 h 4371893"/>
              <a:gd name="connsiteX13" fmla="*/ 4371894 w 4371893"/>
              <a:gd name="connsiteY13" fmla="*/ 1405023 h 4371893"/>
              <a:gd name="connsiteX14" fmla="*/ 4283888 w 4371893"/>
              <a:gd name="connsiteY14" fmla="*/ 1192497 h 4371893"/>
              <a:gd name="connsiteX15" fmla="*/ 3179478 w 4371893"/>
              <a:gd name="connsiteY15" fmla="*/ 88006 h 4371893"/>
              <a:gd name="connsiteX16" fmla="*/ 2966952 w 4371893"/>
              <a:gd name="connsiteY16" fmla="*/ 0 h 43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1893" h="4371893">
                <a:moveTo>
                  <a:pt x="2966952" y="0"/>
                </a:moveTo>
                <a:lnTo>
                  <a:pt x="1405023" y="0"/>
                </a:lnTo>
                <a:cubicBezTo>
                  <a:pt x="1325275" y="0"/>
                  <a:pt x="1248846" y="31656"/>
                  <a:pt x="1192497" y="88006"/>
                </a:cubicBezTo>
                <a:lnTo>
                  <a:pt x="88006" y="1192497"/>
                </a:lnTo>
                <a:cubicBezTo>
                  <a:pt x="31656" y="1248847"/>
                  <a:pt x="0" y="1325356"/>
                  <a:pt x="0" y="1405023"/>
                </a:cubicBezTo>
                <a:lnTo>
                  <a:pt x="0" y="2966952"/>
                </a:lnTo>
                <a:cubicBezTo>
                  <a:pt x="0" y="3046700"/>
                  <a:pt x="31656" y="3123129"/>
                  <a:pt x="88006" y="3179478"/>
                </a:cubicBezTo>
                <a:lnTo>
                  <a:pt x="1192416" y="4283888"/>
                </a:lnTo>
                <a:cubicBezTo>
                  <a:pt x="1248765" y="4340238"/>
                  <a:pt x="1325275" y="4371894"/>
                  <a:pt x="1404942" y="4371894"/>
                </a:cubicBezTo>
                <a:lnTo>
                  <a:pt x="2966871" y="4371894"/>
                </a:lnTo>
                <a:cubicBezTo>
                  <a:pt x="3046619" y="4371894"/>
                  <a:pt x="3123047" y="4340238"/>
                  <a:pt x="3179397" y="4283888"/>
                </a:cubicBezTo>
                <a:lnTo>
                  <a:pt x="4283888" y="3179478"/>
                </a:lnTo>
                <a:cubicBezTo>
                  <a:pt x="4340238" y="3123129"/>
                  <a:pt x="4371894" y="3046619"/>
                  <a:pt x="4371894" y="2966952"/>
                </a:cubicBezTo>
                <a:lnTo>
                  <a:pt x="4371894" y="1405023"/>
                </a:lnTo>
                <a:cubicBezTo>
                  <a:pt x="4371894" y="1325275"/>
                  <a:pt x="4340238" y="1248847"/>
                  <a:pt x="4283888" y="1192497"/>
                </a:cubicBezTo>
                <a:lnTo>
                  <a:pt x="3179478" y="88006"/>
                </a:lnTo>
                <a:cubicBezTo>
                  <a:pt x="3123128" y="31656"/>
                  <a:pt x="3046619" y="0"/>
                  <a:pt x="2966952" y="0"/>
                </a:cubicBezTo>
                <a:close/>
              </a:path>
            </a:pathLst>
          </a:custGeom>
          <a:noFill/>
          <a:ln w="317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4ED6F7F4-C2AA-AE31-92AE-3DC42D4A19DA}"/>
              </a:ext>
            </a:extLst>
          </p:cNvPr>
          <p:cNvSpPr/>
          <p:nvPr/>
        </p:nvSpPr>
        <p:spPr>
          <a:xfrm>
            <a:off x="7076822" y="4053068"/>
            <a:ext cx="625727" cy="625727"/>
          </a:xfrm>
          <a:custGeom>
            <a:avLst/>
            <a:gdLst>
              <a:gd name="connsiteX0" fmla="*/ 2966952 w 4371893"/>
              <a:gd name="connsiteY0" fmla="*/ 0 h 4371893"/>
              <a:gd name="connsiteX1" fmla="*/ 1405023 w 4371893"/>
              <a:gd name="connsiteY1" fmla="*/ 0 h 4371893"/>
              <a:gd name="connsiteX2" fmla="*/ 1192497 w 4371893"/>
              <a:gd name="connsiteY2" fmla="*/ 88006 h 4371893"/>
              <a:gd name="connsiteX3" fmla="*/ 88006 w 4371893"/>
              <a:gd name="connsiteY3" fmla="*/ 1192497 h 4371893"/>
              <a:gd name="connsiteX4" fmla="*/ 0 w 4371893"/>
              <a:gd name="connsiteY4" fmla="*/ 1405023 h 4371893"/>
              <a:gd name="connsiteX5" fmla="*/ 0 w 4371893"/>
              <a:gd name="connsiteY5" fmla="*/ 2966952 h 4371893"/>
              <a:gd name="connsiteX6" fmla="*/ 88006 w 4371893"/>
              <a:gd name="connsiteY6" fmla="*/ 3179478 h 4371893"/>
              <a:gd name="connsiteX7" fmla="*/ 1192416 w 4371893"/>
              <a:gd name="connsiteY7" fmla="*/ 4283888 h 4371893"/>
              <a:gd name="connsiteX8" fmla="*/ 1404942 w 4371893"/>
              <a:gd name="connsiteY8" fmla="*/ 4371894 h 4371893"/>
              <a:gd name="connsiteX9" fmla="*/ 2966871 w 4371893"/>
              <a:gd name="connsiteY9" fmla="*/ 4371894 h 4371893"/>
              <a:gd name="connsiteX10" fmla="*/ 3179397 w 4371893"/>
              <a:gd name="connsiteY10" fmla="*/ 4283888 h 4371893"/>
              <a:gd name="connsiteX11" fmla="*/ 4283888 w 4371893"/>
              <a:gd name="connsiteY11" fmla="*/ 3179478 h 4371893"/>
              <a:gd name="connsiteX12" fmla="*/ 4371894 w 4371893"/>
              <a:gd name="connsiteY12" fmla="*/ 2966952 h 4371893"/>
              <a:gd name="connsiteX13" fmla="*/ 4371894 w 4371893"/>
              <a:gd name="connsiteY13" fmla="*/ 1405023 h 4371893"/>
              <a:gd name="connsiteX14" fmla="*/ 4283888 w 4371893"/>
              <a:gd name="connsiteY14" fmla="*/ 1192497 h 4371893"/>
              <a:gd name="connsiteX15" fmla="*/ 3179478 w 4371893"/>
              <a:gd name="connsiteY15" fmla="*/ 88006 h 4371893"/>
              <a:gd name="connsiteX16" fmla="*/ 2966952 w 4371893"/>
              <a:gd name="connsiteY16" fmla="*/ 0 h 43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1893" h="4371893">
                <a:moveTo>
                  <a:pt x="2966952" y="0"/>
                </a:moveTo>
                <a:lnTo>
                  <a:pt x="1405023" y="0"/>
                </a:lnTo>
                <a:cubicBezTo>
                  <a:pt x="1325275" y="0"/>
                  <a:pt x="1248846" y="31656"/>
                  <a:pt x="1192497" y="88006"/>
                </a:cubicBezTo>
                <a:lnTo>
                  <a:pt x="88006" y="1192497"/>
                </a:lnTo>
                <a:cubicBezTo>
                  <a:pt x="31656" y="1248847"/>
                  <a:pt x="0" y="1325356"/>
                  <a:pt x="0" y="1405023"/>
                </a:cubicBezTo>
                <a:lnTo>
                  <a:pt x="0" y="2966952"/>
                </a:lnTo>
                <a:cubicBezTo>
                  <a:pt x="0" y="3046700"/>
                  <a:pt x="31656" y="3123129"/>
                  <a:pt x="88006" y="3179478"/>
                </a:cubicBezTo>
                <a:lnTo>
                  <a:pt x="1192416" y="4283888"/>
                </a:lnTo>
                <a:cubicBezTo>
                  <a:pt x="1248765" y="4340238"/>
                  <a:pt x="1325275" y="4371894"/>
                  <a:pt x="1404942" y="4371894"/>
                </a:cubicBezTo>
                <a:lnTo>
                  <a:pt x="2966871" y="4371894"/>
                </a:lnTo>
                <a:cubicBezTo>
                  <a:pt x="3046619" y="4371894"/>
                  <a:pt x="3123047" y="4340238"/>
                  <a:pt x="3179397" y="4283888"/>
                </a:cubicBezTo>
                <a:lnTo>
                  <a:pt x="4283888" y="3179478"/>
                </a:lnTo>
                <a:cubicBezTo>
                  <a:pt x="4340238" y="3123129"/>
                  <a:pt x="4371894" y="3046619"/>
                  <a:pt x="4371894" y="2966952"/>
                </a:cubicBezTo>
                <a:lnTo>
                  <a:pt x="4371894" y="1405023"/>
                </a:lnTo>
                <a:cubicBezTo>
                  <a:pt x="4371894" y="1325275"/>
                  <a:pt x="4340238" y="1248847"/>
                  <a:pt x="4283888" y="1192497"/>
                </a:cubicBezTo>
                <a:lnTo>
                  <a:pt x="3179478" y="88006"/>
                </a:lnTo>
                <a:cubicBezTo>
                  <a:pt x="3123128" y="31656"/>
                  <a:pt x="3046619" y="0"/>
                  <a:pt x="2966952" y="0"/>
                </a:cubicBezTo>
                <a:close/>
              </a:path>
            </a:pathLst>
          </a:custGeom>
          <a:noFill/>
          <a:ln w="317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Graphic 9">
            <a:extLst>
              <a:ext uri="{FF2B5EF4-FFF2-40B4-BE49-F238E27FC236}">
                <a16:creationId xmlns:a16="http://schemas.microsoft.com/office/drawing/2014/main" id="{EBFAF0F6-4CDC-C0ED-161A-7CF2223CD91D}"/>
              </a:ext>
            </a:extLst>
          </p:cNvPr>
          <p:cNvSpPr/>
          <p:nvPr/>
        </p:nvSpPr>
        <p:spPr>
          <a:xfrm>
            <a:off x="7438772" y="1629054"/>
            <a:ext cx="2774671" cy="2774671"/>
          </a:xfrm>
          <a:custGeom>
            <a:avLst/>
            <a:gdLst>
              <a:gd name="connsiteX0" fmla="*/ 2966952 w 4371893"/>
              <a:gd name="connsiteY0" fmla="*/ 0 h 4371893"/>
              <a:gd name="connsiteX1" fmla="*/ 1405023 w 4371893"/>
              <a:gd name="connsiteY1" fmla="*/ 0 h 4371893"/>
              <a:gd name="connsiteX2" fmla="*/ 1192497 w 4371893"/>
              <a:gd name="connsiteY2" fmla="*/ 88006 h 4371893"/>
              <a:gd name="connsiteX3" fmla="*/ 88006 w 4371893"/>
              <a:gd name="connsiteY3" fmla="*/ 1192497 h 4371893"/>
              <a:gd name="connsiteX4" fmla="*/ 0 w 4371893"/>
              <a:gd name="connsiteY4" fmla="*/ 1405023 h 4371893"/>
              <a:gd name="connsiteX5" fmla="*/ 0 w 4371893"/>
              <a:gd name="connsiteY5" fmla="*/ 2966952 h 4371893"/>
              <a:gd name="connsiteX6" fmla="*/ 88006 w 4371893"/>
              <a:gd name="connsiteY6" fmla="*/ 3179478 h 4371893"/>
              <a:gd name="connsiteX7" fmla="*/ 1192416 w 4371893"/>
              <a:gd name="connsiteY7" fmla="*/ 4283888 h 4371893"/>
              <a:gd name="connsiteX8" fmla="*/ 1404942 w 4371893"/>
              <a:gd name="connsiteY8" fmla="*/ 4371894 h 4371893"/>
              <a:gd name="connsiteX9" fmla="*/ 2966871 w 4371893"/>
              <a:gd name="connsiteY9" fmla="*/ 4371894 h 4371893"/>
              <a:gd name="connsiteX10" fmla="*/ 3179397 w 4371893"/>
              <a:gd name="connsiteY10" fmla="*/ 4283888 h 4371893"/>
              <a:gd name="connsiteX11" fmla="*/ 4283888 w 4371893"/>
              <a:gd name="connsiteY11" fmla="*/ 3179478 h 4371893"/>
              <a:gd name="connsiteX12" fmla="*/ 4371894 w 4371893"/>
              <a:gd name="connsiteY12" fmla="*/ 2966952 h 4371893"/>
              <a:gd name="connsiteX13" fmla="*/ 4371894 w 4371893"/>
              <a:gd name="connsiteY13" fmla="*/ 1405023 h 4371893"/>
              <a:gd name="connsiteX14" fmla="*/ 4283888 w 4371893"/>
              <a:gd name="connsiteY14" fmla="*/ 1192497 h 4371893"/>
              <a:gd name="connsiteX15" fmla="*/ 3179478 w 4371893"/>
              <a:gd name="connsiteY15" fmla="*/ 88006 h 4371893"/>
              <a:gd name="connsiteX16" fmla="*/ 2966952 w 4371893"/>
              <a:gd name="connsiteY16" fmla="*/ 0 h 43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1893" h="4371893">
                <a:moveTo>
                  <a:pt x="2966952" y="0"/>
                </a:moveTo>
                <a:lnTo>
                  <a:pt x="1405023" y="0"/>
                </a:lnTo>
                <a:cubicBezTo>
                  <a:pt x="1325275" y="0"/>
                  <a:pt x="1248846" y="31656"/>
                  <a:pt x="1192497" y="88006"/>
                </a:cubicBezTo>
                <a:lnTo>
                  <a:pt x="88006" y="1192497"/>
                </a:lnTo>
                <a:cubicBezTo>
                  <a:pt x="31656" y="1248847"/>
                  <a:pt x="0" y="1325356"/>
                  <a:pt x="0" y="1405023"/>
                </a:cubicBezTo>
                <a:lnTo>
                  <a:pt x="0" y="2966952"/>
                </a:lnTo>
                <a:cubicBezTo>
                  <a:pt x="0" y="3046700"/>
                  <a:pt x="31656" y="3123129"/>
                  <a:pt x="88006" y="3179478"/>
                </a:cubicBezTo>
                <a:lnTo>
                  <a:pt x="1192416" y="4283888"/>
                </a:lnTo>
                <a:cubicBezTo>
                  <a:pt x="1248765" y="4340238"/>
                  <a:pt x="1325275" y="4371894"/>
                  <a:pt x="1404942" y="4371894"/>
                </a:cubicBezTo>
                <a:lnTo>
                  <a:pt x="2966871" y="4371894"/>
                </a:lnTo>
                <a:cubicBezTo>
                  <a:pt x="3046619" y="4371894"/>
                  <a:pt x="3123047" y="4340238"/>
                  <a:pt x="3179397" y="4283888"/>
                </a:cubicBezTo>
                <a:lnTo>
                  <a:pt x="4283888" y="3179478"/>
                </a:lnTo>
                <a:cubicBezTo>
                  <a:pt x="4340238" y="3123129"/>
                  <a:pt x="4371894" y="3046619"/>
                  <a:pt x="4371894" y="2966952"/>
                </a:cubicBezTo>
                <a:lnTo>
                  <a:pt x="4371894" y="1405023"/>
                </a:lnTo>
                <a:cubicBezTo>
                  <a:pt x="4371894" y="1325275"/>
                  <a:pt x="4340238" y="1248847"/>
                  <a:pt x="4283888" y="1192497"/>
                </a:cubicBezTo>
                <a:lnTo>
                  <a:pt x="3179478" y="88006"/>
                </a:lnTo>
                <a:cubicBezTo>
                  <a:pt x="3123128" y="31656"/>
                  <a:pt x="3046619" y="0"/>
                  <a:pt x="2966952" y="0"/>
                </a:cubicBezTo>
                <a:close/>
              </a:path>
            </a:pathLst>
          </a:custGeom>
          <a:noFill/>
          <a:ln w="317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/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E7CD7C3C-46F7-74C9-EFE0-7F27D823DD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836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C9981B61-C937-428A-EBE0-AC551878B75F}"/>
              </a:ext>
            </a:extLst>
          </p:cNvPr>
          <p:cNvSpPr/>
          <p:nvPr/>
        </p:nvSpPr>
        <p:spPr>
          <a:xfrm>
            <a:off x="1350393" y="4904241"/>
            <a:ext cx="330452" cy="330452"/>
          </a:xfrm>
          <a:custGeom>
            <a:avLst/>
            <a:gdLst>
              <a:gd name="connsiteX0" fmla="*/ 2966952 w 4371893"/>
              <a:gd name="connsiteY0" fmla="*/ 0 h 4371893"/>
              <a:gd name="connsiteX1" fmla="*/ 1405023 w 4371893"/>
              <a:gd name="connsiteY1" fmla="*/ 0 h 4371893"/>
              <a:gd name="connsiteX2" fmla="*/ 1192497 w 4371893"/>
              <a:gd name="connsiteY2" fmla="*/ 88006 h 4371893"/>
              <a:gd name="connsiteX3" fmla="*/ 88006 w 4371893"/>
              <a:gd name="connsiteY3" fmla="*/ 1192497 h 4371893"/>
              <a:gd name="connsiteX4" fmla="*/ 0 w 4371893"/>
              <a:gd name="connsiteY4" fmla="*/ 1405023 h 4371893"/>
              <a:gd name="connsiteX5" fmla="*/ 0 w 4371893"/>
              <a:gd name="connsiteY5" fmla="*/ 2966952 h 4371893"/>
              <a:gd name="connsiteX6" fmla="*/ 88006 w 4371893"/>
              <a:gd name="connsiteY6" fmla="*/ 3179478 h 4371893"/>
              <a:gd name="connsiteX7" fmla="*/ 1192416 w 4371893"/>
              <a:gd name="connsiteY7" fmla="*/ 4283888 h 4371893"/>
              <a:gd name="connsiteX8" fmla="*/ 1404942 w 4371893"/>
              <a:gd name="connsiteY8" fmla="*/ 4371894 h 4371893"/>
              <a:gd name="connsiteX9" fmla="*/ 2966871 w 4371893"/>
              <a:gd name="connsiteY9" fmla="*/ 4371894 h 4371893"/>
              <a:gd name="connsiteX10" fmla="*/ 3179397 w 4371893"/>
              <a:gd name="connsiteY10" fmla="*/ 4283888 h 4371893"/>
              <a:gd name="connsiteX11" fmla="*/ 4283888 w 4371893"/>
              <a:gd name="connsiteY11" fmla="*/ 3179478 h 4371893"/>
              <a:gd name="connsiteX12" fmla="*/ 4371894 w 4371893"/>
              <a:gd name="connsiteY12" fmla="*/ 2966952 h 4371893"/>
              <a:gd name="connsiteX13" fmla="*/ 4371894 w 4371893"/>
              <a:gd name="connsiteY13" fmla="*/ 1405023 h 4371893"/>
              <a:gd name="connsiteX14" fmla="*/ 4283888 w 4371893"/>
              <a:gd name="connsiteY14" fmla="*/ 1192497 h 4371893"/>
              <a:gd name="connsiteX15" fmla="*/ 3179478 w 4371893"/>
              <a:gd name="connsiteY15" fmla="*/ 88006 h 4371893"/>
              <a:gd name="connsiteX16" fmla="*/ 2966952 w 4371893"/>
              <a:gd name="connsiteY16" fmla="*/ 0 h 43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1893" h="4371893">
                <a:moveTo>
                  <a:pt x="2966952" y="0"/>
                </a:moveTo>
                <a:lnTo>
                  <a:pt x="1405023" y="0"/>
                </a:lnTo>
                <a:cubicBezTo>
                  <a:pt x="1325275" y="0"/>
                  <a:pt x="1248846" y="31656"/>
                  <a:pt x="1192497" y="88006"/>
                </a:cubicBezTo>
                <a:lnTo>
                  <a:pt x="88006" y="1192497"/>
                </a:lnTo>
                <a:cubicBezTo>
                  <a:pt x="31656" y="1248847"/>
                  <a:pt x="0" y="1325356"/>
                  <a:pt x="0" y="1405023"/>
                </a:cubicBezTo>
                <a:lnTo>
                  <a:pt x="0" y="2966952"/>
                </a:lnTo>
                <a:cubicBezTo>
                  <a:pt x="0" y="3046700"/>
                  <a:pt x="31656" y="3123129"/>
                  <a:pt x="88006" y="3179478"/>
                </a:cubicBezTo>
                <a:lnTo>
                  <a:pt x="1192416" y="4283888"/>
                </a:lnTo>
                <a:cubicBezTo>
                  <a:pt x="1248765" y="4340238"/>
                  <a:pt x="1325275" y="4371894"/>
                  <a:pt x="1404942" y="4371894"/>
                </a:cubicBezTo>
                <a:lnTo>
                  <a:pt x="2966871" y="4371894"/>
                </a:lnTo>
                <a:cubicBezTo>
                  <a:pt x="3046619" y="4371894"/>
                  <a:pt x="3123047" y="4340238"/>
                  <a:pt x="3179397" y="4283888"/>
                </a:cubicBezTo>
                <a:lnTo>
                  <a:pt x="4283888" y="3179478"/>
                </a:lnTo>
                <a:cubicBezTo>
                  <a:pt x="4340238" y="3123129"/>
                  <a:pt x="4371894" y="3046619"/>
                  <a:pt x="4371894" y="2966952"/>
                </a:cubicBezTo>
                <a:lnTo>
                  <a:pt x="4371894" y="1405023"/>
                </a:lnTo>
                <a:cubicBezTo>
                  <a:pt x="4371894" y="1325275"/>
                  <a:pt x="4340238" y="1248847"/>
                  <a:pt x="4283888" y="1192497"/>
                </a:cubicBezTo>
                <a:lnTo>
                  <a:pt x="3179478" y="88006"/>
                </a:lnTo>
                <a:cubicBezTo>
                  <a:pt x="3123128" y="31656"/>
                  <a:pt x="3046619" y="0"/>
                  <a:pt x="2966952" y="0"/>
                </a:cubicBezTo>
                <a:close/>
              </a:path>
            </a:pathLst>
          </a:custGeom>
          <a:noFill/>
          <a:ln w="317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4ED6F7F4-C2AA-AE31-92AE-3DC42D4A19DA}"/>
              </a:ext>
            </a:extLst>
          </p:cNvPr>
          <p:cNvSpPr/>
          <p:nvPr/>
        </p:nvSpPr>
        <p:spPr>
          <a:xfrm>
            <a:off x="1712342" y="4253365"/>
            <a:ext cx="625727" cy="625727"/>
          </a:xfrm>
          <a:custGeom>
            <a:avLst/>
            <a:gdLst>
              <a:gd name="connsiteX0" fmla="*/ 2966952 w 4371893"/>
              <a:gd name="connsiteY0" fmla="*/ 0 h 4371893"/>
              <a:gd name="connsiteX1" fmla="*/ 1405023 w 4371893"/>
              <a:gd name="connsiteY1" fmla="*/ 0 h 4371893"/>
              <a:gd name="connsiteX2" fmla="*/ 1192497 w 4371893"/>
              <a:gd name="connsiteY2" fmla="*/ 88006 h 4371893"/>
              <a:gd name="connsiteX3" fmla="*/ 88006 w 4371893"/>
              <a:gd name="connsiteY3" fmla="*/ 1192497 h 4371893"/>
              <a:gd name="connsiteX4" fmla="*/ 0 w 4371893"/>
              <a:gd name="connsiteY4" fmla="*/ 1405023 h 4371893"/>
              <a:gd name="connsiteX5" fmla="*/ 0 w 4371893"/>
              <a:gd name="connsiteY5" fmla="*/ 2966952 h 4371893"/>
              <a:gd name="connsiteX6" fmla="*/ 88006 w 4371893"/>
              <a:gd name="connsiteY6" fmla="*/ 3179478 h 4371893"/>
              <a:gd name="connsiteX7" fmla="*/ 1192416 w 4371893"/>
              <a:gd name="connsiteY7" fmla="*/ 4283888 h 4371893"/>
              <a:gd name="connsiteX8" fmla="*/ 1404942 w 4371893"/>
              <a:gd name="connsiteY8" fmla="*/ 4371894 h 4371893"/>
              <a:gd name="connsiteX9" fmla="*/ 2966871 w 4371893"/>
              <a:gd name="connsiteY9" fmla="*/ 4371894 h 4371893"/>
              <a:gd name="connsiteX10" fmla="*/ 3179397 w 4371893"/>
              <a:gd name="connsiteY10" fmla="*/ 4283888 h 4371893"/>
              <a:gd name="connsiteX11" fmla="*/ 4283888 w 4371893"/>
              <a:gd name="connsiteY11" fmla="*/ 3179478 h 4371893"/>
              <a:gd name="connsiteX12" fmla="*/ 4371894 w 4371893"/>
              <a:gd name="connsiteY12" fmla="*/ 2966952 h 4371893"/>
              <a:gd name="connsiteX13" fmla="*/ 4371894 w 4371893"/>
              <a:gd name="connsiteY13" fmla="*/ 1405023 h 4371893"/>
              <a:gd name="connsiteX14" fmla="*/ 4283888 w 4371893"/>
              <a:gd name="connsiteY14" fmla="*/ 1192497 h 4371893"/>
              <a:gd name="connsiteX15" fmla="*/ 3179478 w 4371893"/>
              <a:gd name="connsiteY15" fmla="*/ 88006 h 4371893"/>
              <a:gd name="connsiteX16" fmla="*/ 2966952 w 4371893"/>
              <a:gd name="connsiteY16" fmla="*/ 0 h 43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1893" h="4371893">
                <a:moveTo>
                  <a:pt x="2966952" y="0"/>
                </a:moveTo>
                <a:lnTo>
                  <a:pt x="1405023" y="0"/>
                </a:lnTo>
                <a:cubicBezTo>
                  <a:pt x="1325275" y="0"/>
                  <a:pt x="1248846" y="31656"/>
                  <a:pt x="1192497" y="88006"/>
                </a:cubicBezTo>
                <a:lnTo>
                  <a:pt x="88006" y="1192497"/>
                </a:lnTo>
                <a:cubicBezTo>
                  <a:pt x="31656" y="1248847"/>
                  <a:pt x="0" y="1325356"/>
                  <a:pt x="0" y="1405023"/>
                </a:cubicBezTo>
                <a:lnTo>
                  <a:pt x="0" y="2966952"/>
                </a:lnTo>
                <a:cubicBezTo>
                  <a:pt x="0" y="3046700"/>
                  <a:pt x="31656" y="3123129"/>
                  <a:pt x="88006" y="3179478"/>
                </a:cubicBezTo>
                <a:lnTo>
                  <a:pt x="1192416" y="4283888"/>
                </a:lnTo>
                <a:cubicBezTo>
                  <a:pt x="1248765" y="4340238"/>
                  <a:pt x="1325275" y="4371894"/>
                  <a:pt x="1404942" y="4371894"/>
                </a:cubicBezTo>
                <a:lnTo>
                  <a:pt x="2966871" y="4371894"/>
                </a:lnTo>
                <a:cubicBezTo>
                  <a:pt x="3046619" y="4371894"/>
                  <a:pt x="3123047" y="4340238"/>
                  <a:pt x="3179397" y="4283888"/>
                </a:cubicBezTo>
                <a:lnTo>
                  <a:pt x="4283888" y="3179478"/>
                </a:lnTo>
                <a:cubicBezTo>
                  <a:pt x="4340238" y="3123129"/>
                  <a:pt x="4371894" y="3046619"/>
                  <a:pt x="4371894" y="2966952"/>
                </a:cubicBezTo>
                <a:lnTo>
                  <a:pt x="4371894" y="1405023"/>
                </a:lnTo>
                <a:cubicBezTo>
                  <a:pt x="4371894" y="1325275"/>
                  <a:pt x="4340238" y="1248847"/>
                  <a:pt x="4283888" y="1192497"/>
                </a:cubicBezTo>
                <a:lnTo>
                  <a:pt x="3179478" y="88006"/>
                </a:lnTo>
                <a:cubicBezTo>
                  <a:pt x="3123128" y="31656"/>
                  <a:pt x="3046619" y="0"/>
                  <a:pt x="2966952" y="0"/>
                </a:cubicBezTo>
                <a:close/>
              </a:path>
            </a:pathLst>
          </a:custGeom>
          <a:noFill/>
          <a:ln w="317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Graphic 9">
            <a:extLst>
              <a:ext uri="{FF2B5EF4-FFF2-40B4-BE49-F238E27FC236}">
                <a16:creationId xmlns:a16="http://schemas.microsoft.com/office/drawing/2014/main" id="{EBFAF0F6-4CDC-C0ED-161A-7CF2223CD91D}"/>
              </a:ext>
            </a:extLst>
          </p:cNvPr>
          <p:cNvSpPr/>
          <p:nvPr/>
        </p:nvSpPr>
        <p:spPr>
          <a:xfrm>
            <a:off x="2074292" y="1829351"/>
            <a:ext cx="2774671" cy="2774671"/>
          </a:xfrm>
          <a:custGeom>
            <a:avLst/>
            <a:gdLst>
              <a:gd name="connsiteX0" fmla="*/ 2966952 w 4371893"/>
              <a:gd name="connsiteY0" fmla="*/ 0 h 4371893"/>
              <a:gd name="connsiteX1" fmla="*/ 1405023 w 4371893"/>
              <a:gd name="connsiteY1" fmla="*/ 0 h 4371893"/>
              <a:gd name="connsiteX2" fmla="*/ 1192497 w 4371893"/>
              <a:gd name="connsiteY2" fmla="*/ 88006 h 4371893"/>
              <a:gd name="connsiteX3" fmla="*/ 88006 w 4371893"/>
              <a:gd name="connsiteY3" fmla="*/ 1192497 h 4371893"/>
              <a:gd name="connsiteX4" fmla="*/ 0 w 4371893"/>
              <a:gd name="connsiteY4" fmla="*/ 1405023 h 4371893"/>
              <a:gd name="connsiteX5" fmla="*/ 0 w 4371893"/>
              <a:gd name="connsiteY5" fmla="*/ 2966952 h 4371893"/>
              <a:gd name="connsiteX6" fmla="*/ 88006 w 4371893"/>
              <a:gd name="connsiteY6" fmla="*/ 3179478 h 4371893"/>
              <a:gd name="connsiteX7" fmla="*/ 1192416 w 4371893"/>
              <a:gd name="connsiteY7" fmla="*/ 4283888 h 4371893"/>
              <a:gd name="connsiteX8" fmla="*/ 1404942 w 4371893"/>
              <a:gd name="connsiteY8" fmla="*/ 4371894 h 4371893"/>
              <a:gd name="connsiteX9" fmla="*/ 2966871 w 4371893"/>
              <a:gd name="connsiteY9" fmla="*/ 4371894 h 4371893"/>
              <a:gd name="connsiteX10" fmla="*/ 3179397 w 4371893"/>
              <a:gd name="connsiteY10" fmla="*/ 4283888 h 4371893"/>
              <a:gd name="connsiteX11" fmla="*/ 4283888 w 4371893"/>
              <a:gd name="connsiteY11" fmla="*/ 3179478 h 4371893"/>
              <a:gd name="connsiteX12" fmla="*/ 4371894 w 4371893"/>
              <a:gd name="connsiteY12" fmla="*/ 2966952 h 4371893"/>
              <a:gd name="connsiteX13" fmla="*/ 4371894 w 4371893"/>
              <a:gd name="connsiteY13" fmla="*/ 1405023 h 4371893"/>
              <a:gd name="connsiteX14" fmla="*/ 4283888 w 4371893"/>
              <a:gd name="connsiteY14" fmla="*/ 1192497 h 4371893"/>
              <a:gd name="connsiteX15" fmla="*/ 3179478 w 4371893"/>
              <a:gd name="connsiteY15" fmla="*/ 88006 h 4371893"/>
              <a:gd name="connsiteX16" fmla="*/ 2966952 w 4371893"/>
              <a:gd name="connsiteY16" fmla="*/ 0 h 437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71893" h="4371893">
                <a:moveTo>
                  <a:pt x="2966952" y="0"/>
                </a:moveTo>
                <a:lnTo>
                  <a:pt x="1405023" y="0"/>
                </a:lnTo>
                <a:cubicBezTo>
                  <a:pt x="1325275" y="0"/>
                  <a:pt x="1248846" y="31656"/>
                  <a:pt x="1192497" y="88006"/>
                </a:cubicBezTo>
                <a:lnTo>
                  <a:pt x="88006" y="1192497"/>
                </a:lnTo>
                <a:cubicBezTo>
                  <a:pt x="31656" y="1248847"/>
                  <a:pt x="0" y="1325356"/>
                  <a:pt x="0" y="1405023"/>
                </a:cubicBezTo>
                <a:lnTo>
                  <a:pt x="0" y="2966952"/>
                </a:lnTo>
                <a:cubicBezTo>
                  <a:pt x="0" y="3046700"/>
                  <a:pt x="31656" y="3123129"/>
                  <a:pt x="88006" y="3179478"/>
                </a:cubicBezTo>
                <a:lnTo>
                  <a:pt x="1192416" y="4283888"/>
                </a:lnTo>
                <a:cubicBezTo>
                  <a:pt x="1248765" y="4340238"/>
                  <a:pt x="1325275" y="4371894"/>
                  <a:pt x="1404942" y="4371894"/>
                </a:cubicBezTo>
                <a:lnTo>
                  <a:pt x="2966871" y="4371894"/>
                </a:lnTo>
                <a:cubicBezTo>
                  <a:pt x="3046619" y="4371894"/>
                  <a:pt x="3123047" y="4340238"/>
                  <a:pt x="3179397" y="4283888"/>
                </a:cubicBezTo>
                <a:lnTo>
                  <a:pt x="4283888" y="3179478"/>
                </a:lnTo>
                <a:cubicBezTo>
                  <a:pt x="4340238" y="3123129"/>
                  <a:pt x="4371894" y="3046619"/>
                  <a:pt x="4371894" y="2966952"/>
                </a:cubicBezTo>
                <a:lnTo>
                  <a:pt x="4371894" y="1405023"/>
                </a:lnTo>
                <a:cubicBezTo>
                  <a:pt x="4371894" y="1325275"/>
                  <a:pt x="4340238" y="1248847"/>
                  <a:pt x="4283888" y="1192497"/>
                </a:cubicBezTo>
                <a:lnTo>
                  <a:pt x="3179478" y="88006"/>
                </a:lnTo>
                <a:cubicBezTo>
                  <a:pt x="3123128" y="31656"/>
                  <a:pt x="3046619" y="0"/>
                  <a:pt x="2966952" y="0"/>
                </a:cubicBezTo>
                <a:close/>
              </a:path>
            </a:pathLst>
          </a:custGeom>
          <a:noFill/>
          <a:ln w="3175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16B52CA2-1373-4C37-6C71-ACE5077711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7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snip1Rect">
            <a:avLst>
              <a:gd name="adj" fmla="val 0"/>
            </a:avLst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A3F217-EBDC-B01E-89E7-12C550F559DD}"/>
              </a:ext>
            </a:extLst>
          </p:cNvPr>
          <p:cNvSpPr txBox="1"/>
          <p:nvPr userDrawn="1"/>
        </p:nvSpPr>
        <p:spPr>
          <a:xfrm>
            <a:off x="5180399" y="892800"/>
            <a:ext cx="57585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â’r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33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48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mewn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golwg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Dim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ond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â’r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63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-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54C269-FFA7-49F8-8369-5138E3B27E75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AxiomMaths_pos_2col.png" descr="AxiomMaths_pos_2col.png">
            <a:extLst>
              <a:ext uri="{FF2B5EF4-FFF2-40B4-BE49-F238E27FC236}">
                <a16:creationId xmlns:a16="http://schemas.microsoft.com/office/drawing/2014/main" id="{8449DA30-B6EA-5121-61AB-6581F8D52F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540" y="678143"/>
            <a:ext cx="2465710" cy="85351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2A489F-71EB-4C98-EB59-02F890B7234C}"/>
              </a:ext>
            </a:extLst>
          </p:cNvPr>
          <p:cNvSpPr txBox="1"/>
          <p:nvPr/>
        </p:nvSpPr>
        <p:spPr>
          <a:xfrm>
            <a:off x="1480457" y="2103784"/>
            <a:ext cx="9448800" cy="291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Llenwch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arolwg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mentoriaid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wythnosol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6336C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hub.mesme.org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gwelwch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gyda'r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c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4"/>
              </a:rPr>
              <a:t>corrections@mesme.org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7C8E0DF-147E-2069-D244-CEC61E181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4D9217D6-FD1A-AF9D-3471-1AA072C0F1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835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-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37C4E-5CFF-855E-A814-8EF0D62E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25966"/>
            <a:ext cx="5486400" cy="1782399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7/6/26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3A3C8-7307-DF49-121F-F2DDF3DD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3705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2A04AA70-2B8E-F872-0605-EFA5311619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68590B6C-2ADF-3E3C-9C85-9110178667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C5F817-FD12-17BA-9088-375F429D781A}"/>
              </a:ext>
            </a:extLst>
          </p:cNvPr>
          <p:cNvSpPr txBox="1"/>
          <p:nvPr userDrawn="1"/>
        </p:nvSpPr>
        <p:spPr>
          <a:xfrm>
            <a:off x="609600" y="1360909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hwyl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hwyl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B29D9-9872-150B-E814-82BC254B0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205550-D64A-716C-28C9-48DED017C583}"/>
              </a:ext>
            </a:extLst>
          </p:cNvPr>
          <p:cNvSpPr txBox="1"/>
          <p:nvPr userDrawn="1"/>
        </p:nvSpPr>
        <p:spPr>
          <a:xfrm>
            <a:off x="522423" y="352063"/>
            <a:ext cx="7603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582482-C78D-3C09-81D3-FC6342F44A25}"/>
              </a:ext>
            </a:extLst>
          </p:cNvPr>
          <p:cNvSpPr txBox="1">
            <a:spLocks/>
          </p:cNvSpPr>
          <p:nvPr userDrawn="1"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9" name="Graphic 5" descr="Mountains with solid fill">
            <a:extLst>
              <a:ext uri="{FF2B5EF4-FFF2-40B4-BE49-F238E27FC236}">
                <a16:creationId xmlns:a16="http://schemas.microsoft.com/office/drawing/2014/main" id="{FA609DE1-BFB1-53AF-065C-8A9F88A0CE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pic>
        <p:nvPicPr>
          <p:cNvPr id="10" name="Graphic 2" descr="Hike with solid fill">
            <a:extLst>
              <a:ext uri="{FF2B5EF4-FFF2-40B4-BE49-F238E27FC236}">
                <a16:creationId xmlns:a16="http://schemas.microsoft.com/office/drawing/2014/main" id="{DFC8B559-753C-FF0A-22B4-360811892B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46908" y="2102292"/>
            <a:ext cx="932190" cy="932190"/>
          </a:xfrm>
          <a:prstGeom prst="rect">
            <a:avLst/>
          </a:prstGeom>
        </p:spPr>
      </p:pic>
      <p:pic>
        <p:nvPicPr>
          <p:cNvPr id="16" name="Graphic 1" descr="Hike with solid fill">
            <a:extLst>
              <a:ext uri="{FF2B5EF4-FFF2-40B4-BE49-F238E27FC236}">
                <a16:creationId xmlns:a16="http://schemas.microsoft.com/office/drawing/2014/main" id="{C82BBABD-031E-9E0D-E284-EF504266AB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2221" y="2371454"/>
            <a:ext cx="663028" cy="663028"/>
          </a:xfrm>
          <a:prstGeom prst="rect">
            <a:avLst/>
          </a:prstGeom>
        </p:spPr>
      </p:pic>
      <p:pic>
        <p:nvPicPr>
          <p:cNvPr id="18" name="Graphic 4" descr="Hike with solid fill">
            <a:extLst>
              <a:ext uri="{FF2B5EF4-FFF2-40B4-BE49-F238E27FC236}">
                <a16:creationId xmlns:a16="http://schemas.microsoft.com/office/drawing/2014/main" id="{18A3BA6D-F9EE-1B2B-A905-317AC20EFC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55422" y="2371454"/>
            <a:ext cx="663028" cy="663028"/>
          </a:xfrm>
          <a:prstGeom prst="rect">
            <a:avLst/>
          </a:prstGeom>
        </p:spPr>
      </p:pic>
      <p:pic>
        <p:nvPicPr>
          <p:cNvPr id="20" name="Graphic 6" descr="Hike with solid fill">
            <a:extLst>
              <a:ext uri="{FF2B5EF4-FFF2-40B4-BE49-F238E27FC236}">
                <a16:creationId xmlns:a16="http://schemas.microsoft.com/office/drawing/2014/main" id="{E98D2FB7-7C16-B7F2-1750-C3497421ED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5595" y="2371454"/>
            <a:ext cx="663028" cy="663028"/>
          </a:xfrm>
          <a:prstGeom prst="rect">
            <a:avLst/>
          </a:prstGeom>
        </p:spPr>
      </p:pic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AA714A22-7B98-FB23-FA0D-B1470C357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9635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9680D86-2F8A-654F-1551-A75A71D5D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11F15DF-03EB-CDE1-869A-E6EF954B33FD}"/>
              </a:ext>
            </a:extLst>
          </p:cNvPr>
          <p:cNvSpPr txBox="1">
            <a:spLocks/>
          </p:cNvSpPr>
          <p:nvPr userDrawn="1"/>
        </p:nvSpPr>
        <p:spPr>
          <a:xfrm>
            <a:off x="2124409" y="1537225"/>
            <a:ext cx="3420352" cy="9808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400D95-9BEC-12F5-977D-00E6169F0A66}"/>
              </a:ext>
            </a:extLst>
          </p:cNvPr>
          <p:cNvSpPr txBox="1"/>
          <p:nvPr userDrawn="1"/>
        </p:nvSpPr>
        <p:spPr>
          <a:xfrm>
            <a:off x="1891622" y="2002954"/>
            <a:ext cx="88700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E819BF-EDB5-1829-0197-CB8B2BFA29DC}"/>
              </a:ext>
            </a:extLst>
          </p:cNvPr>
          <p:cNvSpPr txBox="1"/>
          <p:nvPr userDrawn="1"/>
        </p:nvSpPr>
        <p:spPr>
          <a:xfrm>
            <a:off x="2124409" y="2957046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80B777-29F5-A510-7939-D61BCB98092B}"/>
              </a:ext>
            </a:extLst>
          </p:cNvPr>
          <p:cNvSpPr txBox="1"/>
          <p:nvPr userDrawn="1"/>
        </p:nvSpPr>
        <p:spPr>
          <a:xfrm>
            <a:off x="1918668" y="3383761"/>
            <a:ext cx="8033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69CD0F-E7B0-9CCE-51FD-E3475CC24F1D}"/>
              </a:ext>
            </a:extLst>
          </p:cNvPr>
          <p:cNvSpPr txBox="1"/>
          <p:nvPr userDrawn="1"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624C0D-DD07-6E83-FE73-96CA77EE76E2}"/>
              </a:ext>
            </a:extLst>
          </p:cNvPr>
          <p:cNvSpPr txBox="1"/>
          <p:nvPr userDrawn="1"/>
        </p:nvSpPr>
        <p:spPr>
          <a:xfrm>
            <a:off x="1918668" y="4919400"/>
            <a:ext cx="8861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gan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AFB8F8C-9283-76FB-3962-EAB1F769F352}"/>
              </a:ext>
            </a:extLst>
          </p:cNvPr>
          <p:cNvSpPr txBox="1">
            <a:spLocks/>
          </p:cNvSpPr>
          <p:nvPr userDrawn="1"/>
        </p:nvSpPr>
        <p:spPr>
          <a:xfrm>
            <a:off x="4356537" y="1593802"/>
            <a:ext cx="171697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2D41957-F69A-FCE8-166B-6638C57BCF7A}"/>
              </a:ext>
            </a:extLst>
          </p:cNvPr>
          <p:cNvSpPr txBox="1">
            <a:spLocks/>
          </p:cNvSpPr>
          <p:nvPr userDrawn="1"/>
        </p:nvSpPr>
        <p:spPr>
          <a:xfrm>
            <a:off x="3393126" y="3018806"/>
            <a:ext cx="1999958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28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maent</a:t>
            </a:r>
            <a:r>
              <a:rPr lang="en-GB" sz="2800" b="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800" b="1" kern="1200" baseline="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 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768FAFB-9662-AC79-7BDC-9C397CD371A6}"/>
              </a:ext>
            </a:extLst>
          </p:cNvPr>
          <p:cNvSpPr txBox="1">
            <a:spLocks/>
          </p:cNvSpPr>
          <p:nvPr userDrawn="1"/>
        </p:nvSpPr>
        <p:spPr>
          <a:xfrm>
            <a:off x="3763178" y="4468622"/>
            <a:ext cx="2293080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pic>
        <p:nvPicPr>
          <p:cNvPr id="28" name="Graphic 27" descr="Astronaut female with solid fill">
            <a:extLst>
              <a:ext uri="{FF2B5EF4-FFF2-40B4-BE49-F238E27FC236}">
                <a16:creationId xmlns:a16="http://schemas.microsoft.com/office/drawing/2014/main" id="{E98EAA0E-2AEB-3EAB-0FFB-6DD6DD5FF6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9" name="Graphic 28" descr="Cheers outline">
            <a:extLst>
              <a:ext uri="{FF2B5EF4-FFF2-40B4-BE49-F238E27FC236}">
                <a16:creationId xmlns:a16="http://schemas.microsoft.com/office/drawing/2014/main" id="{C4EF1A09-00F1-9339-B9DF-CEB2E3F200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215" y="4407179"/>
            <a:ext cx="1077601" cy="1077601"/>
          </a:xfrm>
          <a:prstGeom prst="rect">
            <a:avLst/>
          </a:prstGeom>
        </p:spPr>
      </p:pic>
      <p:pic>
        <p:nvPicPr>
          <p:cNvPr id="30" name="Graphic 29" descr="Cell Tower with solid fill">
            <a:extLst>
              <a:ext uri="{FF2B5EF4-FFF2-40B4-BE49-F238E27FC236}">
                <a16:creationId xmlns:a16="http://schemas.microsoft.com/office/drawing/2014/main" id="{82D5C493-4463-E532-ECF7-620F2B1E39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234" y="2908903"/>
            <a:ext cx="1152084" cy="115208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892D5E6-E12E-3C4D-3136-61A7A3AE84F5}"/>
              </a:ext>
            </a:extLst>
          </p:cNvPr>
          <p:cNvSpPr txBox="1"/>
          <p:nvPr userDrawn="1"/>
        </p:nvSpPr>
        <p:spPr>
          <a:xfrm>
            <a:off x="522423" y="352063"/>
            <a:ext cx="776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dirty="0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A6D0A81D-CF43-C451-AEAE-EF399B12E5F7}"/>
              </a:ext>
            </a:extLst>
          </p:cNvPr>
          <p:cNvSpPr txBox="1">
            <a:spLocks/>
          </p:cNvSpPr>
          <p:nvPr userDrawn="1"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33" name="Image" descr="Image">
            <a:extLst>
              <a:ext uri="{FF2B5EF4-FFF2-40B4-BE49-F238E27FC236}">
                <a16:creationId xmlns:a16="http://schemas.microsoft.com/office/drawing/2014/main" id="{9D421C56-DC49-4045-5802-36297B1448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308EBD1A-5BF4-98FC-D36C-B3599E38ED80}"/>
              </a:ext>
            </a:extLst>
          </p:cNvPr>
          <p:cNvSpPr txBox="1">
            <a:spLocks/>
          </p:cNvSpPr>
          <p:nvPr userDrawn="1"/>
        </p:nvSpPr>
        <p:spPr>
          <a:xfrm>
            <a:off x="3494335" y="1543433"/>
            <a:ext cx="2840653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6620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4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47" Type="http://schemas.openxmlformats.org/officeDocument/2006/relationships/slideLayout" Target="../slideLayouts/slideLayout95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45" Type="http://schemas.openxmlformats.org/officeDocument/2006/relationships/slideLayout" Target="../slideLayouts/slideLayout93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4" Type="http://schemas.openxmlformats.org/officeDocument/2006/relationships/slideLayout" Target="../slideLayouts/slideLayout92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slideLayout" Target="../slideLayouts/slideLayout91.xml"/><Relationship Id="rId48" Type="http://schemas.openxmlformats.org/officeDocument/2006/relationships/theme" Target="../theme/theme3.xml"/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4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68.xml"/><Relationship Id="rId41" Type="http://schemas.openxmlformats.org/officeDocument/2006/relationships/slideLayout" Target="../slideLayouts/slideLayout8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21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9315A5-56E6-F446-CC79-9F88F86FF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92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0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2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6" r:id="rId19"/>
    <p:sldLayoutId id="2147483917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923" r:id="rId26"/>
    <p:sldLayoutId id="2147483924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32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88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  <p:sldLayoutId id="2147483987" r:id="rId18"/>
    <p:sldLayoutId id="2147483988" r:id="rId19"/>
    <p:sldLayoutId id="2147483989" r:id="rId20"/>
    <p:sldLayoutId id="2147483990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3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3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763" r:id="rId3"/>
    <p:sldLayoutId id="2147483860" r:id="rId4"/>
    <p:sldLayoutId id="2147483861" r:id="rId5"/>
    <p:sldLayoutId id="2147483862" r:id="rId6"/>
    <p:sldLayoutId id="2147483863" r:id="rId7"/>
    <p:sldLayoutId id="2147483769" r:id="rId8"/>
    <p:sldLayoutId id="2147483770" r:id="rId9"/>
    <p:sldLayoutId id="2147483771" r:id="rId10"/>
    <p:sldLayoutId id="2147483772" r:id="rId11"/>
    <p:sldLayoutId id="2147483868" r:id="rId12"/>
    <p:sldLayoutId id="2147483869" r:id="rId13"/>
    <p:sldLayoutId id="2147483870" r:id="rId14"/>
    <p:sldLayoutId id="2147483995" r:id="rId15"/>
    <p:sldLayoutId id="2147483991" r:id="rId16"/>
    <p:sldLayoutId id="2147483992" r:id="rId17"/>
    <p:sldLayoutId id="2147483876" r:id="rId18"/>
    <p:sldLayoutId id="2147483877" r:id="rId19"/>
    <p:sldLayoutId id="2147483878" r:id="rId20"/>
    <p:sldLayoutId id="2147483879" r:id="rId21"/>
    <p:sldLayoutId id="2147483880" r:id="rId22"/>
    <p:sldLayoutId id="2147483881" r:id="rId23"/>
    <p:sldLayoutId id="2147483882" r:id="rId24"/>
    <p:sldLayoutId id="2147483883" r:id="rId25"/>
    <p:sldLayoutId id="2147483884" r:id="rId26"/>
    <p:sldLayoutId id="2147483993" r:id="rId27"/>
    <p:sldLayoutId id="2147483886" r:id="rId28"/>
    <p:sldLayoutId id="2147483994" r:id="rId29"/>
    <p:sldLayoutId id="2147483888" r:id="rId30"/>
    <p:sldLayoutId id="2147483889" r:id="rId31"/>
    <p:sldLayoutId id="2147483926" r:id="rId32"/>
    <p:sldLayoutId id="2147483927" r:id="rId33"/>
    <p:sldLayoutId id="2147483928" r:id="rId34"/>
    <p:sldLayoutId id="2147483929" r:id="rId35"/>
    <p:sldLayoutId id="2147483930" r:id="rId36"/>
    <p:sldLayoutId id="2147483931" r:id="rId37"/>
    <p:sldLayoutId id="2147483932" r:id="rId38"/>
    <p:sldLayoutId id="2147483933" r:id="rId39"/>
    <p:sldLayoutId id="2147483934" r:id="rId40"/>
    <p:sldLayoutId id="2147483935" r:id="rId41"/>
    <p:sldLayoutId id="2147483936" r:id="rId42"/>
    <p:sldLayoutId id="2147483937" r:id="rId43"/>
    <p:sldLayoutId id="2147483938" r:id="rId44"/>
    <p:sldLayoutId id="2147483939" r:id="rId45"/>
    <p:sldLayoutId id="2147483940" r:id="rId46"/>
    <p:sldLayoutId id="2147483941" r:id="rId4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6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28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xiommaths.com/how-we-wor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olypad.org/CdCIgkrIzNP0uA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xiommaths.typeform.com/to/i5tZnhwx#user_id=xxxxx" TargetMode="External"/><Relationship Id="rId2" Type="http://schemas.openxmlformats.org/officeDocument/2006/relationships/hyperlink" Target="mailto:corrections@axiommaths.com" TargetMode="External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CD119-103A-2729-6AFF-EE33F106D1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Sesiwn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B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20F58-FD48-0EF6-6E9A-56DC7AF7B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Gwasgu</a:t>
            </a:r>
            <a:r>
              <a:rPr lang="en-GB" dirty="0"/>
              <a:t> </a:t>
            </a:r>
            <a:r>
              <a:rPr lang="en-GB" dirty="0" err="1"/>
              <a:t>sgwariau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60390-9CC1-7962-EC52-528B9DCC4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E19CB-464E-B323-DD25-EC1CA8D36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723CDC-D815-528E-366E-1A972026FE92}"/>
              </a:ext>
            </a:extLst>
          </p:cNvPr>
          <p:cNvSpPr txBox="1"/>
          <p:nvPr/>
        </p:nvSpPr>
        <p:spPr>
          <a:xfrm>
            <a:off x="1480456" y="2103784"/>
            <a:ext cx="9170611" cy="3877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Datganiad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eiddo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deallusol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 err="1">
                <a:solidFill>
                  <a:schemeClr val="bg1"/>
                </a:solidFill>
              </a:rPr>
              <a:t>Sylwch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mai</a:t>
            </a:r>
            <a:r>
              <a:rPr lang="en-GB" sz="2000" dirty="0">
                <a:solidFill>
                  <a:schemeClr val="bg1"/>
                </a:solidFill>
              </a:rPr>
              <a:t> dim </a:t>
            </a:r>
            <a:r>
              <a:rPr lang="en-GB" sz="2000" dirty="0" err="1">
                <a:solidFill>
                  <a:schemeClr val="bg1"/>
                </a:solidFill>
              </a:rPr>
              <a:t>ond</a:t>
            </a:r>
            <a:r>
              <a:rPr lang="en-GB" sz="2000" dirty="0">
                <a:solidFill>
                  <a:schemeClr val="bg1"/>
                </a:solidFill>
              </a:rPr>
              <a:t> at y </a:t>
            </a:r>
            <a:r>
              <a:rPr lang="en-GB" sz="2000" dirty="0" err="1">
                <a:solidFill>
                  <a:schemeClr val="bg1"/>
                </a:solidFill>
              </a:rPr>
              <a:t>dibenion</a:t>
            </a:r>
            <a:r>
              <a:rPr lang="en-GB" sz="2000" dirty="0">
                <a:solidFill>
                  <a:schemeClr val="bg1"/>
                </a:solidFill>
              </a:rPr>
              <a:t> a </a:t>
            </a:r>
            <a:r>
              <a:rPr lang="en-GB" sz="2000" dirty="0" err="1">
                <a:solidFill>
                  <a:schemeClr val="bg1"/>
                </a:solidFill>
              </a:rPr>
              <a:t>ddisgrifir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sleidiau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gellir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defnyddio'r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ffeil</a:t>
            </a:r>
            <a:r>
              <a:rPr lang="en-GB" sz="2000" dirty="0">
                <a:solidFill>
                  <a:schemeClr val="bg1"/>
                </a:solidFill>
              </a:rPr>
              <a:t> hon. Ni </a:t>
            </a:r>
            <a:r>
              <a:rPr lang="en-GB" sz="2000" dirty="0" err="1">
                <a:solidFill>
                  <a:schemeClr val="bg1"/>
                </a:solidFill>
              </a:rPr>
              <a:t>ddylid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rhannu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copïo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gwerthu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dyblygu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hatgynhyrchu'r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gydag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unrhyw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sefydliad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arall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thrydydd</a:t>
            </a:r>
            <a:r>
              <a:rPr lang="en-GB" sz="2000" dirty="0">
                <a:solidFill>
                  <a:schemeClr val="bg1"/>
                </a:solidFill>
              </a:rPr>
              <a:t> parti.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chemeClr val="bg1"/>
                </a:solidFill>
              </a:rPr>
              <a:t>Mae </a:t>
            </a:r>
            <a:r>
              <a:rPr lang="en-GB" sz="2000" dirty="0" err="1">
                <a:solidFill>
                  <a:schemeClr val="bg1"/>
                </a:solidFill>
              </a:rPr>
              <a:t>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cwricwlwm</a:t>
            </a:r>
            <a:r>
              <a:rPr lang="en-GB" sz="2000" dirty="0">
                <a:solidFill>
                  <a:schemeClr val="bg1"/>
                </a:solidFill>
              </a:rPr>
              <a:t> Axiom Maths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parhau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fod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eiddo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deallusol</a:t>
            </a:r>
            <a:r>
              <a:rPr lang="en-GB" sz="2000" dirty="0">
                <a:solidFill>
                  <a:schemeClr val="bg1"/>
                </a:solidFill>
              </a:rPr>
              <a:t> Axiom Maths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unig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gyda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gwarchodaeth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hawlfraint</a:t>
            </a:r>
            <a:r>
              <a:rPr lang="en-GB" sz="2000" dirty="0">
                <a:solidFill>
                  <a:schemeClr val="bg1"/>
                </a:solidFill>
              </a:rPr>
              <a:t> lawn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berthnasol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oni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nodir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benodol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fel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arall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chemeClr val="bg1"/>
              </a:solidFill>
              <a:latin typeface="+mj-lt"/>
            </a:endParaRPr>
          </a:p>
          <a:p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1338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A1E71D-9612-8B48-D3BA-4BC4F7CF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61C0B-E461-C84D-4E57-2208E803C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326624" cy="458929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Mae </a:t>
            </a:r>
            <a:r>
              <a:rPr lang="en-GB" dirty="0" err="1"/>
              <a:t>ein</a:t>
            </a:r>
            <a:r>
              <a:rPr lang="en-GB" dirty="0"/>
              <a:t> </a:t>
            </a:r>
            <a:r>
              <a:rPr lang="en-GB" dirty="0" err="1"/>
              <a:t>sesiynau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</a:t>
            </a:r>
            <a:r>
              <a:rPr lang="en-GB" dirty="0" err="1"/>
              <a:t>wedi'u</a:t>
            </a:r>
            <a:r>
              <a:rPr lang="en-GB" dirty="0"/>
              <a:t> </a:t>
            </a:r>
            <a:r>
              <a:rPr lang="en-GB" dirty="0" err="1"/>
              <a:t>cynllunio</a:t>
            </a:r>
            <a:r>
              <a:rPr lang="en-GB" dirty="0"/>
              <a:t> </a:t>
            </a:r>
            <a:r>
              <a:rPr lang="en-GB" dirty="0" err="1"/>
              <a:t>fel</a:t>
            </a:r>
            <a:r>
              <a:rPr lang="en-GB" dirty="0"/>
              <a:t> </a:t>
            </a:r>
            <a:r>
              <a:rPr lang="en-GB" dirty="0" err="1"/>
              <a:t>rhagflas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dirty="0" err="1"/>
              <a:t>cylchoedd</a:t>
            </a:r>
            <a:r>
              <a:rPr lang="en-GB" dirty="0"/>
              <a:t> Axiom Maths. </a:t>
            </a:r>
            <a:r>
              <a:rPr lang="en-GB" dirty="0" err="1"/>
              <a:t>Defnyddiwch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â </a:t>
            </a:r>
            <a:r>
              <a:rPr lang="en-GB" dirty="0" err="1"/>
              <a:t>diddordeb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cymryd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ceisio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o </a:t>
            </a:r>
            <a:r>
              <a:rPr lang="en-GB" dirty="0" err="1"/>
              <a:t>wybodaeth</a:t>
            </a:r>
            <a:r>
              <a:rPr lang="en-GB" dirty="0"/>
              <a:t> am y </a:t>
            </a:r>
            <a:r>
              <a:rPr lang="en-GB" dirty="0" err="1"/>
              <a:t>rhaglen</a:t>
            </a:r>
            <a:r>
              <a:rPr lang="en-GB" dirty="0"/>
              <a:t> </a:t>
            </a:r>
            <a:r>
              <a:rPr lang="en-GB" dirty="0" err="1"/>
              <a:t>cyn</a:t>
            </a:r>
            <a:r>
              <a:rPr lang="en-GB" dirty="0"/>
              <a:t> </a:t>
            </a:r>
            <a:r>
              <a:rPr lang="en-GB" dirty="0" err="1"/>
              <a:t>ymrwymo</a:t>
            </a:r>
            <a:r>
              <a:rPr lang="en-GB" dirty="0"/>
              <a:t>.</a:t>
            </a:r>
          </a:p>
          <a:p>
            <a:pPr marL="810900" lvl="1" indent="-342900"/>
            <a:r>
              <a:rPr lang="en-GB" b="0" dirty="0" err="1">
                <a:solidFill>
                  <a:schemeClr val="tx1"/>
                </a:solidFill>
              </a:rPr>
              <a:t>Mae'r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cynnwys</a:t>
            </a:r>
            <a:r>
              <a:rPr lang="en-GB" b="0" dirty="0">
                <a:solidFill>
                  <a:schemeClr val="tx1"/>
                </a:solidFill>
              </a:rPr>
              <a:t> a'r </a:t>
            </a:r>
            <a:r>
              <a:rPr lang="en-GB" b="0" dirty="0" err="1">
                <a:solidFill>
                  <a:schemeClr val="tx1"/>
                </a:solidFill>
              </a:rPr>
              <a:t>strwythur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gynrychioliadol</a:t>
            </a:r>
            <a:r>
              <a:rPr lang="en-GB" b="0" dirty="0">
                <a:solidFill>
                  <a:schemeClr val="tx1"/>
                </a:solidFill>
              </a:rPr>
              <a:t> o </a:t>
            </a:r>
            <a:r>
              <a:rPr lang="en-GB" b="0" dirty="0" err="1">
                <a:solidFill>
                  <a:schemeClr val="tx1"/>
                </a:solidFill>
              </a:rPr>
              <a:t>sesiynau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Mathemateg</a:t>
            </a:r>
            <a:r>
              <a:rPr lang="en-GB" b="0" dirty="0">
                <a:solidFill>
                  <a:schemeClr val="tx1"/>
                </a:solidFill>
              </a:rPr>
              <a:t> Axiom.</a:t>
            </a:r>
          </a:p>
          <a:p>
            <a:pPr marL="810900" lvl="1" indent="-342900"/>
            <a:r>
              <a:rPr lang="en-GB" b="0" dirty="0" err="1">
                <a:solidFill>
                  <a:schemeClr val="tx1"/>
                </a:solidFill>
              </a:rPr>
              <a:t>Mae'r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swigod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lleferydd</a:t>
            </a:r>
            <a:r>
              <a:rPr lang="en-GB" b="0" dirty="0">
                <a:solidFill>
                  <a:schemeClr val="tx1"/>
                </a:solidFill>
              </a:rPr>
              <a:t> (</a:t>
            </a:r>
            <a:r>
              <a:rPr lang="en-GB" b="0" dirty="0" err="1">
                <a:solidFill>
                  <a:schemeClr val="tx1"/>
                </a:solidFill>
              </a:rPr>
              <a:t>sydd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wedi'u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cuddio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y </a:t>
            </a:r>
            <a:r>
              <a:rPr lang="en-GB" b="0" dirty="0" err="1">
                <a:solidFill>
                  <a:schemeClr val="tx1"/>
                </a:solidFill>
              </a:rPr>
              <a:t>golwg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cyflwyniad</a:t>
            </a:r>
            <a:r>
              <a:rPr lang="en-GB" b="0" dirty="0">
                <a:solidFill>
                  <a:schemeClr val="tx1"/>
                </a:solidFill>
              </a:rPr>
              <a:t>) </a:t>
            </a:r>
            <a:r>
              <a:rPr lang="en-GB" b="0" dirty="0" err="1">
                <a:solidFill>
                  <a:schemeClr val="tx1"/>
                </a:solidFill>
              </a:rPr>
              <a:t>wedi'u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cynnwys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i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dynnu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sylw</a:t>
            </a:r>
            <a:r>
              <a:rPr lang="en-GB" b="0" dirty="0">
                <a:solidFill>
                  <a:schemeClr val="tx1"/>
                </a:solidFill>
              </a:rPr>
              <a:t> at </a:t>
            </a:r>
            <a:r>
              <a:rPr lang="en-GB" b="0" dirty="0" err="1">
                <a:solidFill>
                  <a:schemeClr val="tx1"/>
                </a:solidFill>
              </a:rPr>
              <a:t>nodweddion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cyffredin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sesiynau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Mathemateg</a:t>
            </a:r>
            <a:r>
              <a:rPr lang="en-GB" b="0" dirty="0">
                <a:solidFill>
                  <a:schemeClr val="tx1"/>
                </a:solidFill>
              </a:rPr>
              <a:t> Axiom.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Mae </a:t>
            </a:r>
            <a:r>
              <a:rPr lang="en-GB" dirty="0" err="1"/>
              <a:t>sesiynau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</a:t>
            </a:r>
            <a:r>
              <a:rPr lang="en-GB" dirty="0" err="1"/>
              <a:t>wedi'u</a:t>
            </a:r>
            <a:r>
              <a:rPr lang="en-GB" dirty="0"/>
              <a:t> </a:t>
            </a:r>
            <a:r>
              <a:rPr lang="en-GB" dirty="0" err="1"/>
              <a:t>cynllunio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ddefnyddiadwy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grwpiau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neu </a:t>
            </a:r>
            <a:r>
              <a:rPr lang="en-GB" dirty="0" err="1"/>
              <a:t>ddosbarthiadau</a:t>
            </a:r>
            <a:r>
              <a:rPr lang="en-GB" dirty="0"/>
              <a:t> </a:t>
            </a:r>
            <a:r>
              <a:rPr lang="en-GB" dirty="0" err="1"/>
              <a:t>cyfan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ddechrau</a:t>
            </a:r>
            <a:r>
              <a:rPr lang="en-GB" dirty="0"/>
              <a:t> </a:t>
            </a:r>
            <a:r>
              <a:rPr lang="en-GB" dirty="0" err="1"/>
              <a:t>Blwyddyn</a:t>
            </a:r>
            <a:r>
              <a:rPr lang="en-GB" dirty="0"/>
              <a:t> 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Gellir</a:t>
            </a:r>
            <a:r>
              <a:rPr lang="en-GB" dirty="0"/>
              <a:t> </a:t>
            </a:r>
            <a:r>
              <a:rPr lang="en-GB" dirty="0" err="1"/>
              <a:t>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ddeunyddiau</a:t>
            </a:r>
            <a:r>
              <a:rPr lang="en-GB" dirty="0"/>
              <a:t> </a:t>
            </a:r>
            <a:r>
              <a:rPr lang="en-GB" dirty="0" err="1"/>
              <a:t>hyfforddi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cyd-fynd</a:t>
            </a:r>
            <a:r>
              <a:rPr lang="en-GB" dirty="0"/>
              <a:t> </a:t>
            </a:r>
            <a:r>
              <a:rPr lang="en-GB" dirty="0" err="1"/>
              <a:t>â'r</a:t>
            </a:r>
            <a:r>
              <a:rPr lang="en-GB" dirty="0"/>
              <a:t> </a:t>
            </a:r>
            <a:r>
              <a:rPr lang="en-GB" dirty="0" err="1"/>
              <a:t>sesiynau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</a:t>
            </a:r>
            <a:r>
              <a:rPr lang="en-GB" dirty="0" err="1">
                <a:hlinkClick r:id="rId3"/>
              </a:rPr>
              <a:t>yma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F5BE-F865-09DC-10E0-EA6832090564}"/>
              </a:ext>
            </a:extLst>
          </p:cNvPr>
          <p:cNvSpPr txBox="1"/>
          <p:nvPr/>
        </p:nvSpPr>
        <p:spPr>
          <a:xfrm>
            <a:off x="522423" y="352063"/>
            <a:ext cx="10655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Sut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allaf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i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ddefnyddio'r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sesiynau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sampl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775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682637-59B1-934B-CFDA-838B2616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57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DB405-7AC7-0ABF-3557-531BFF23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70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C96C20C-0061-3940-D1EE-68210D78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D20D5-7C74-C122-C9A9-0F8F8B858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Nod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problemau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sesiwn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hon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yw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amlygu'r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gwahaniaeth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rhwng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“Allaf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ddim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ei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b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</a:b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wneud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” a “All neb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ei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wneud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,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mae'n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amhosibl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.”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Gofynnwch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gwestiynau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fel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, “Sut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allwch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b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</a:b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chi </a:t>
            </a:r>
            <a:r>
              <a:rPr lang="en-GB" b="1" dirty="0" err="1">
                <a:solidFill>
                  <a:schemeClr val="tx2"/>
                </a:solidFill>
                <a:latin typeface="+mn-lt"/>
                <a:ea typeface="+mn-ea"/>
                <a:cs typeface="Arial"/>
              </a:rPr>
              <a:t>fy</a:t>
            </a:r>
            <a:r>
              <a:rPr lang="en-GB" b="1" dirty="0">
                <a:solidFill>
                  <a:schemeClr val="tx2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  <a:ea typeface="+mn-ea"/>
                <a:cs typeface="Arial"/>
              </a:rPr>
              <a:t>narbwyllo</a:t>
            </a:r>
            <a:r>
              <a:rPr lang="en-GB" b="1" dirty="0">
                <a:solidFill>
                  <a:schemeClr val="tx2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na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fydd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hyn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gweithio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beth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bynnag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fo'r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ffordd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rydych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chi'n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ceisio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ffitio'r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sgwariau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mewn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?”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Bydd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mathemategwyr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datblygu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gwydnwch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wyneb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problemau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nad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ydyn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nhw'n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eu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datrys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ar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unwaith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a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byddan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nhw'n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dod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o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hyd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ddadleuon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ddangos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bod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rhai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achosion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amhosibl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,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hytrach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na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methu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â'u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gwneud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weithio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ABC406-8B94-5627-D078-E3408111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7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C211B-2B07-CE5B-D62C-B675AB0AD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5538868-757C-CC0F-1025-5E4FB600E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485907"/>
              </p:ext>
            </p:extLst>
          </p:nvPr>
        </p:nvGraphicFramePr>
        <p:xfrm>
          <a:off x="609600" y="1453699"/>
          <a:ext cx="1043734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7398">
                  <a:extLst>
                    <a:ext uri="{9D8B030D-6E8A-4147-A177-3AD203B41FA5}">
                      <a16:colId xmlns:a16="http://schemas.microsoft.com/office/drawing/2014/main" val="3266196258"/>
                    </a:ext>
                  </a:extLst>
                </a:gridCol>
                <a:gridCol w="5058780">
                  <a:extLst>
                    <a:ext uri="{9D8B030D-6E8A-4147-A177-3AD203B41FA5}">
                      <a16:colId xmlns:a16="http://schemas.microsoft.com/office/drawing/2014/main" val="2509027465"/>
                    </a:ext>
                  </a:extLst>
                </a:gridCol>
                <a:gridCol w="2061163">
                  <a:extLst>
                    <a:ext uri="{9D8B030D-6E8A-4147-A177-3AD203B41FA5}">
                      <a16:colId xmlns:a16="http://schemas.microsoft.com/office/drawing/2014/main" val="1647921077"/>
                    </a:ext>
                  </a:extLst>
                </a:gridCol>
              </a:tblGrid>
              <a:tr h="48502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Yn y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sesiwn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sampl</a:t>
                      </a:r>
                      <a:r>
                        <a:rPr lang="en-GB" b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hon,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rydym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yn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awgrymu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gallwch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orffen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ddwy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‘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craidd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’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gyntaf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mewn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awr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. Yn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Os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oes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gennych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fwy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neu lai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na’r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amser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hwn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defnyddiwch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ychwanegol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ar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gyfer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‘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gafaelwyr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cyflym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’ a’r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canllawiau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isod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drefnu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strwythuro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eich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sesiwn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(au)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blasu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fel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gwelwch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yn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</a:rPr>
                        <a:t>dda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31F1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31F1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109423"/>
                  </a:ext>
                </a:extLst>
              </a:tr>
              <a:tr h="485023">
                <a:tc>
                  <a:txBody>
                    <a:bodyPr/>
                    <a:lstStyle/>
                    <a:p>
                      <a:r>
                        <a:rPr lang="en-GB" sz="1800" b="1">
                          <a:solidFill>
                            <a:schemeClr val="tx2"/>
                          </a:solidFill>
                        </a:rPr>
                        <a:t>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err="1">
                          <a:solidFill>
                            <a:schemeClr val="tx2"/>
                          </a:solidFill>
                        </a:rPr>
                        <a:t>Canllawiau</a:t>
                      </a:r>
                      <a:endParaRPr lang="en-GB" sz="1800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 err="1">
                          <a:solidFill>
                            <a:schemeClr val="tx2"/>
                          </a:solidFill>
                        </a:rPr>
                        <a:t>Efallai</a:t>
                      </a:r>
                      <a:r>
                        <a:rPr lang="en-GB" sz="1800" b="1" dirty="0">
                          <a:solidFill>
                            <a:schemeClr val="tx2"/>
                          </a:solidFill>
                        </a:rPr>
                        <a:t> y </a:t>
                      </a:r>
                      <a:r>
                        <a:rPr lang="en-GB" sz="1800" b="1" dirty="0" err="1">
                          <a:solidFill>
                            <a:schemeClr val="tx2"/>
                          </a:solidFill>
                        </a:rPr>
                        <a:t>bydd</a:t>
                      </a:r>
                      <a:r>
                        <a:rPr lang="en-GB" sz="1800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800" b="1" dirty="0" err="1">
                          <a:solidFill>
                            <a:schemeClr val="tx2"/>
                          </a:solidFill>
                        </a:rPr>
                        <a:t>angen</a:t>
                      </a:r>
                      <a:r>
                        <a:rPr lang="en-GB" sz="1800" b="1" dirty="0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91068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r>
                        <a:rPr lang="en-GB" sz="1800" dirty="0" err="1"/>
                        <a:t>Gwasgu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sgwariau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u="none" dirty="0" err="1"/>
                        <a:t>Yn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cyflwyno'r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cyd-destun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gyda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phroblem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amhosibl</a:t>
                      </a:r>
                      <a:r>
                        <a:rPr lang="en-GB" sz="1800" u="none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r>
                        <a:rPr lang="en-GB" sz="1800" dirty="0" err="1"/>
                        <a:t>Taflenni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gwaith</a:t>
                      </a:r>
                      <a:r>
                        <a:rPr lang="en-GB" sz="1800" dirty="0"/>
                        <a:t>  neu </a:t>
                      </a:r>
                      <a:r>
                        <a:rPr lang="en-GB" sz="1800" dirty="0">
                          <a:hlinkClick r:id="rId2"/>
                        </a:rPr>
                        <a:t>Polypad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33361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r>
                        <a:rPr lang="en-GB" sz="1800" dirty="0" err="1"/>
                        <a:t>Ydy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o'n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ffitio</a:t>
                      </a:r>
                      <a:r>
                        <a:rPr lang="en-GB" sz="18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u="none" dirty="0" err="1"/>
                        <a:t>Cyfiawnhewch</a:t>
                      </a:r>
                      <a:r>
                        <a:rPr lang="en-GB" sz="1800" u="none" dirty="0"/>
                        <a:t> a </a:t>
                      </a:r>
                      <a:r>
                        <a:rPr lang="en-GB" sz="1800" u="none" dirty="0" err="1"/>
                        <a:t>ellir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trefnu'r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sgwariau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ym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mhob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petryal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penodol</a:t>
                      </a:r>
                      <a:r>
                        <a:rPr lang="en-GB" sz="1800" u="none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738584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r>
                        <a:rPr lang="en-GB" sz="1800" b="1" dirty="0" err="1">
                          <a:solidFill>
                            <a:schemeClr val="accent3"/>
                          </a:solidFill>
                        </a:rPr>
                        <a:t>Gwasgwch</a:t>
                      </a:r>
                      <a:r>
                        <a:rPr lang="en-GB" sz="1800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sz="1800" b="1" dirty="0" err="1">
                          <a:solidFill>
                            <a:schemeClr val="accent3"/>
                          </a:solidFill>
                        </a:rPr>
                        <a:t>ef</a:t>
                      </a:r>
                      <a:r>
                        <a:rPr lang="en-GB" sz="1800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sz="1800" b="1" dirty="0" err="1">
                          <a:solidFill>
                            <a:schemeClr val="accent3"/>
                          </a:solidFill>
                        </a:rPr>
                        <a:t>i</a:t>
                      </a:r>
                      <a:r>
                        <a:rPr lang="en-GB" sz="1800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sz="1800" b="1" dirty="0" err="1">
                          <a:solidFill>
                            <a:schemeClr val="accent3"/>
                          </a:solidFill>
                        </a:rPr>
                        <a:t>mewn</a:t>
                      </a:r>
                      <a:r>
                        <a:rPr lang="en-GB" sz="1800" b="1" dirty="0">
                          <a:solidFill>
                            <a:schemeClr val="accent3"/>
                          </a:solidFill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/>
                        <a:t>Problem </a:t>
                      </a:r>
                      <a:r>
                        <a:rPr lang="en-GB" dirty="0" err="1"/>
                        <a:t>ychwanegol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gylchoedd</a:t>
                      </a:r>
                      <a:r>
                        <a:rPr lang="en-GB" dirty="0"/>
                        <a:t> neu </a:t>
                      </a:r>
                      <a:r>
                        <a:rPr lang="en-GB" dirty="0" err="1"/>
                        <a:t>unigolion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sy'n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gwneud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cynnydd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cyflym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1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572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89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72831A-1F44-FEDB-F7F7-16E153AA2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2640EA83-4144-22FF-4234-32B2F8CF0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02687" y="3662589"/>
            <a:ext cx="3089313" cy="2685052"/>
          </a:xfrm>
          <a:prstGeom prst="wedgeEllipseCallout">
            <a:avLst>
              <a:gd name="adj1" fmla="val -61621"/>
              <a:gd name="adj2" fmla="val -3172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Atgyfnerthwch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ffaith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byddant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gweithio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broblemau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gyda'i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gilydd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Mewn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cylchoedd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nid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yw'n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ymwneud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â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chystadlu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erbyn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gilydd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0301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3B8356-C8E2-F1F2-37A9-278D8123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Octagon 2">
            <a:extLst>
              <a:ext uri="{FF2B5EF4-FFF2-40B4-BE49-F238E27FC236}">
                <a16:creationId xmlns:a16="http://schemas.microsoft.com/office/drawing/2014/main" id="{601E6D35-6610-969C-C752-C80B66BA6CE8}"/>
              </a:ext>
            </a:extLst>
          </p:cNvPr>
          <p:cNvSpPr/>
          <p:nvPr/>
        </p:nvSpPr>
        <p:spPr>
          <a:xfrm>
            <a:off x="5614416" y="2830068"/>
            <a:ext cx="4754880" cy="1197864"/>
          </a:xfrm>
          <a:prstGeom prst="octagon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Mewn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cylchoedd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byddwch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chi'n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dysgu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bod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fathemategwyr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anturus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huawdl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ac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dderbyniol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D6176E6-B199-F5CC-7C89-4EBC21F94BEC}"/>
              </a:ext>
            </a:extLst>
          </p:cNvPr>
          <p:cNvSpPr/>
          <p:nvPr/>
        </p:nvSpPr>
        <p:spPr>
          <a:xfrm>
            <a:off x="7089334" y="4755517"/>
            <a:ext cx="3690960" cy="1592124"/>
          </a:xfrm>
          <a:prstGeom prst="wedgeEllipseCallout">
            <a:avLst>
              <a:gd name="adj1" fmla="val -26968"/>
              <a:gd name="adj2" fmla="val -65956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Mae'r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tair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sesiwn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gyntaf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Mloc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canolbwyntio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 o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ymddygiad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AHD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mathemategwyr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396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D561E-D575-A493-6441-CC2976C74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Gwasgu</a:t>
            </a:r>
            <a:r>
              <a:rPr lang="en-GB" dirty="0"/>
              <a:t> </a:t>
            </a:r>
            <a:r>
              <a:rPr lang="en-GB" dirty="0" err="1"/>
              <a:t>Sgwariau</a:t>
            </a:r>
            <a:endParaRPr lang="en-GB" dirty="0">
              <a:highlight>
                <a:srgbClr val="FFFF00"/>
              </a:highlight>
            </a:endParaRPr>
          </a:p>
        </p:txBody>
      </p:sp>
      <p:graphicFrame>
        <p:nvGraphicFramePr>
          <p:cNvPr id="5" name="Table 4" descr="A blank 3 × 5 rectangle.">
            <a:extLst>
              <a:ext uri="{FF2B5EF4-FFF2-40B4-BE49-F238E27FC236}">
                <a16:creationId xmlns:a16="http://schemas.microsoft.com/office/drawing/2014/main" id="{1AD2AB86-43AE-277F-8D8A-09F2371FA220}"/>
              </a:ext>
            </a:extLst>
          </p:cNvPr>
          <p:cNvGraphicFramePr>
            <a:graphicFrameLocks noGrp="1"/>
          </p:cNvGraphicFramePr>
          <p:nvPr/>
        </p:nvGraphicFramePr>
        <p:xfrm>
          <a:off x="6863936" y="1773738"/>
          <a:ext cx="27000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1293B96-C8E1-5B18-F2C4-86E4145DF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0736" y="4670593"/>
            <a:ext cx="5486400" cy="1686792"/>
          </a:xfrm>
          <a:prstGeom prst="wedgeEllipseCallout">
            <a:avLst>
              <a:gd name="adj1" fmla="val -45631"/>
              <a:gd name="adj2" fmla="val -73986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Mae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problemau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Axiom Maths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wedi'u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cynllunio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ddarparu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cyfleoedd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gyfer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rhesymu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mathemategol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mewn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cyd-destunau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syml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ydynt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yn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ddibynnol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iawn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sgiliau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technegol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mathemategwyr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6DDC21F-8585-C23E-39EC-16A231E08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741664" y="3453007"/>
            <a:ext cx="0" cy="61512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 descr="A pink 1 × 1 rectangle, placed in 3 × 5 rectangle, in the bottom right.">
            <a:extLst>
              <a:ext uri="{FF2B5EF4-FFF2-40B4-BE49-F238E27FC236}">
                <a16:creationId xmlns:a16="http://schemas.microsoft.com/office/drawing/2014/main" id="{D7AB7F6D-A478-AAC8-470F-13D22A92BC35}"/>
              </a:ext>
            </a:extLst>
          </p:cNvPr>
          <p:cNvGraphicFramePr>
            <a:graphicFrameLocks noGrp="1"/>
          </p:cNvGraphicFramePr>
          <p:nvPr/>
        </p:nvGraphicFramePr>
        <p:xfrm>
          <a:off x="9028169" y="2853738"/>
          <a:ext cx="540000" cy="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9" name="Table 8" descr="A red 2 × 2 rectangle, placed in 3 × 5 rectangle, in the top right.">
            <a:extLst>
              <a:ext uri="{FF2B5EF4-FFF2-40B4-BE49-F238E27FC236}">
                <a16:creationId xmlns:a16="http://schemas.microsoft.com/office/drawing/2014/main" id="{973EF497-EA50-B353-3406-A8266CF61FF9}"/>
              </a:ext>
            </a:extLst>
          </p:cNvPr>
          <p:cNvGraphicFramePr>
            <a:graphicFrameLocks noGrp="1"/>
          </p:cNvGraphicFramePr>
          <p:nvPr/>
        </p:nvGraphicFramePr>
        <p:xfrm>
          <a:off x="8488169" y="1770487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11" name="Table 10" descr="A green 3 × 3 rectangle, placed in 3 × 5 rectangle, on the left.">
            <a:extLst>
              <a:ext uri="{FF2B5EF4-FFF2-40B4-BE49-F238E27FC236}">
                <a16:creationId xmlns:a16="http://schemas.microsoft.com/office/drawing/2014/main" id="{C505CBA6-C60D-1974-90E4-D45811F61A96}"/>
              </a:ext>
            </a:extLst>
          </p:cNvPr>
          <p:cNvGraphicFramePr>
            <a:graphicFrameLocks noGrp="1"/>
          </p:cNvGraphicFramePr>
          <p:nvPr/>
        </p:nvGraphicFramePr>
        <p:xfrm>
          <a:off x="6863936" y="1770487"/>
          <a:ext cx="16200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sp>
        <p:nvSpPr>
          <p:cNvPr id="3" name="Content Placeholder 2" descr="The diagram shows how the squares with sides 1, 2 and 3 can fit without overlapping in a 3 by 5 rectangle. &#10;&#10;There is one square left uncovered.&#10;&#10;Is there any smaller rectangle with &#10;whole-number side lengths which will contain all three squares?">
            <a:extLst>
              <a:ext uri="{FF2B5EF4-FFF2-40B4-BE49-F238E27FC236}">
                <a16:creationId xmlns:a16="http://schemas.microsoft.com/office/drawing/2014/main" id="{08DC6084-7F90-CFC6-DF96-5F6F1DB3D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486400" cy="4589293"/>
          </a:xfrm>
        </p:spPr>
        <p:txBody>
          <a:bodyPr/>
          <a:lstStyle/>
          <a:p>
            <a:r>
              <a:rPr lang="en-GB" dirty="0" err="1"/>
              <a:t>Mae'r</a:t>
            </a:r>
            <a:r>
              <a:rPr lang="en-GB" dirty="0"/>
              <a:t> diagram yn </a:t>
            </a:r>
            <a:r>
              <a:rPr lang="en-GB" dirty="0" err="1"/>
              <a:t>dangos</a:t>
            </a:r>
            <a:r>
              <a:rPr lang="en-GB" dirty="0"/>
              <a:t> </a:t>
            </a:r>
            <a:r>
              <a:rPr lang="en-GB" dirty="0" err="1"/>
              <a:t>sut</a:t>
            </a:r>
            <a:r>
              <a:rPr lang="en-GB" dirty="0"/>
              <a:t> y gall y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 a 3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heb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orgyffwrdd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3 × 5.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Mae un </a:t>
            </a:r>
            <a:r>
              <a:rPr lang="en-GB" dirty="0" err="1"/>
              <a:t>sgwâr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orchuddio</a:t>
            </a:r>
            <a:r>
              <a:rPr lang="en-GB" dirty="0"/>
              <a:t>. </a:t>
            </a:r>
            <a:br>
              <a:rPr lang="en-GB" dirty="0"/>
            </a:br>
            <a:endParaRPr lang="en-GB" dirty="0"/>
          </a:p>
          <a:p>
            <a:r>
              <a:rPr lang="en-GB" dirty="0"/>
              <a:t>A 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betryal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llai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cyfan</a:t>
            </a:r>
            <a:r>
              <a:rPr lang="en-GB" dirty="0"/>
              <a:t> a </a:t>
            </a:r>
            <a:r>
              <a:rPr lang="en-GB" dirty="0" err="1"/>
              <a:t>fydd</a:t>
            </a:r>
            <a:r>
              <a:rPr lang="en-GB" dirty="0"/>
              <a:t> yn </a:t>
            </a:r>
            <a:r>
              <a:rPr lang="en-GB" dirty="0" err="1"/>
              <a:t>cynnwys</a:t>
            </a:r>
            <a:r>
              <a:rPr lang="en-GB" dirty="0"/>
              <a:t> </a:t>
            </a:r>
            <a:r>
              <a:rPr lang="en-GB" b="1" dirty="0">
                <a:solidFill>
                  <a:schemeClr val="tx2"/>
                </a:solidFill>
              </a:rPr>
              <a:t>bob un </a:t>
            </a:r>
            <a:r>
              <a:rPr lang="en-GB" b="1" dirty="0" err="1">
                <a:solidFill>
                  <a:schemeClr val="tx2"/>
                </a:solidFill>
              </a:rPr>
              <a:t>o’r</a:t>
            </a:r>
            <a:r>
              <a:rPr lang="en-GB" b="1" dirty="0">
                <a:solidFill>
                  <a:schemeClr val="tx2"/>
                </a:solidFill>
              </a:rPr>
              <a:t> tri </a:t>
            </a:r>
            <a:r>
              <a:rPr lang="en-GB" dirty="0" err="1"/>
              <a:t>sgwâr</a:t>
            </a:r>
            <a:r>
              <a:rPr lang="en-GB" dirty="0"/>
              <a:t>?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AB1838-BB31-D948-301E-F49F02D70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45585" y="4055470"/>
            <a:ext cx="4086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6301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sgwâr ar ôl heb ei orchuddio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6301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0A41132-CB9F-C95B-4C7D-994BC1535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753320" y="1770487"/>
            <a:ext cx="0" cy="165851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DB1341-31B6-CAE6-721E-DCC083B4E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863936" y="1648128"/>
            <a:ext cx="270000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5E10BFA-1120-EFFF-F85D-CABC861C0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38298" y="2438156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07DC1B-81E0-229D-AF71-9CCF13AB0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11896" y="1321703"/>
            <a:ext cx="441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7DC94-FCF7-1BB9-E4F0-93F947561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68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C4B04-E1B5-0DF7-1E29-2A55C64CD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3" y="1306220"/>
            <a:ext cx="4725012" cy="46435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1600" dirty="0"/>
              <a:t>Y </a:t>
            </a:r>
            <a:r>
              <a:rPr lang="en-GB" sz="1600" dirty="0" err="1"/>
              <a:t>mathemategwyr</a:t>
            </a:r>
            <a:r>
              <a:rPr lang="en-GB" sz="1600" dirty="0"/>
              <a:t> yn </a:t>
            </a:r>
            <a:r>
              <a:rPr lang="en-GB" sz="1600" dirty="0" err="1"/>
              <a:t>trefnu'r</a:t>
            </a:r>
            <a:r>
              <a:rPr lang="en-GB" sz="1600" dirty="0"/>
              <a:t> </a:t>
            </a:r>
            <a:r>
              <a:rPr lang="en-GB" sz="1600" dirty="0" err="1"/>
              <a:t>sgwariau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gwahanol</a:t>
            </a:r>
            <a:r>
              <a:rPr lang="en-GB" sz="1600" dirty="0"/>
              <a:t> </a:t>
            </a:r>
            <a:r>
              <a:rPr lang="en-GB" sz="1600" dirty="0" err="1"/>
              <a:t>ffyrdd</a:t>
            </a:r>
            <a:r>
              <a:rPr lang="en-GB" sz="1600" dirty="0"/>
              <a:t>, </a:t>
            </a:r>
            <a:r>
              <a:rPr lang="en-GB" sz="1600" dirty="0" err="1"/>
              <a:t>ond</a:t>
            </a:r>
            <a:r>
              <a:rPr lang="en-GB" sz="1600" dirty="0"/>
              <a:t> </a:t>
            </a:r>
            <a:r>
              <a:rPr lang="en-GB" sz="1600" dirty="0" err="1"/>
              <a:t>heb</a:t>
            </a:r>
            <a:r>
              <a:rPr lang="en-GB" sz="1600" dirty="0"/>
              <a:t> </a:t>
            </a:r>
            <a:r>
              <a:rPr lang="en-GB" sz="1600" dirty="0" err="1"/>
              <a:t>lwyddo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leihau</a:t>
            </a:r>
            <a:r>
              <a:rPr lang="en-GB" sz="1600" dirty="0"/>
              <a:t> </a:t>
            </a:r>
            <a:r>
              <a:rPr lang="en-GB" sz="1600" dirty="0" err="1"/>
              <a:t>maint</a:t>
            </a:r>
            <a:r>
              <a:rPr lang="en-GB" sz="1600" dirty="0"/>
              <a:t> y </a:t>
            </a:r>
            <a:r>
              <a:rPr lang="en-GB" sz="1600" dirty="0" err="1"/>
              <a:t>petryal</a:t>
            </a:r>
            <a:r>
              <a:rPr lang="en-GB" sz="1600" dirty="0"/>
              <a:t> y </a:t>
            </a:r>
            <a:r>
              <a:rPr lang="en-GB" sz="1600" dirty="0" err="1"/>
              <a:t>maent</a:t>
            </a:r>
            <a:r>
              <a:rPr lang="en-GB" sz="1600" dirty="0"/>
              <a:t> yn </a:t>
            </a:r>
            <a:r>
              <a:rPr lang="en-GB" sz="1600" dirty="0" err="1"/>
              <a:t>ffitio</a:t>
            </a:r>
            <a:r>
              <a:rPr lang="en-GB" sz="1600" dirty="0"/>
              <a:t> </a:t>
            </a:r>
            <a:r>
              <a:rPr lang="en-GB" sz="1600" dirty="0" err="1"/>
              <a:t>ynddo</a:t>
            </a:r>
            <a:r>
              <a:rPr lang="en-GB" sz="1600" dirty="0"/>
              <a:t>.</a:t>
            </a:r>
          </a:p>
          <a:p>
            <a:pPr lvl="1">
              <a:lnSpc>
                <a:spcPct val="100000"/>
              </a:lnSpc>
            </a:pPr>
            <a:r>
              <a:rPr lang="en-GB" sz="1600" dirty="0"/>
              <a:t>“</a:t>
            </a:r>
            <a:r>
              <a:rPr lang="en-GB" sz="1600" dirty="0" err="1"/>
              <a:t>Mae’n</a:t>
            </a:r>
            <a:r>
              <a:rPr lang="en-GB" sz="1600" dirty="0"/>
              <a:t> </a:t>
            </a:r>
            <a:r>
              <a:rPr lang="en-GB" sz="1600" dirty="0" err="1"/>
              <a:t>rhaid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mi </a:t>
            </a:r>
            <a:r>
              <a:rPr lang="en-GB" sz="1600" dirty="0" err="1"/>
              <a:t>osod</a:t>
            </a:r>
            <a:r>
              <a:rPr lang="en-GB" sz="1600" dirty="0"/>
              <a:t> y </a:t>
            </a:r>
            <a:r>
              <a:rPr lang="en-GB" sz="1600" dirty="0" err="1"/>
              <a:t>sgwâr</a:t>
            </a:r>
            <a:r>
              <a:rPr lang="en-GB" sz="1600" dirty="0"/>
              <a:t> 2 × 2 </a:t>
            </a:r>
            <a:r>
              <a:rPr lang="en-GB" sz="1600" dirty="0" err="1"/>
              <a:t>wrth</a:t>
            </a:r>
            <a:r>
              <a:rPr lang="en-GB" sz="1600" dirty="0"/>
              <a:t> </a:t>
            </a:r>
            <a:r>
              <a:rPr lang="en-GB" sz="1600" dirty="0" err="1"/>
              <a:t>ymyl</a:t>
            </a:r>
            <a:r>
              <a:rPr lang="en-GB" sz="1600" dirty="0"/>
              <a:t> y </a:t>
            </a:r>
            <a:r>
              <a:rPr lang="en-GB" sz="1600" dirty="0" err="1"/>
              <a:t>sgwâr</a:t>
            </a:r>
            <a:r>
              <a:rPr lang="en-GB" sz="1600" dirty="0"/>
              <a:t> 3 × 3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rhyw</a:t>
            </a:r>
            <a:r>
              <a:rPr lang="en-GB" sz="1600" dirty="0"/>
              <a:t> </a:t>
            </a:r>
            <a:r>
              <a:rPr lang="en-GB" sz="1600" dirty="0" err="1"/>
              <a:t>ffordd</a:t>
            </a:r>
            <a:r>
              <a:rPr lang="en-GB" sz="1600" dirty="0"/>
              <a:t>. Mae </a:t>
            </a:r>
            <a:r>
              <a:rPr lang="en-GB" sz="1600" dirty="0" err="1"/>
              <a:t>hynny’n</a:t>
            </a:r>
            <a:r>
              <a:rPr lang="en-GB" sz="1600" dirty="0"/>
              <a:t> </a:t>
            </a:r>
            <a:r>
              <a:rPr lang="en-GB" sz="1600" dirty="0" err="1"/>
              <a:t>golygu</a:t>
            </a:r>
            <a:r>
              <a:rPr lang="en-GB" sz="1600" dirty="0"/>
              <a:t> bod </a:t>
            </a:r>
            <a:br>
              <a:rPr lang="en-GB" sz="1600" dirty="0"/>
            </a:br>
            <a:r>
              <a:rPr lang="en-GB" sz="1600" dirty="0" err="1"/>
              <a:t>rhaid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hyd</a:t>
            </a:r>
            <a:r>
              <a:rPr lang="en-GB" sz="1600" dirty="0"/>
              <a:t> neu led y </a:t>
            </a:r>
            <a:r>
              <a:rPr lang="en-GB" sz="1600" dirty="0" err="1"/>
              <a:t>petryal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</a:t>
            </a:r>
            <a:br>
              <a:rPr lang="en-GB" sz="1600" dirty="0"/>
            </a:br>
            <a:r>
              <a:rPr lang="en-GB" sz="1600" dirty="0"/>
              <a:t>o </a:t>
            </a:r>
            <a:r>
              <a:rPr lang="en-GB" sz="1600" dirty="0" err="1"/>
              <a:t>leiaf</a:t>
            </a:r>
            <a:r>
              <a:rPr lang="en-GB" sz="1600" dirty="0"/>
              <a:t> 5. Ac </a:t>
            </a:r>
            <a:r>
              <a:rPr lang="en-GB" sz="1600" dirty="0" err="1"/>
              <a:t>oherwydd</a:t>
            </a:r>
            <a:r>
              <a:rPr lang="en-GB" sz="1600" dirty="0"/>
              <a:t> bod </a:t>
            </a:r>
            <a:r>
              <a:rPr lang="en-GB" sz="1600" dirty="0" err="1"/>
              <a:t>rhaid</a:t>
            </a:r>
            <a:r>
              <a:rPr lang="en-GB" sz="1600" dirty="0"/>
              <a:t> </a:t>
            </a:r>
            <a:br>
              <a:rPr lang="en-GB" sz="1600" dirty="0"/>
            </a:br>
            <a:r>
              <a:rPr lang="en-GB" sz="1600" dirty="0" err="1"/>
              <a:t>i’r</a:t>
            </a:r>
            <a:r>
              <a:rPr lang="en-GB" sz="1600" dirty="0"/>
              <a:t> 3 × 3 </a:t>
            </a:r>
            <a:r>
              <a:rPr lang="en-GB" sz="1600" dirty="0" err="1"/>
              <a:t>ffitio</a:t>
            </a:r>
            <a:r>
              <a:rPr lang="en-GB" sz="1600" dirty="0"/>
              <a:t> yn y </a:t>
            </a:r>
            <a:r>
              <a:rPr lang="en-GB" sz="1600" dirty="0" err="1"/>
              <a:t>petryal</a:t>
            </a:r>
            <a:r>
              <a:rPr lang="en-GB" sz="1600" dirty="0"/>
              <a:t>, </a:t>
            </a:r>
            <a:r>
              <a:rPr lang="en-GB" sz="1600" dirty="0" err="1"/>
              <a:t>mae’n</a:t>
            </a:r>
            <a:r>
              <a:rPr lang="en-GB" sz="1600" dirty="0"/>
              <a:t> </a:t>
            </a:r>
            <a:br>
              <a:rPr lang="en-GB" sz="1600" dirty="0"/>
            </a:br>
            <a:r>
              <a:rPr lang="en-GB" sz="1600" dirty="0" err="1"/>
              <a:t>rhaid</a:t>
            </a:r>
            <a:r>
              <a:rPr lang="en-GB" sz="1600" dirty="0"/>
              <a:t> </a:t>
            </a:r>
            <a:r>
              <a:rPr lang="en-GB" sz="1600" dirty="0" err="1"/>
              <a:t>i’r</a:t>
            </a:r>
            <a:r>
              <a:rPr lang="en-GB" sz="1600" dirty="0"/>
              <a:t> </a:t>
            </a:r>
            <a:r>
              <a:rPr lang="en-GB" sz="1600" u="sng" dirty="0" err="1"/>
              <a:t>dimensiwn</a:t>
            </a:r>
            <a:r>
              <a:rPr lang="en-GB" sz="1600" dirty="0"/>
              <a:t> </a:t>
            </a:r>
            <a:r>
              <a:rPr lang="en-GB" sz="1600" dirty="0" err="1"/>
              <a:t>arall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o </a:t>
            </a:r>
            <a:br>
              <a:rPr lang="en-GB" sz="1600" dirty="0"/>
            </a:br>
            <a:r>
              <a:rPr lang="en-GB" sz="1600" dirty="0" err="1"/>
              <a:t>leiaf</a:t>
            </a:r>
            <a:r>
              <a:rPr lang="en-GB" sz="1600" dirty="0"/>
              <a:t> 3, felly </a:t>
            </a:r>
            <a:r>
              <a:rPr lang="en-GB" sz="1600" dirty="0" err="1"/>
              <a:t>alla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ddim</a:t>
            </a:r>
            <a:r>
              <a:rPr lang="en-GB" sz="1600" dirty="0"/>
              <a:t> </a:t>
            </a:r>
            <a:r>
              <a:rPr lang="en-GB" sz="1600" dirty="0" err="1"/>
              <a:t>mynd</a:t>
            </a:r>
            <a:r>
              <a:rPr lang="en-GB" sz="1600" dirty="0"/>
              <a:t> yn </a:t>
            </a:r>
            <a:br>
              <a:rPr lang="en-GB" sz="1600" dirty="0"/>
            </a:br>
            <a:r>
              <a:rPr lang="en-GB" sz="1600" dirty="0" err="1"/>
              <a:t>llai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5 × 3.”</a:t>
            </a:r>
          </a:p>
          <a:p>
            <a:pPr lvl="1">
              <a:lnSpc>
                <a:spcPct val="105000"/>
              </a:lnSpc>
            </a:pPr>
            <a:r>
              <a:rPr lang="en-GB" sz="1600" dirty="0"/>
              <a:t>“</a:t>
            </a:r>
            <a:r>
              <a:rPr lang="en-GB" sz="1600" dirty="0" err="1"/>
              <a:t>Ond</a:t>
            </a:r>
            <a:r>
              <a:rPr lang="en-GB" sz="1600" dirty="0"/>
              <a:t> </a:t>
            </a:r>
            <a:r>
              <a:rPr lang="en-GB" sz="1600" dirty="0" err="1"/>
              <a:t>arhoswch</a:t>
            </a:r>
            <a:r>
              <a:rPr lang="en-GB" sz="1600" dirty="0"/>
              <a:t>, </a:t>
            </a:r>
            <a:r>
              <a:rPr lang="en-GB" sz="1600" dirty="0" err="1"/>
              <a:t>mae’r</a:t>
            </a:r>
            <a:r>
              <a:rPr lang="en-GB" sz="1600" dirty="0"/>
              <a:t> </a:t>
            </a:r>
            <a:r>
              <a:rPr lang="en-GB" sz="1600" dirty="0" err="1"/>
              <a:t>rheswm</a:t>
            </a:r>
            <a:r>
              <a:rPr lang="en-GB" sz="1600" dirty="0"/>
              <a:t> yn </a:t>
            </a:r>
            <a:r>
              <a:rPr lang="en-GB" sz="1600" dirty="0" err="1"/>
              <a:t>symlach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hynny</a:t>
            </a:r>
            <a:r>
              <a:rPr lang="en-GB" sz="1600" dirty="0"/>
              <a:t>! </a:t>
            </a:r>
            <a:r>
              <a:rPr lang="en-GB" sz="1600" dirty="0" err="1"/>
              <a:t>Cyfanswm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y </a:t>
            </a:r>
            <a:r>
              <a:rPr lang="en-GB" sz="1600" dirty="0" err="1"/>
              <a:t>sgwariau</a:t>
            </a:r>
            <a:r>
              <a:rPr lang="en-GB" sz="1600" dirty="0"/>
              <a:t> </a:t>
            </a:r>
            <a:r>
              <a:rPr lang="en-GB" sz="1600" dirty="0" err="1"/>
              <a:t>yw</a:t>
            </a:r>
            <a:r>
              <a:rPr lang="en-GB" sz="1600" dirty="0"/>
              <a:t> 1</a:t>
            </a:r>
            <a:r>
              <a:rPr lang="en-GB" sz="1600" baseline="30000" dirty="0"/>
              <a:t>2</a:t>
            </a:r>
            <a:r>
              <a:rPr lang="en-GB" sz="1600" dirty="0"/>
              <a:t> + 2</a:t>
            </a:r>
            <a:r>
              <a:rPr lang="en-GB" sz="1600" baseline="30000" dirty="0"/>
              <a:t>2</a:t>
            </a:r>
            <a:r>
              <a:rPr lang="en-GB" sz="1600" dirty="0"/>
              <a:t> + 3</a:t>
            </a:r>
            <a:r>
              <a:rPr lang="en-GB" sz="1600" baseline="30000" dirty="0"/>
              <a:t>2</a:t>
            </a:r>
            <a:r>
              <a:rPr lang="en-GB" sz="1600" dirty="0"/>
              <a:t> = 14, felly </a:t>
            </a:r>
            <a:r>
              <a:rPr lang="en-GB" sz="1600" dirty="0" err="1"/>
              <a:t>ni</a:t>
            </a:r>
            <a:r>
              <a:rPr lang="en-GB" sz="1600" dirty="0"/>
              <a:t> </a:t>
            </a:r>
            <a:r>
              <a:rPr lang="en-GB" sz="1600" dirty="0" err="1"/>
              <a:t>allant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petryal</a:t>
            </a:r>
            <a:r>
              <a:rPr lang="en-GB" sz="1600" dirty="0"/>
              <a:t> </a:t>
            </a:r>
            <a:r>
              <a:rPr lang="en-GB" sz="1600" dirty="0" err="1"/>
              <a:t>gydag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</a:t>
            </a:r>
            <a:r>
              <a:rPr lang="en-GB" sz="1600" dirty="0" err="1"/>
              <a:t>llai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14. Dim </a:t>
            </a:r>
            <a:r>
              <a:rPr lang="en-GB" sz="1600" dirty="0" err="1"/>
              <a:t>ond</a:t>
            </a:r>
            <a:r>
              <a:rPr lang="en-GB" sz="1600" dirty="0"/>
              <a:t> </a:t>
            </a:r>
            <a:r>
              <a:rPr lang="en-GB" sz="1600" dirty="0" err="1"/>
              <a:t>petryal</a:t>
            </a:r>
            <a:r>
              <a:rPr lang="en-GB" sz="1600" dirty="0"/>
              <a:t> 1 × 14 neu </a:t>
            </a:r>
            <a:r>
              <a:rPr lang="en-GB" sz="1600" dirty="0" err="1"/>
              <a:t>betryal</a:t>
            </a:r>
            <a:r>
              <a:rPr lang="en-GB" sz="1600" dirty="0"/>
              <a:t> 2 × 7 </a:t>
            </a:r>
            <a:r>
              <a:rPr lang="en-GB" sz="1600" dirty="0" err="1"/>
              <a:t>sydd</a:t>
            </a:r>
            <a:r>
              <a:rPr lang="en-GB" sz="1600" dirty="0"/>
              <a:t> ag </a:t>
            </a:r>
            <a:r>
              <a:rPr lang="en-GB" sz="1600" dirty="0" err="1"/>
              <a:t>arwynebedd</a:t>
            </a:r>
            <a:r>
              <a:rPr lang="en-GB" sz="1600" dirty="0"/>
              <a:t> o 14, ac </a:t>
            </a:r>
            <a:r>
              <a:rPr lang="en-GB" sz="1600" dirty="0" err="1"/>
              <a:t>ni</a:t>
            </a:r>
            <a:r>
              <a:rPr lang="en-GB" sz="1600" dirty="0"/>
              <a:t> all y </a:t>
            </a:r>
            <a:r>
              <a:rPr lang="en-GB" sz="1600" dirty="0" err="1"/>
              <a:t>sgwâr</a:t>
            </a:r>
            <a:r>
              <a:rPr lang="en-GB" sz="1600" dirty="0"/>
              <a:t> 3 × 3 </a:t>
            </a:r>
            <a:r>
              <a:rPr lang="en-GB" sz="1600" dirty="0" err="1"/>
              <a:t>ffitio</a:t>
            </a:r>
            <a:r>
              <a:rPr lang="en-GB" sz="1600" dirty="0"/>
              <a:t> </a:t>
            </a:r>
            <a:r>
              <a:rPr lang="en-GB" sz="1600" dirty="0" err="1"/>
              <a:t>i’r</a:t>
            </a:r>
            <a:r>
              <a:rPr lang="en-GB" sz="1600" dirty="0"/>
              <a:t> </a:t>
            </a:r>
            <a:r>
              <a:rPr lang="en-GB" sz="1600" dirty="0" err="1"/>
              <a:t>naill</a:t>
            </a:r>
            <a:r>
              <a:rPr lang="en-GB" sz="1600" dirty="0"/>
              <a:t> </a:t>
            </a:r>
            <a:r>
              <a:rPr lang="en-GB" sz="1600" dirty="0" err="1"/>
              <a:t>na’r</a:t>
            </a:r>
            <a:r>
              <a:rPr lang="en-GB" sz="1600" dirty="0"/>
              <a:t> </a:t>
            </a:r>
            <a:r>
              <a:rPr lang="en-GB" sz="1600" dirty="0" err="1"/>
              <a:t>llall</a:t>
            </a:r>
            <a:r>
              <a:rPr lang="en-GB" sz="1600" dirty="0"/>
              <a:t> </a:t>
            </a:r>
            <a:r>
              <a:rPr lang="en-GB" sz="1600" dirty="0" err="1"/>
              <a:t>o’r</a:t>
            </a:r>
            <a:r>
              <a:rPr lang="en-GB" sz="1600" dirty="0"/>
              <a:t> </a:t>
            </a:r>
            <a:r>
              <a:rPr lang="en-GB" sz="1600" dirty="0" err="1"/>
              <a:t>rhain</a:t>
            </a:r>
            <a:r>
              <a:rPr lang="en-GB" sz="1600" dirty="0"/>
              <a:t>.”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18D23B-8E8E-CB1E-A8CC-2F8DF1C739B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464661" y="1396313"/>
            <a:ext cx="4572001" cy="464358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85000"/>
              </a:lnSpc>
            </a:pPr>
            <a:r>
              <a:rPr lang="en-GB" sz="1600" b="1" dirty="0" err="1"/>
              <a:t>Mae'r</a:t>
            </a:r>
            <a:r>
              <a:rPr lang="en-GB" sz="1600" b="1" dirty="0"/>
              <a:t> </a:t>
            </a:r>
            <a:r>
              <a:rPr lang="en-GB" sz="1600" b="1" dirty="0" err="1"/>
              <a:t>broblem</a:t>
            </a:r>
            <a:r>
              <a:rPr lang="en-GB" sz="1600" b="1" dirty="0"/>
              <a:t> hon </a:t>
            </a:r>
            <a:r>
              <a:rPr lang="en-GB" sz="1600" b="1" dirty="0" err="1"/>
              <a:t>yn</a:t>
            </a:r>
            <a:r>
              <a:rPr lang="en-GB" sz="1600" b="1" dirty="0"/>
              <a:t> </a:t>
            </a:r>
            <a:r>
              <a:rPr lang="en-GB" sz="1600" b="1" dirty="0" err="1"/>
              <a:t>amhosibl</a:t>
            </a:r>
            <a:r>
              <a:rPr lang="en-GB" sz="1600" b="1" dirty="0"/>
              <a:t>. Y </a:t>
            </a:r>
            <a:r>
              <a:rPr lang="en-GB" sz="1600" b="1" dirty="0" err="1"/>
              <a:t>pwrpas</a:t>
            </a:r>
            <a:r>
              <a:rPr lang="en-GB" sz="1600" b="1" dirty="0"/>
              <a:t> </a:t>
            </a:r>
            <a:r>
              <a:rPr lang="en-GB" sz="1600" b="1" dirty="0" err="1"/>
              <a:t>yw</a:t>
            </a:r>
            <a:r>
              <a:rPr lang="en-GB" sz="1600" b="1" dirty="0"/>
              <a:t> </a:t>
            </a:r>
            <a:r>
              <a:rPr lang="en-GB" sz="1600" b="1" dirty="0" err="1"/>
              <a:t>i'r</a:t>
            </a:r>
            <a:r>
              <a:rPr lang="en-GB" sz="1600" b="1" dirty="0"/>
              <a:t> </a:t>
            </a:r>
            <a:r>
              <a:rPr lang="en-GB" sz="1600" b="1" dirty="0" err="1"/>
              <a:t>mathemategwyr</a:t>
            </a:r>
            <a:r>
              <a:rPr lang="en-GB" sz="1600" b="1" dirty="0"/>
              <a:t> </a:t>
            </a:r>
            <a:r>
              <a:rPr lang="en-GB" sz="1600" b="1" i="1" dirty="0" err="1"/>
              <a:t>gyfiawnhau</a:t>
            </a:r>
            <a:r>
              <a:rPr lang="en-GB" sz="1600" b="1" i="1" dirty="0"/>
              <a:t> pam </a:t>
            </a:r>
            <a:r>
              <a:rPr lang="en-GB" sz="1600" b="1" dirty="0" err="1"/>
              <a:t>mae'r</a:t>
            </a:r>
            <a:r>
              <a:rPr lang="en-GB" sz="1600" b="1" dirty="0"/>
              <a:t> </a:t>
            </a:r>
            <a:r>
              <a:rPr lang="en-GB" sz="1600" b="1" dirty="0" err="1"/>
              <a:t>broblem</a:t>
            </a:r>
            <a:r>
              <a:rPr lang="en-GB" sz="1600" b="1" dirty="0"/>
              <a:t> </a:t>
            </a:r>
            <a:r>
              <a:rPr lang="en-GB" sz="1600" b="1" dirty="0" err="1"/>
              <a:t>yn</a:t>
            </a:r>
            <a:r>
              <a:rPr lang="en-GB" sz="1600" b="1" dirty="0"/>
              <a:t> </a:t>
            </a:r>
            <a:r>
              <a:rPr lang="en-GB" sz="1600" b="1" dirty="0" err="1"/>
              <a:t>amhosibl</a:t>
            </a:r>
            <a:r>
              <a:rPr lang="en-GB" sz="1600" b="1" dirty="0"/>
              <a:t>. </a:t>
            </a:r>
            <a:r>
              <a:rPr lang="en-GB" sz="1600" dirty="0" err="1"/>
              <a:t>Peidiwch</a:t>
            </a:r>
            <a:r>
              <a:rPr lang="en-GB" sz="1600" dirty="0"/>
              <a:t> </a:t>
            </a:r>
            <a:r>
              <a:rPr lang="en-GB" sz="1600" dirty="0" err="1"/>
              <a:t>â'u</a:t>
            </a:r>
            <a:r>
              <a:rPr lang="en-GB" sz="1600" dirty="0"/>
              <a:t> </a:t>
            </a:r>
            <a:r>
              <a:rPr lang="en-GB" sz="1600" dirty="0" err="1"/>
              <a:t>rhuthro</a:t>
            </a:r>
            <a:r>
              <a:rPr lang="en-GB" sz="1600" dirty="0"/>
              <a:t> </a:t>
            </a:r>
            <a:r>
              <a:rPr lang="en-GB" sz="1600" dirty="0" err="1"/>
              <a:t>i'r</a:t>
            </a:r>
            <a:r>
              <a:rPr lang="en-GB" sz="1600" dirty="0"/>
              <a:t> </a:t>
            </a:r>
            <a:r>
              <a:rPr lang="en-GB" sz="1600" dirty="0" err="1"/>
              <a:t>casgliad</a:t>
            </a:r>
            <a:r>
              <a:rPr lang="en-GB" sz="1600" dirty="0"/>
              <a:t> </a:t>
            </a:r>
            <a:r>
              <a:rPr lang="en-GB" sz="1600" dirty="0" err="1"/>
              <a:t>hwn</a:t>
            </a:r>
            <a:r>
              <a:rPr lang="en-GB" sz="1600" dirty="0"/>
              <a:t>. </a:t>
            </a:r>
            <a:r>
              <a:rPr lang="en-GB" sz="1600" dirty="0" err="1"/>
              <a:t>Rhowch</a:t>
            </a:r>
            <a:r>
              <a:rPr lang="en-GB" sz="1600" dirty="0"/>
              <a:t> </a:t>
            </a:r>
            <a:r>
              <a:rPr lang="en-GB" sz="1600" dirty="0" err="1"/>
              <a:t>amser</a:t>
            </a:r>
            <a:r>
              <a:rPr lang="en-GB" sz="1600" dirty="0"/>
              <a:t> </a:t>
            </a:r>
            <a:r>
              <a:rPr lang="en-GB" sz="1600" dirty="0" err="1"/>
              <a:t>iddynt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anturus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annibynnol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gyntaf</a:t>
            </a:r>
            <a:r>
              <a:rPr lang="en-GB" sz="1600" dirty="0"/>
              <a:t>. </a:t>
            </a:r>
          </a:p>
          <a:p>
            <a:pPr marL="342900" indent="-342900">
              <a:lnSpc>
                <a:spcPct val="85000"/>
              </a:lnSpc>
            </a:pPr>
            <a:r>
              <a:rPr lang="en-GB" sz="1600" dirty="0" err="1"/>
              <a:t>Boed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gweithio</a:t>
            </a:r>
            <a:r>
              <a:rPr lang="en-GB" sz="1600" dirty="0"/>
              <a:t> </a:t>
            </a:r>
            <a:r>
              <a:rPr lang="en-GB" sz="1600" dirty="0" err="1"/>
              <a:t>ar-lein</a:t>
            </a:r>
            <a:r>
              <a:rPr lang="en-GB" sz="1600" dirty="0"/>
              <a:t> neu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bersonol</a:t>
            </a:r>
            <a:r>
              <a:rPr lang="en-GB" sz="1600" dirty="0"/>
              <a:t>, </a:t>
            </a:r>
            <a:r>
              <a:rPr lang="en-GB" sz="1600" dirty="0" err="1"/>
              <a:t>rhowch</a:t>
            </a:r>
            <a:r>
              <a:rPr lang="en-GB" sz="1600" dirty="0"/>
              <a:t> </a:t>
            </a:r>
            <a:r>
              <a:rPr lang="en-GB" sz="1600" dirty="0" err="1"/>
              <a:t>sgwariau</a:t>
            </a:r>
            <a:r>
              <a:rPr lang="en-GB" sz="1600" dirty="0"/>
              <a:t> </a:t>
            </a:r>
            <a:r>
              <a:rPr lang="en-GB" sz="1600" dirty="0" err="1"/>
              <a:t>i'r</a:t>
            </a:r>
            <a:r>
              <a:rPr lang="en-GB" sz="1600" dirty="0"/>
              <a:t> </a:t>
            </a:r>
            <a:r>
              <a:rPr lang="en-GB" sz="1600" dirty="0" err="1"/>
              <a:t>mathemategwyr</a:t>
            </a:r>
            <a:r>
              <a:rPr lang="en-GB" sz="1600" dirty="0"/>
              <a:t> y gallant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symud</a:t>
            </a:r>
            <a:r>
              <a:rPr lang="en-GB" sz="1600" dirty="0"/>
              <a:t> o </a:t>
            </a:r>
            <a:r>
              <a:rPr lang="en-GB" sz="1600" dirty="0" err="1"/>
              <a:t>gwmpas</a:t>
            </a:r>
            <a:r>
              <a:rPr lang="en-GB" sz="1600" dirty="0"/>
              <a:t>,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hytrach</a:t>
            </a:r>
            <a:r>
              <a:rPr lang="en-GB" sz="1600" dirty="0"/>
              <a:t> </a:t>
            </a:r>
            <a:r>
              <a:rPr lang="en-GB" sz="1600" dirty="0" err="1"/>
              <a:t>na'u</a:t>
            </a:r>
            <a:r>
              <a:rPr lang="en-GB" sz="1600" dirty="0"/>
              <a:t> </a:t>
            </a:r>
            <a:r>
              <a:rPr lang="en-GB" sz="1600" dirty="0" err="1"/>
              <a:t>llunio</a:t>
            </a:r>
            <a:r>
              <a:rPr lang="en-GB" sz="1600" dirty="0"/>
              <a:t> bob </a:t>
            </a:r>
            <a:r>
              <a:rPr lang="en-GB" sz="1600" dirty="0" err="1"/>
              <a:t>tro</a:t>
            </a:r>
            <a:r>
              <a:rPr lang="en-GB" sz="1600" dirty="0"/>
              <a:t>. </a:t>
            </a:r>
          </a:p>
          <a:p>
            <a:pPr marL="342900" indent="-342900">
              <a:lnSpc>
                <a:spcPct val="85000"/>
              </a:lnSpc>
            </a:pPr>
            <a:r>
              <a:rPr lang="en-GB" sz="1600" dirty="0"/>
              <a:t>I </a:t>
            </a:r>
            <a:r>
              <a:rPr lang="en-GB" sz="1600" dirty="0" err="1"/>
              <a:t>ddangos</a:t>
            </a:r>
            <a:r>
              <a:rPr lang="en-GB" sz="1600" dirty="0"/>
              <a:t> o </a:t>
            </a:r>
            <a:r>
              <a:rPr lang="en-GB" sz="1600" dirty="0" err="1"/>
              <a:t>leiaf</a:t>
            </a:r>
            <a:r>
              <a:rPr lang="en-GB" sz="1600" dirty="0"/>
              <a:t> un </a:t>
            </a:r>
            <a:r>
              <a:rPr lang="en-GB" sz="1600" dirty="0" err="1"/>
              <a:t>o'r</a:t>
            </a:r>
            <a:r>
              <a:rPr lang="en-GB" sz="1600" dirty="0"/>
              <a:t> </a:t>
            </a:r>
            <a:r>
              <a:rPr lang="en-GB" sz="1600" dirty="0" err="1"/>
              <a:t>dulliau</a:t>
            </a:r>
            <a:r>
              <a:rPr lang="en-GB" sz="1600" dirty="0"/>
              <a:t>, </a:t>
            </a:r>
            <a:r>
              <a:rPr lang="en-GB" sz="1600" dirty="0" err="1"/>
              <a:t>gofynnwch</a:t>
            </a:r>
            <a:r>
              <a:rPr lang="en-GB" sz="1600" dirty="0"/>
              <a:t> "Sut </a:t>
            </a:r>
            <a:r>
              <a:rPr lang="en-GB" sz="1600" dirty="0" err="1"/>
              <a:t>olwg</a:t>
            </a:r>
            <a:r>
              <a:rPr lang="en-GB" sz="1600" dirty="0"/>
              <a:t> </a:t>
            </a:r>
            <a:r>
              <a:rPr lang="en-GB" sz="1600" dirty="0" err="1"/>
              <a:t>allai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</a:t>
            </a:r>
            <a:r>
              <a:rPr lang="en-GB" sz="1600" dirty="0" err="1"/>
              <a:t>ar</a:t>
            </a:r>
            <a:r>
              <a:rPr lang="en-GB" sz="1600" dirty="0"/>
              <a:t> </a:t>
            </a:r>
            <a:r>
              <a:rPr lang="en-GB" sz="1600" dirty="0" err="1"/>
              <a:t>betryal</a:t>
            </a:r>
            <a:r>
              <a:rPr lang="en-GB" sz="1600" dirty="0"/>
              <a:t> </a:t>
            </a:r>
            <a:r>
              <a:rPr lang="en-GB" sz="1600" dirty="0" err="1"/>
              <a:t>gydag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</a:t>
            </a:r>
            <a:r>
              <a:rPr lang="en-GB" sz="1600" dirty="0" err="1"/>
              <a:t>llai</a:t>
            </a:r>
            <a:r>
              <a:rPr lang="en-GB" sz="1600" dirty="0"/>
              <a:t>?" </a:t>
            </a:r>
            <a:r>
              <a:rPr lang="en-GB" sz="1600" dirty="0" err="1"/>
              <a:t>Gwrandewch</a:t>
            </a:r>
            <a:r>
              <a:rPr lang="en-GB" sz="1600" dirty="0"/>
              <a:t> am</a:t>
            </a:r>
          </a:p>
          <a:p>
            <a:pPr marL="577537" lvl="1" indent="-342900">
              <a:lnSpc>
                <a:spcPct val="85000"/>
              </a:lnSpc>
            </a:pPr>
            <a:r>
              <a:rPr lang="en-GB" sz="1600" dirty="0"/>
              <a:t>“</a:t>
            </a:r>
            <a:r>
              <a:rPr lang="en-GB" sz="1600" dirty="0" err="1"/>
              <a:t>Byddai’n</a:t>
            </a:r>
            <a:r>
              <a:rPr lang="en-GB" sz="1600" dirty="0"/>
              <a:t> </a:t>
            </a:r>
            <a:r>
              <a:rPr lang="en-GB" sz="1600" dirty="0" err="1"/>
              <a:t>rhaid</a:t>
            </a:r>
            <a:r>
              <a:rPr lang="en-GB" sz="1600" dirty="0"/>
              <a:t> </a:t>
            </a:r>
            <a:r>
              <a:rPr lang="en-GB" sz="1600" dirty="0" err="1"/>
              <a:t>iddo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â </a:t>
            </a:r>
            <a:r>
              <a:rPr lang="en-GB" sz="1600" dirty="0" err="1"/>
              <a:t>lled</a:t>
            </a:r>
            <a:r>
              <a:rPr lang="en-GB" sz="1600" dirty="0"/>
              <a:t> </a:t>
            </a:r>
            <a:r>
              <a:rPr lang="en-GB" sz="1600" dirty="0" err="1"/>
              <a:t>llai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3 neu </a:t>
            </a:r>
            <a:r>
              <a:rPr lang="en-GB" sz="1600" dirty="0" err="1"/>
              <a:t>hyd</a:t>
            </a:r>
            <a:r>
              <a:rPr lang="en-GB" sz="1600" dirty="0"/>
              <a:t> </a:t>
            </a:r>
            <a:r>
              <a:rPr lang="en-GB" sz="1600" dirty="0" err="1"/>
              <a:t>llai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5.”</a:t>
            </a:r>
          </a:p>
          <a:p>
            <a:pPr marL="577537" lvl="1" indent="-342900">
              <a:lnSpc>
                <a:spcPct val="85000"/>
              </a:lnSpc>
            </a:pPr>
            <a:r>
              <a:rPr lang="en-GB" sz="1600" dirty="0"/>
              <a:t>neu “</a:t>
            </a:r>
            <a:r>
              <a:rPr lang="en-GB" sz="1600" dirty="0" err="1"/>
              <a:t>Gallai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ag </a:t>
            </a:r>
            <a:r>
              <a:rPr lang="en-GB" sz="1600" u="sng" dirty="0" err="1"/>
              <a:t>arwynebedd</a:t>
            </a:r>
            <a:r>
              <a:rPr lang="en-GB" sz="1600" dirty="0"/>
              <a:t> 14 neu 13 neu… .”</a:t>
            </a:r>
          </a:p>
          <a:p>
            <a:pPr marL="342900" indent="-342900">
              <a:lnSpc>
                <a:spcPct val="85000"/>
              </a:lnSpc>
            </a:pPr>
            <a:r>
              <a:rPr lang="en-GB" sz="1600" dirty="0"/>
              <a:t>“</a:t>
            </a:r>
            <a:r>
              <a:rPr lang="en-GB" sz="1600" dirty="0" err="1"/>
              <a:t>Ydych</a:t>
            </a:r>
            <a:r>
              <a:rPr lang="en-GB" sz="1600" dirty="0"/>
              <a:t> chi </a:t>
            </a:r>
            <a:r>
              <a:rPr lang="en-GB" sz="1600" dirty="0" err="1"/>
              <a:t>wedi</a:t>
            </a:r>
            <a:r>
              <a:rPr lang="en-GB" sz="1600" dirty="0"/>
              <a:t> </a:t>
            </a:r>
            <a:r>
              <a:rPr lang="en-GB" sz="1600" dirty="0" err="1"/>
              <a:t>gallu</a:t>
            </a:r>
            <a:r>
              <a:rPr lang="en-GB" sz="1600" dirty="0"/>
              <a:t> </a:t>
            </a:r>
            <a:r>
              <a:rPr lang="en-GB" sz="1600" dirty="0" err="1"/>
              <a:t>defnyddio</a:t>
            </a:r>
            <a:r>
              <a:rPr lang="en-GB" sz="1600" dirty="0"/>
              <a:t> </a:t>
            </a:r>
            <a:r>
              <a:rPr lang="en-GB" sz="1600" dirty="0" err="1"/>
              <a:t>petryal</a:t>
            </a:r>
            <a:r>
              <a:rPr lang="en-GB" sz="1600" dirty="0"/>
              <a:t> </a:t>
            </a:r>
            <a:r>
              <a:rPr lang="en-GB" sz="1600" dirty="0" err="1"/>
              <a:t>llai</a:t>
            </a:r>
            <a:r>
              <a:rPr lang="en-GB" sz="1600" dirty="0"/>
              <a:t>? </a:t>
            </a:r>
            <a:r>
              <a:rPr lang="en-GB" sz="1600" dirty="0" err="1"/>
              <a:t>Ydych</a:t>
            </a:r>
            <a:r>
              <a:rPr lang="en-GB" sz="1600" dirty="0"/>
              <a:t> </a:t>
            </a:r>
            <a:r>
              <a:rPr lang="en-GB" sz="1600" dirty="0" err="1"/>
              <a:t>chi'n</a:t>
            </a:r>
            <a:r>
              <a:rPr lang="en-GB" sz="1600" dirty="0"/>
              <a:t> </a:t>
            </a:r>
            <a:r>
              <a:rPr lang="en-GB" sz="1600" dirty="0" err="1"/>
              <a:t>meddwl</a:t>
            </a:r>
            <a:r>
              <a:rPr lang="en-GB" sz="1600" dirty="0"/>
              <a:t> </a:t>
            </a:r>
            <a:r>
              <a:rPr lang="en-GB" sz="1600" dirty="0" err="1"/>
              <a:t>ei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bosibl</a:t>
            </a:r>
            <a:r>
              <a:rPr lang="en-GB" sz="1600" dirty="0"/>
              <a:t>? </a:t>
            </a:r>
            <a:r>
              <a:rPr lang="en-GB" sz="1600" b="1" dirty="0" err="1">
                <a:solidFill>
                  <a:schemeClr val="tx2"/>
                </a:solidFill>
              </a:rPr>
              <a:t>Darbwyllwch</a:t>
            </a:r>
            <a:r>
              <a:rPr lang="en-GB" sz="1600" b="1" dirty="0">
                <a:solidFill>
                  <a:schemeClr val="tx2"/>
                </a:solidFill>
              </a:rPr>
              <a:t> fi!” </a:t>
            </a:r>
            <a:r>
              <a:rPr lang="en-GB" sz="1600" dirty="0" err="1"/>
              <a:t>Gallwch</a:t>
            </a:r>
            <a:r>
              <a:rPr lang="en-GB" sz="1600" dirty="0"/>
              <a:t> </a:t>
            </a:r>
            <a:r>
              <a:rPr lang="en-GB" sz="1600" dirty="0" err="1"/>
              <a:t>ddefnyddio'r</a:t>
            </a:r>
            <a:r>
              <a:rPr lang="en-GB" sz="1600" dirty="0"/>
              <a:t> grid </a:t>
            </a:r>
            <a:r>
              <a:rPr lang="en-GB" sz="1600" dirty="0" err="1"/>
              <a:t>ar</a:t>
            </a:r>
            <a:r>
              <a:rPr lang="en-GB" sz="1600" dirty="0"/>
              <a:t> y </a:t>
            </a:r>
            <a:r>
              <a:rPr lang="en-GB" sz="1600" dirty="0" err="1"/>
              <a:t>sleid</a:t>
            </a:r>
            <a:r>
              <a:rPr lang="en-GB" sz="1600" dirty="0"/>
              <a:t> </a:t>
            </a:r>
            <a:r>
              <a:rPr lang="en-GB" sz="1600" dirty="0" err="1"/>
              <a:t>nesaf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gefnogi'r</a:t>
            </a:r>
            <a:r>
              <a:rPr lang="en-GB" sz="1600" dirty="0"/>
              <a:t> </a:t>
            </a:r>
            <a:r>
              <a:rPr lang="en-GB" sz="1600" dirty="0" err="1"/>
              <a:t>trafodaethau</a:t>
            </a:r>
            <a:r>
              <a:rPr lang="en-GB" sz="1600" dirty="0"/>
              <a:t> </a:t>
            </a:r>
            <a:r>
              <a:rPr lang="en-GB" sz="1600" dirty="0" err="1"/>
              <a:t>grŵp</a:t>
            </a:r>
            <a:r>
              <a:rPr lang="en-GB" sz="1600" dirty="0"/>
              <a:t> </a:t>
            </a:r>
            <a:r>
              <a:rPr lang="en-GB" sz="1600" dirty="0" err="1"/>
              <a:t>hyn</a:t>
            </a:r>
            <a:r>
              <a:rPr lang="en-GB" sz="1600" dirty="0"/>
              <a:t>.</a:t>
            </a:r>
          </a:p>
          <a:p>
            <a:pPr marL="342900" indent="-342900">
              <a:lnSpc>
                <a:spcPct val="85000"/>
              </a:lnSpc>
            </a:pPr>
            <a:r>
              <a:rPr lang="en-GB" sz="1600" dirty="0"/>
              <a:t> </a:t>
            </a:r>
            <a:r>
              <a:rPr lang="en-GB" sz="1600" b="1" dirty="0" err="1"/>
              <a:t>Os</a:t>
            </a:r>
            <a:r>
              <a:rPr lang="en-GB" sz="1600" b="1" dirty="0"/>
              <a:t> </a:t>
            </a:r>
            <a:r>
              <a:rPr lang="en-GB" sz="1600" b="1" dirty="0" err="1"/>
              <a:t>nad</a:t>
            </a:r>
            <a:r>
              <a:rPr lang="en-GB" sz="1600" b="1" dirty="0"/>
              <a:t> </a:t>
            </a:r>
            <a:r>
              <a:rPr lang="en-GB" sz="1600" b="1" dirty="0" err="1"/>
              <a:t>yw'r</a:t>
            </a:r>
            <a:r>
              <a:rPr lang="en-GB" sz="1600" b="1" dirty="0"/>
              <a:t> </a:t>
            </a:r>
            <a:r>
              <a:rPr lang="en-GB" sz="1600" b="1" dirty="0" err="1"/>
              <a:t>cyfiawnhad</a:t>
            </a:r>
            <a:r>
              <a:rPr lang="en-GB" sz="1600" b="1" dirty="0"/>
              <a:t> </a:t>
            </a:r>
            <a:r>
              <a:rPr lang="en-GB" sz="1600" b="1" dirty="0" err="1"/>
              <a:t>manwl</a:t>
            </a:r>
            <a:r>
              <a:rPr lang="en-GB" sz="1600" b="1" dirty="0"/>
              <a:t> </a:t>
            </a:r>
            <a:r>
              <a:rPr lang="en-GB" sz="1600" b="1" dirty="0" err="1"/>
              <a:t>dros</a:t>
            </a:r>
            <a:r>
              <a:rPr lang="en-GB" sz="1600" b="1" dirty="0"/>
              <a:t> '</a:t>
            </a:r>
            <a:r>
              <a:rPr lang="en-GB" sz="1600" b="1" dirty="0" err="1"/>
              <a:t>resymu</a:t>
            </a:r>
            <a:r>
              <a:rPr lang="en-GB" sz="1600" b="1" dirty="0"/>
              <a:t> </a:t>
            </a:r>
            <a:r>
              <a:rPr lang="en-GB" sz="1600" b="1" dirty="0" err="1"/>
              <a:t>arwynebedd</a:t>
            </a:r>
            <a:r>
              <a:rPr lang="en-GB" sz="1600" b="1" dirty="0"/>
              <a:t>' </a:t>
            </a:r>
            <a:r>
              <a:rPr lang="en-GB" sz="1600" b="1" dirty="0" err="1"/>
              <a:t>yn</a:t>
            </a:r>
            <a:r>
              <a:rPr lang="en-GB" sz="1600" b="1" dirty="0"/>
              <a:t> </a:t>
            </a:r>
            <a:r>
              <a:rPr lang="en-GB" sz="1600" b="1" dirty="0" err="1"/>
              <a:t>codi</a:t>
            </a:r>
            <a:r>
              <a:rPr lang="en-GB" sz="1600" b="1" dirty="0"/>
              <a:t> </a:t>
            </a:r>
            <a:r>
              <a:rPr lang="en-GB" sz="1600" b="1" dirty="0" err="1"/>
              <a:t>yma</a:t>
            </a:r>
            <a:r>
              <a:rPr lang="en-GB" sz="1600" b="1" dirty="0"/>
              <a:t>, </a:t>
            </a:r>
            <a:r>
              <a:rPr lang="en-GB" sz="1600" b="1" dirty="0" err="1"/>
              <a:t>arhoswch</a:t>
            </a:r>
            <a:r>
              <a:rPr lang="en-GB" sz="1600" b="1" dirty="0"/>
              <a:t> tan a) </a:t>
            </a:r>
            <a:r>
              <a:rPr lang="en-GB" sz="1600" b="1" dirty="0" err="1"/>
              <a:t>o'r</a:t>
            </a:r>
            <a:r>
              <a:rPr lang="en-GB" sz="1600" b="1" dirty="0"/>
              <a:t> </a:t>
            </a:r>
            <a:r>
              <a:rPr lang="en-GB" sz="1600" b="1" dirty="0" err="1"/>
              <a:t>broblem</a:t>
            </a:r>
            <a:r>
              <a:rPr lang="en-GB" sz="1600" b="1" dirty="0"/>
              <a:t> </a:t>
            </a:r>
            <a:r>
              <a:rPr lang="en-GB" sz="1600" b="1" dirty="0" err="1"/>
              <a:t>nesaf</a:t>
            </a:r>
            <a:r>
              <a:rPr lang="en-GB" sz="1600" b="1" dirty="0"/>
              <a:t> </a:t>
            </a:r>
            <a:r>
              <a:rPr lang="en-GB" sz="1600" b="1" dirty="0" err="1"/>
              <a:t>cyn</a:t>
            </a:r>
            <a:r>
              <a:rPr lang="en-GB" sz="1600" b="1" dirty="0"/>
              <a:t> </a:t>
            </a:r>
            <a:r>
              <a:rPr lang="en-GB" sz="1600" b="1" dirty="0" err="1"/>
              <a:t>ei</a:t>
            </a:r>
            <a:r>
              <a:rPr lang="en-GB" sz="1600" b="1" dirty="0"/>
              <a:t> </a:t>
            </a:r>
            <a:r>
              <a:rPr lang="en-GB" sz="1600" b="1" dirty="0" err="1"/>
              <a:t>dynnu</a:t>
            </a:r>
            <a:r>
              <a:rPr lang="en-GB" sz="1600" b="1" dirty="0"/>
              <a:t> </a:t>
            </a:r>
            <a:r>
              <a:rPr lang="en-GB" sz="1600" b="1" dirty="0" err="1"/>
              <a:t>allan</a:t>
            </a:r>
            <a:r>
              <a:rPr lang="en-GB" sz="1600" b="1" dirty="0"/>
              <a:t> </a:t>
            </a:r>
            <a:r>
              <a:rPr lang="en-GB" sz="1600" b="1" dirty="0" err="1"/>
              <a:t>ohonyn</a:t>
            </a:r>
            <a:r>
              <a:rPr lang="en-GB" sz="1600" b="1" dirty="0"/>
              <a:t> </a:t>
            </a:r>
            <a:r>
              <a:rPr lang="en-GB" sz="1600" b="1" dirty="0" err="1"/>
              <a:t>nhw</a:t>
            </a:r>
            <a:r>
              <a:rPr lang="en-GB" sz="1600" b="1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45669-DF12-FF6F-EA75-25D92CAEF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925DF7-CA22-69E1-4C51-DD133AEC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Gwasgu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endParaRPr lang="en-GB" dirty="0">
              <a:highlight>
                <a:srgbClr val="FFFF00"/>
              </a:highlight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BAFA356-FB8E-AA81-038C-4D0D9E982942}"/>
              </a:ext>
            </a:extLst>
          </p:cNvPr>
          <p:cNvGraphicFramePr>
            <a:graphicFrameLocks noGrp="1"/>
          </p:cNvGraphicFramePr>
          <p:nvPr/>
        </p:nvGraphicFramePr>
        <p:xfrm>
          <a:off x="4311631" y="3600126"/>
          <a:ext cx="504000" cy="5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en-GB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en-GB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FE13D2E-A641-7D30-4B6F-06E53CF66E4F}"/>
              </a:ext>
            </a:extLst>
          </p:cNvPr>
          <p:cNvGraphicFramePr>
            <a:graphicFrameLocks noGrp="1"/>
          </p:cNvGraphicFramePr>
          <p:nvPr/>
        </p:nvGraphicFramePr>
        <p:xfrm>
          <a:off x="4311631" y="2844126"/>
          <a:ext cx="756000" cy="7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252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0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34FAA04-5495-4FBB-DC0A-C869F43557D3}"/>
              </a:ext>
            </a:extLst>
          </p:cNvPr>
          <p:cNvCxnSpPr/>
          <p:nvPr/>
        </p:nvCxnSpPr>
        <p:spPr>
          <a:xfrm>
            <a:off x="4311631" y="2760338"/>
            <a:ext cx="763233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AC1B64-C484-3442-0126-0FD856347A58}"/>
              </a:ext>
            </a:extLst>
          </p:cNvPr>
          <p:cNvCxnSpPr>
            <a:cxnSpLocks/>
          </p:cNvCxnSpPr>
          <p:nvPr/>
        </p:nvCxnSpPr>
        <p:spPr>
          <a:xfrm>
            <a:off x="5144398" y="2844126"/>
            <a:ext cx="0" cy="126000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002D863-1BDF-118D-7536-BD8989199DD4}"/>
              </a:ext>
            </a:extLst>
          </p:cNvPr>
          <p:cNvSpPr txBox="1"/>
          <p:nvPr/>
        </p:nvSpPr>
        <p:spPr>
          <a:xfrm>
            <a:off x="4563631" y="249163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81DCF7-3DBD-A9BB-9F86-5890F9037BA5}"/>
              </a:ext>
            </a:extLst>
          </p:cNvPr>
          <p:cNvSpPr txBox="1"/>
          <p:nvPr/>
        </p:nvSpPr>
        <p:spPr>
          <a:xfrm>
            <a:off x="5103550" y="332023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</a:t>
            </a:r>
          </a:p>
        </p:txBody>
      </p:sp>
      <p:pic>
        <p:nvPicPr>
          <p:cNvPr id="15" name="Graphic 14" descr="Hike with solid fill">
            <a:extLst>
              <a:ext uri="{FF2B5EF4-FFF2-40B4-BE49-F238E27FC236}">
                <a16:creationId xmlns:a16="http://schemas.microsoft.com/office/drawing/2014/main" id="{2E1F6A15-2235-418B-96A6-05EB647F06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67147" y="1438456"/>
            <a:ext cx="395654" cy="395654"/>
          </a:xfrm>
          <a:prstGeom prst="rect">
            <a:avLst/>
          </a:prstGeom>
        </p:spPr>
      </p:pic>
      <p:pic>
        <p:nvPicPr>
          <p:cNvPr id="17" name="Graphic 16" descr="Chat with solid fill">
            <a:extLst>
              <a:ext uri="{FF2B5EF4-FFF2-40B4-BE49-F238E27FC236}">
                <a16:creationId xmlns:a16="http://schemas.microsoft.com/office/drawing/2014/main" id="{B861F241-0F5A-49CE-94EC-9046AB4E67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7971" y="4356221"/>
            <a:ext cx="571499" cy="5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1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745392-ABB9-9268-632C-721B010D3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3AFF9CB-8005-BF6F-0563-0E8BE36B1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/>
        </p:nvGraphicFramePr>
        <p:xfrm>
          <a:off x="4631231" y="1515534"/>
          <a:ext cx="511200" cy="51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511200">
                <a:tc>
                  <a:txBody>
                    <a:bodyPr/>
                    <a:lstStyle/>
                    <a:p>
                      <a:pPr algn="ctr"/>
                      <a:r>
                        <a:rPr lang="en-GB" sz="18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658B472-D777-688B-9B30-AF79CD440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/>
        </p:nvGraphicFramePr>
        <p:xfrm>
          <a:off x="3079306" y="1525694"/>
          <a:ext cx="1029600" cy="102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8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5148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511200">
                <a:tc>
                  <a:txBody>
                    <a:bodyPr/>
                    <a:lstStyle/>
                    <a:p>
                      <a:pPr lvl="0" algn="ctr"/>
                      <a:endParaRPr lang="en-GB" sz="18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511200">
                <a:tc>
                  <a:txBody>
                    <a:bodyPr/>
                    <a:lstStyle/>
                    <a:p>
                      <a:pPr lvl="0" algn="ctr"/>
                      <a:r>
                        <a:rPr lang="en-GB" sz="18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8CA5E37-A6A1-17BF-CBE2-40440AF5A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/>
        </p:nvGraphicFramePr>
        <p:xfrm>
          <a:off x="1026352" y="1515534"/>
          <a:ext cx="1542764" cy="1532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782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5112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515782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510822"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510822"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510822">
                <a:tc>
                  <a:txBody>
                    <a:bodyPr/>
                    <a:lstStyle/>
                    <a:p>
                      <a:pPr algn="ctr"/>
                      <a:r>
                        <a:rPr lang="en-GB" sz="18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0F83A13A-B377-6553-393F-49D01864B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3669" y="3810000"/>
            <a:ext cx="4438762" cy="2253915"/>
          </a:xfrm>
          <a:prstGeom prst="wedgeEllipseCallout">
            <a:avLst>
              <a:gd name="adj1" fmla="val 34348"/>
              <a:gd name="adj2" fmla="val -95743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Gofynnwch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un (neu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fwy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o'ch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mathemategwyr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esbonio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pam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maen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nhw'n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credu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bod y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broblem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hon yn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amhosibl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Anogwch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ddangos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hesboniadau'n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weledol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y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sleid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hon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gefnogi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rhesymu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04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0D7C-E16B-7537-E959-B474325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1CD81-CB12-ADF1-32C8-90281536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C08C6-2F35-7B31-F921-434B0FF64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53698"/>
            <a:ext cx="6944676" cy="4589293"/>
          </a:xfrm>
        </p:spPr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GB" dirty="0" err="1"/>
              <a:t>Eglurwch</a:t>
            </a:r>
            <a:r>
              <a:rPr lang="en-GB" dirty="0"/>
              <a:t> pam </a:t>
            </a:r>
            <a:r>
              <a:rPr lang="en-GB" dirty="0" err="1"/>
              <a:t>ei</a:t>
            </a:r>
            <a:r>
              <a:rPr lang="en-GB" dirty="0"/>
              <a:t> bod </a:t>
            </a:r>
            <a:r>
              <a:rPr lang="en-GB" dirty="0" err="1"/>
              <a:t>hi'n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amhosibl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4, 5, 6 a 7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8 × 17.</a:t>
            </a:r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6" name="Table 5" descr="A pink 1 × 1 square.">
            <a:extLst>
              <a:ext uri="{FF2B5EF4-FFF2-40B4-BE49-F238E27FC236}">
                <a16:creationId xmlns:a16="http://schemas.microsoft.com/office/drawing/2014/main" id="{74418C79-43F8-C818-6A5D-8A25EA178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763803"/>
              </p:ext>
            </p:extLst>
          </p:nvPr>
        </p:nvGraphicFramePr>
        <p:xfrm>
          <a:off x="7503307" y="2330722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7" name="Table 6" descr="A red 2 × 2 square.">
            <a:extLst>
              <a:ext uri="{FF2B5EF4-FFF2-40B4-BE49-F238E27FC236}">
                <a16:creationId xmlns:a16="http://schemas.microsoft.com/office/drawing/2014/main" id="{1220A29F-424C-F471-6751-68729AEB7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653621"/>
              </p:ext>
            </p:extLst>
          </p:nvPr>
        </p:nvGraphicFramePr>
        <p:xfrm>
          <a:off x="8326855" y="1974821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29" name="Table 28" descr="A green 3 × 3 square.">
            <a:extLst>
              <a:ext uri="{FF2B5EF4-FFF2-40B4-BE49-F238E27FC236}">
                <a16:creationId xmlns:a16="http://schemas.microsoft.com/office/drawing/2014/main" id="{F3DCA356-AF91-B3E9-ADBE-766327893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518800"/>
              </p:ext>
            </p:extLst>
          </p:nvPr>
        </p:nvGraphicFramePr>
        <p:xfrm>
          <a:off x="9510403" y="1614821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30" name="Table 29" descr="A purple 4 × 4 square.">
            <a:extLst>
              <a:ext uri="{FF2B5EF4-FFF2-40B4-BE49-F238E27FC236}">
                <a16:creationId xmlns:a16="http://schemas.microsoft.com/office/drawing/2014/main" id="{CAA7C8AC-D0D3-B0EC-749D-4D644928E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226850"/>
              </p:ext>
            </p:extLst>
          </p:nvPr>
        </p:nvGraphicFramePr>
        <p:xfrm>
          <a:off x="1425489" y="4381641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</a:tbl>
          </a:graphicData>
        </a:graphic>
      </p:graphicFrame>
      <p:graphicFrame>
        <p:nvGraphicFramePr>
          <p:cNvPr id="31" name="Table 30" descr="A yellow 5 × 5 square.">
            <a:extLst>
              <a:ext uri="{FF2B5EF4-FFF2-40B4-BE49-F238E27FC236}">
                <a16:creationId xmlns:a16="http://schemas.microsoft.com/office/drawing/2014/main" id="{AD238254-B38D-9D14-9676-5583F16C7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244099"/>
              </p:ext>
            </p:extLst>
          </p:nvPr>
        </p:nvGraphicFramePr>
        <p:xfrm>
          <a:off x="3281091" y="4021641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32" name="Table 31" descr="A blue 6 × 6 square.">
            <a:extLst>
              <a:ext uri="{FF2B5EF4-FFF2-40B4-BE49-F238E27FC236}">
                <a16:creationId xmlns:a16="http://schemas.microsoft.com/office/drawing/2014/main" id="{CD50D724-01A1-15A2-F319-E34BE1EE7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13699"/>
              </p:ext>
            </p:extLst>
          </p:nvPr>
        </p:nvGraphicFramePr>
        <p:xfrm>
          <a:off x="5496693" y="3661641"/>
          <a:ext cx="216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</a:tbl>
          </a:graphicData>
        </a:graphic>
      </p:graphicFrame>
      <p:graphicFrame>
        <p:nvGraphicFramePr>
          <p:cNvPr id="33" name="Table 32" descr="An orange 7 × 7 square.">
            <a:extLst>
              <a:ext uri="{FF2B5EF4-FFF2-40B4-BE49-F238E27FC236}">
                <a16:creationId xmlns:a16="http://schemas.microsoft.com/office/drawing/2014/main" id="{689843A7-F1A6-4827-A596-E2A3FFAAF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494293"/>
              </p:ext>
            </p:extLst>
          </p:nvPr>
        </p:nvGraphicFramePr>
        <p:xfrm>
          <a:off x="8072296" y="3301641"/>
          <a:ext cx="252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011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13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9B58FD-B83F-C328-44F8-C7432442BA16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dywed</a:t>
            </a:r>
            <a:r>
              <a:rPr lang="en-GB" dirty="0"/>
              <a:t> y </a:t>
            </a:r>
            <a:r>
              <a:rPr lang="en-GB" dirty="0" err="1"/>
              <a:t>mathemategwyr</a:t>
            </a:r>
            <a:r>
              <a:rPr lang="en-GB" dirty="0"/>
              <a:t> “</a:t>
            </a:r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 dirty="0" err="1"/>
              <a:t>amhosibl</a:t>
            </a:r>
            <a:r>
              <a:rPr lang="en-GB" dirty="0"/>
              <a:t>, </a:t>
            </a:r>
            <a:r>
              <a:rPr lang="en-GB" dirty="0" err="1"/>
              <a:t>rydw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ceisio</a:t>
            </a:r>
            <a:r>
              <a:rPr lang="en-GB" dirty="0"/>
              <a:t> ac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allaf</a:t>
            </a:r>
            <a:r>
              <a:rPr lang="en-GB" dirty="0"/>
              <a:t> </a:t>
            </a:r>
            <a:r>
              <a:rPr lang="en-GB" dirty="0" err="1"/>
              <a:t>ffitio’r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”, </a:t>
            </a:r>
            <a:r>
              <a:rPr lang="en-GB" dirty="0" err="1"/>
              <a:t>gofynnwch</a:t>
            </a:r>
            <a:r>
              <a:rPr lang="en-GB" dirty="0"/>
              <a:t> “Sut 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siŵr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fydd</a:t>
            </a:r>
            <a:r>
              <a:rPr lang="en-GB" dirty="0"/>
              <a:t> neb </a:t>
            </a:r>
            <a:r>
              <a:rPr lang="en-GB" dirty="0" err="1"/>
              <a:t>arall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?”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Anogwch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weithio’n</a:t>
            </a:r>
            <a:r>
              <a:rPr lang="en-GB" dirty="0"/>
              <a:t> </a:t>
            </a:r>
            <a:r>
              <a:rPr lang="en-GB" u="sng" dirty="0" err="1"/>
              <a:t>systematig</a:t>
            </a:r>
            <a:r>
              <a:rPr lang="en-GB" dirty="0"/>
              <a:t>. </a:t>
            </a:r>
            <a:r>
              <a:rPr lang="en-GB" dirty="0" err="1"/>
              <a:t>Gofynnwch</a:t>
            </a:r>
            <a:r>
              <a:rPr lang="en-GB" dirty="0"/>
              <a:t> “Pa </a:t>
            </a:r>
            <a:r>
              <a:rPr lang="en-GB" dirty="0" err="1"/>
              <a:t>sgwâr</a:t>
            </a:r>
            <a:r>
              <a:rPr lang="en-GB" dirty="0"/>
              <a:t> </a:t>
            </a:r>
            <a:r>
              <a:rPr lang="en-GB" dirty="0" err="1"/>
              <a:t>ydych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dirty="0" err="1"/>
              <a:t>ceisio’i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gyntaf</a:t>
            </a:r>
            <a:r>
              <a:rPr lang="en-GB" dirty="0"/>
              <a:t>?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rydych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dirty="0" err="1"/>
              <a:t>dewis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roi</a:t>
            </a:r>
            <a:r>
              <a:rPr lang="en-GB" dirty="0"/>
              <a:t>?” </a:t>
            </a:r>
            <a:r>
              <a:rPr lang="en-GB" dirty="0" err="1"/>
              <a:t>Defnyddiwch</a:t>
            </a:r>
            <a:r>
              <a:rPr lang="en-GB" dirty="0"/>
              <a:t> y </a:t>
            </a:r>
            <a:r>
              <a:rPr lang="en-GB" dirty="0" err="1"/>
              <a:t>sleid</a:t>
            </a:r>
            <a:r>
              <a:rPr lang="en-GB" dirty="0"/>
              <a:t> </a:t>
            </a:r>
            <a:r>
              <a:rPr lang="en-GB" dirty="0" err="1"/>
              <a:t>nesaf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gefnogi’r</a:t>
            </a:r>
            <a:r>
              <a:rPr lang="en-GB" dirty="0"/>
              <a:t> </a:t>
            </a:r>
            <a:r>
              <a:rPr lang="en-GB" dirty="0" err="1"/>
              <a:t>trafodaethau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.</a:t>
            </a:r>
          </a:p>
          <a:p>
            <a:pPr>
              <a:lnSpc>
                <a:spcPct val="100000"/>
              </a:lnSpc>
            </a:pPr>
            <a:r>
              <a:rPr lang="en-GB" dirty="0"/>
              <a:t>“A </a:t>
            </a:r>
            <a:r>
              <a:rPr lang="en-GB" dirty="0" err="1"/>
              <a:t>wnaeth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un </a:t>
            </a:r>
            <a:r>
              <a:rPr lang="en-GB" dirty="0" err="1"/>
              <a:t>gyfiawnhau</a:t>
            </a:r>
            <a:r>
              <a:rPr lang="en-GB" dirty="0"/>
              <a:t> pam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fydd</a:t>
            </a:r>
            <a:r>
              <a:rPr lang="en-GB" dirty="0"/>
              <a:t> y </a:t>
            </a:r>
            <a:r>
              <a:rPr lang="en-GB" dirty="0" err="1"/>
              <a:t>sgwariau’n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8 × 17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dirty="0" err="1"/>
              <a:t>wahanol</a:t>
            </a:r>
            <a:r>
              <a:rPr lang="en-GB" dirty="0"/>
              <a:t>?”</a:t>
            </a:r>
          </a:p>
          <a:p>
            <a:pPr>
              <a:lnSpc>
                <a:spcPct val="100000"/>
              </a:lnSpc>
            </a:pPr>
            <a:r>
              <a:rPr lang="en-GB" b="1" dirty="0" err="1"/>
              <a:t>Os</a:t>
            </a:r>
            <a:r>
              <a:rPr lang="en-GB" b="1" dirty="0"/>
              <a:t> </a:t>
            </a:r>
            <a:r>
              <a:rPr lang="en-GB" b="1" dirty="0" err="1"/>
              <a:t>nad</a:t>
            </a:r>
            <a:r>
              <a:rPr lang="en-GB" b="1" dirty="0"/>
              <a:t> </a:t>
            </a:r>
            <a:r>
              <a:rPr lang="en-GB" b="1" dirty="0" err="1"/>
              <a:t>yw’n</a:t>
            </a:r>
            <a:r>
              <a:rPr lang="en-GB" b="1" dirty="0"/>
              <a:t> </a:t>
            </a:r>
            <a:r>
              <a:rPr lang="en-GB" b="1" dirty="0" err="1"/>
              <a:t>dod</a:t>
            </a:r>
            <a:r>
              <a:rPr lang="en-GB" b="1" dirty="0"/>
              <a:t> </a:t>
            </a:r>
            <a:r>
              <a:rPr lang="en-GB" b="1" dirty="0" err="1"/>
              <a:t>oddi</a:t>
            </a:r>
            <a:r>
              <a:rPr lang="en-GB" b="1" dirty="0"/>
              <a:t> </a:t>
            </a:r>
            <a:r>
              <a:rPr lang="en-GB" b="1" dirty="0" err="1"/>
              <a:t>wrthyn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, </a:t>
            </a:r>
            <a:r>
              <a:rPr lang="en-GB" b="1" dirty="0" err="1"/>
              <a:t>dewch</a:t>
            </a:r>
            <a:r>
              <a:rPr lang="en-GB" b="1" dirty="0"/>
              <a:t> </a:t>
            </a:r>
            <a:r>
              <a:rPr lang="en-GB" b="1" dirty="0" err="1"/>
              <a:t>â’r</a:t>
            </a:r>
            <a:r>
              <a:rPr lang="en-GB" b="1" dirty="0"/>
              <a:t> </a:t>
            </a:r>
            <a:r>
              <a:rPr lang="en-GB" b="1" dirty="0" err="1"/>
              <a:t>cyfiawnhad</a:t>
            </a:r>
            <a:r>
              <a:rPr lang="en-GB" b="1" dirty="0"/>
              <a:t> ‘</a:t>
            </a:r>
            <a:r>
              <a:rPr lang="en-GB" b="1" dirty="0" err="1"/>
              <a:t>rhesymu</a:t>
            </a:r>
            <a:r>
              <a:rPr lang="en-GB" b="1" dirty="0"/>
              <a:t> </a:t>
            </a:r>
            <a:r>
              <a:rPr lang="en-GB" b="1" u="sng" dirty="0" err="1"/>
              <a:t>arwynebedd</a:t>
            </a:r>
            <a:r>
              <a:rPr lang="en-GB" b="1" dirty="0"/>
              <a:t>’ </a:t>
            </a:r>
            <a:r>
              <a:rPr lang="en-GB" b="1" dirty="0" err="1"/>
              <a:t>allan</a:t>
            </a:r>
            <a:r>
              <a:rPr lang="en-GB" b="1" dirty="0"/>
              <a:t> </a:t>
            </a:r>
            <a:r>
              <a:rPr lang="en-GB" b="1" dirty="0" err="1"/>
              <a:t>yma</a:t>
            </a:r>
            <a:r>
              <a:rPr lang="en-GB" b="1" dirty="0"/>
              <a:t>: </a:t>
            </a:r>
            <a:r>
              <a:rPr lang="en-GB" b="1" dirty="0" err="1"/>
              <a:t>os</a:t>
            </a:r>
            <a:r>
              <a:rPr lang="en-GB" b="1" dirty="0"/>
              <a:t> </a:t>
            </a:r>
            <a:r>
              <a:rPr lang="en-GB" b="1" dirty="0" err="1"/>
              <a:t>yw</a:t>
            </a:r>
            <a:r>
              <a:rPr lang="en-GB" b="1" dirty="0"/>
              <a:t> </a:t>
            </a:r>
            <a:r>
              <a:rPr lang="en-GB" b="1" u="sng" dirty="0" err="1"/>
              <a:t>arwynebedd</a:t>
            </a:r>
            <a:r>
              <a:rPr lang="en-GB" b="1" dirty="0"/>
              <a:t> y </a:t>
            </a:r>
            <a:r>
              <a:rPr lang="en-GB" b="1" dirty="0" err="1"/>
              <a:t>petryal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llai</a:t>
            </a:r>
            <a:r>
              <a:rPr lang="en-GB" b="1" dirty="0"/>
              <a:t> </a:t>
            </a:r>
            <a:r>
              <a:rPr lang="en-GB" b="1" dirty="0" err="1"/>
              <a:t>na</a:t>
            </a:r>
            <a:r>
              <a:rPr lang="en-GB" b="1" dirty="0"/>
              <a:t> </a:t>
            </a:r>
            <a:r>
              <a:rPr lang="en-GB" b="1" dirty="0" err="1"/>
              <a:t>chyfanswm</a:t>
            </a:r>
            <a:r>
              <a:rPr lang="en-GB" b="1" dirty="0"/>
              <a:t> </a:t>
            </a:r>
            <a:r>
              <a:rPr lang="en-GB" b="1" u="sng" dirty="0" err="1"/>
              <a:t>arwynebeddau</a:t>
            </a:r>
            <a:r>
              <a:rPr lang="en-GB" b="1" dirty="0" err="1"/>
              <a:t>’r</a:t>
            </a:r>
            <a:r>
              <a:rPr lang="en-GB" b="1" dirty="0"/>
              <a:t> </a:t>
            </a:r>
            <a:r>
              <a:rPr lang="en-GB" b="1" dirty="0" err="1"/>
              <a:t>sgwariau</a:t>
            </a:r>
            <a:r>
              <a:rPr lang="en-GB" b="1" dirty="0"/>
              <a:t> </a:t>
            </a:r>
            <a:r>
              <a:rPr lang="en-GB" b="1" dirty="0" err="1"/>
              <a:t>yna</a:t>
            </a:r>
            <a:r>
              <a:rPr lang="en-GB" b="1" dirty="0"/>
              <a:t> </a:t>
            </a:r>
            <a:r>
              <a:rPr lang="en-GB" b="1" dirty="0" err="1"/>
              <a:t>nid</a:t>
            </a:r>
            <a:r>
              <a:rPr lang="en-GB" b="1" dirty="0"/>
              <a:t> </a:t>
            </a:r>
            <a:r>
              <a:rPr lang="en-GB" b="1" dirty="0" err="1"/>
              <a:t>yw’n</a:t>
            </a:r>
            <a:r>
              <a:rPr lang="en-GB" b="1" dirty="0"/>
              <a:t> </a:t>
            </a:r>
            <a:r>
              <a:rPr lang="en-GB" b="1" dirty="0" err="1"/>
              <a:t>bosibl</a:t>
            </a:r>
            <a:r>
              <a:rPr lang="en-GB" b="1" dirty="0"/>
              <a:t> </a:t>
            </a:r>
            <a:r>
              <a:rPr lang="en-GB" b="1" dirty="0" err="1"/>
              <a:t>i’r</a:t>
            </a:r>
            <a:r>
              <a:rPr lang="en-GB" b="1" dirty="0"/>
              <a:t> </a:t>
            </a:r>
            <a:r>
              <a:rPr lang="en-GB" b="1" dirty="0" err="1"/>
              <a:t>sgwariau</a:t>
            </a:r>
            <a:r>
              <a:rPr lang="en-GB" b="1" dirty="0"/>
              <a:t> </a:t>
            </a:r>
            <a:r>
              <a:rPr lang="en-GB" b="1" dirty="0" err="1"/>
              <a:t>ffitio</a:t>
            </a:r>
            <a:r>
              <a:rPr lang="en-GB" b="1" dirty="0"/>
              <a:t>. </a:t>
            </a:r>
            <a:r>
              <a:rPr lang="en-GB" dirty="0" err="1"/>
              <a:t>Gofynnwch</a:t>
            </a:r>
            <a:r>
              <a:rPr lang="en-GB" dirty="0"/>
              <a:t> “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ddweud</a:t>
            </a:r>
            <a:r>
              <a:rPr lang="en-GB" dirty="0"/>
              <a:t> </a:t>
            </a:r>
            <a:r>
              <a:rPr lang="en-GB" dirty="0" err="1"/>
              <a:t>rhywbeth</a:t>
            </a:r>
            <a:r>
              <a:rPr lang="en-GB" dirty="0"/>
              <a:t> </a:t>
            </a:r>
            <a:r>
              <a:rPr lang="en-GB" dirty="0" err="1"/>
              <a:t>wrthyf</a:t>
            </a:r>
            <a:r>
              <a:rPr lang="en-GB" dirty="0"/>
              <a:t> am </a:t>
            </a:r>
            <a:r>
              <a:rPr lang="en-GB" u="sng" dirty="0" err="1"/>
              <a:t>arwynebeddau</a:t>
            </a:r>
            <a:r>
              <a:rPr lang="en-GB" dirty="0" err="1"/>
              <a:t>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berthnasol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66178-7D90-5B80-B79B-1670E153B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700" dirty="0"/>
              <a:t>Y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aildrefnu</a:t>
            </a:r>
            <a:r>
              <a:rPr lang="en-GB" sz="1700" dirty="0"/>
              <a:t> </a:t>
            </a:r>
            <a:r>
              <a:rPr lang="en-GB" sz="1700" dirty="0" err="1"/>
              <a:t>eu</a:t>
            </a:r>
            <a:r>
              <a:rPr lang="en-GB" sz="1700" dirty="0"/>
              <a:t> </a:t>
            </a:r>
            <a:r>
              <a:rPr lang="en-GB" sz="1700" dirty="0" err="1"/>
              <a:t>sgwariau</a:t>
            </a:r>
            <a:r>
              <a:rPr lang="en-GB" sz="1700" dirty="0"/>
              <a:t> </a:t>
            </a:r>
            <a:r>
              <a:rPr lang="en-GB" sz="1700" dirty="0" err="1"/>
              <a:t>wedi'u</a:t>
            </a:r>
            <a:r>
              <a:rPr lang="en-GB" sz="1700" dirty="0"/>
              <a:t> </a:t>
            </a:r>
            <a:r>
              <a:rPr lang="en-GB" sz="1700" dirty="0" err="1"/>
              <a:t>torri</a:t>
            </a:r>
            <a:r>
              <a:rPr lang="en-GB" sz="1700" dirty="0"/>
              <a:t> </a:t>
            </a:r>
            <a:r>
              <a:rPr lang="en-GB" sz="1700" dirty="0" err="1"/>
              <a:t>allan</a:t>
            </a:r>
            <a:r>
              <a:rPr lang="en-GB" sz="1700" dirty="0"/>
              <a:t> ac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ceisio</a:t>
            </a:r>
            <a:r>
              <a:rPr lang="en-GB" sz="1700" dirty="0"/>
              <a:t> </a:t>
            </a:r>
            <a:r>
              <a:rPr lang="en-GB" sz="1700" dirty="0" err="1"/>
              <a:t>eu</a:t>
            </a:r>
            <a:r>
              <a:rPr lang="en-GB" sz="1700" dirty="0"/>
              <a:t> </a:t>
            </a:r>
            <a:r>
              <a:rPr lang="en-GB" sz="1700" dirty="0" err="1"/>
              <a:t>ffitio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petryal</a:t>
            </a:r>
            <a:r>
              <a:rPr lang="en-GB" sz="1700" dirty="0"/>
              <a:t> 8 × 17.</a:t>
            </a:r>
          </a:p>
          <a:p>
            <a:r>
              <a:rPr lang="en-GB" sz="1700" dirty="0"/>
              <a:t>“</a:t>
            </a:r>
            <a:r>
              <a:rPr lang="en-GB" sz="1700" dirty="0" err="1"/>
              <a:t>Rwyf</a:t>
            </a:r>
            <a:r>
              <a:rPr lang="en-GB" sz="1700" dirty="0"/>
              <a:t> </a:t>
            </a:r>
            <a:r>
              <a:rPr lang="en-GB" sz="1700" dirty="0" err="1"/>
              <a:t>wedi</a:t>
            </a:r>
            <a:r>
              <a:rPr lang="en-GB" sz="1700" dirty="0"/>
              <a:t> </a:t>
            </a:r>
            <a:r>
              <a:rPr lang="en-GB" sz="1700" dirty="0" err="1"/>
              <a:t>gweithio</a:t>
            </a:r>
            <a:r>
              <a:rPr lang="en-GB" sz="1700" dirty="0"/>
              <a:t> </a:t>
            </a:r>
            <a:r>
              <a:rPr lang="en-GB" sz="1700" dirty="0" err="1"/>
              <a:t>allan</a:t>
            </a:r>
            <a:r>
              <a:rPr lang="en-GB" sz="1700" dirty="0"/>
              <a:t> </a:t>
            </a:r>
            <a:r>
              <a:rPr lang="en-GB" sz="1700" dirty="0" err="1"/>
              <a:t>swm</a:t>
            </a:r>
            <a:r>
              <a:rPr lang="en-GB" sz="1700" dirty="0"/>
              <a:t> </a:t>
            </a:r>
            <a:r>
              <a:rPr lang="en-GB" sz="1700" u="sng" dirty="0" err="1"/>
              <a:t>arwynebeddau</a:t>
            </a:r>
            <a:r>
              <a:rPr lang="en-GB" sz="1700" dirty="0" err="1"/>
              <a:t>’r</a:t>
            </a:r>
            <a:r>
              <a:rPr lang="en-GB" sz="1700" dirty="0"/>
              <a:t> </a:t>
            </a:r>
            <a:r>
              <a:rPr lang="en-GB" sz="1700" dirty="0" err="1"/>
              <a:t>sgwariau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gyntaf</a:t>
            </a:r>
            <a:r>
              <a:rPr lang="en-GB" sz="1700" dirty="0"/>
              <a:t>. </a:t>
            </a:r>
            <a:br>
              <a:rPr lang="en-GB" sz="1700" dirty="0"/>
            </a:br>
            <a:r>
              <a:rPr lang="en-GB" sz="1700" dirty="0"/>
              <a:t>1</a:t>
            </a:r>
            <a:r>
              <a:rPr lang="en-GB" sz="1700" baseline="30000" dirty="0"/>
              <a:t>2</a:t>
            </a:r>
            <a:r>
              <a:rPr lang="en-GB" sz="1700" dirty="0"/>
              <a:t> + 2</a:t>
            </a:r>
            <a:r>
              <a:rPr lang="en-GB" sz="1700" baseline="30000" dirty="0"/>
              <a:t>2</a:t>
            </a:r>
            <a:r>
              <a:rPr lang="en-GB" sz="1700" dirty="0"/>
              <a:t> + 3</a:t>
            </a:r>
            <a:r>
              <a:rPr lang="en-GB" sz="1700" baseline="30000" dirty="0"/>
              <a:t>2</a:t>
            </a:r>
            <a:r>
              <a:rPr lang="en-GB" sz="1700" dirty="0"/>
              <a:t> + 4</a:t>
            </a:r>
            <a:r>
              <a:rPr lang="en-GB" sz="1700" baseline="30000" dirty="0"/>
              <a:t>2</a:t>
            </a:r>
            <a:r>
              <a:rPr lang="en-GB" sz="1700" dirty="0"/>
              <a:t> + 5</a:t>
            </a:r>
            <a:r>
              <a:rPr lang="en-GB" sz="1700" baseline="30000" dirty="0"/>
              <a:t>2</a:t>
            </a:r>
            <a:r>
              <a:rPr lang="en-GB" sz="1700" dirty="0"/>
              <a:t> + 6</a:t>
            </a:r>
            <a:r>
              <a:rPr lang="en-GB" sz="1700" baseline="30000" dirty="0"/>
              <a:t>2</a:t>
            </a:r>
            <a:r>
              <a:rPr lang="en-GB" sz="1700" dirty="0"/>
              <a:t> + 7</a:t>
            </a:r>
            <a:r>
              <a:rPr lang="en-GB" sz="1700" baseline="30000" dirty="0"/>
              <a:t>2</a:t>
            </a:r>
            <a:r>
              <a:rPr lang="en-GB" sz="1700" dirty="0"/>
              <a:t> = 140. </a:t>
            </a:r>
            <a:br>
              <a:rPr lang="en-GB" sz="1700" dirty="0"/>
            </a:br>
            <a:r>
              <a:rPr lang="en-GB" sz="1700" dirty="0" err="1"/>
              <a:t>Ond</a:t>
            </a:r>
            <a:r>
              <a:rPr lang="en-GB" sz="1700" dirty="0"/>
              <a:t> dim </a:t>
            </a:r>
            <a:r>
              <a:rPr lang="en-GB" sz="1700" dirty="0" err="1"/>
              <a:t>ond</a:t>
            </a:r>
            <a:r>
              <a:rPr lang="en-GB" sz="1700" dirty="0"/>
              <a:t> 8 × 17 = 136 </a:t>
            </a:r>
            <a:r>
              <a:rPr lang="en-GB" sz="1700" dirty="0" err="1"/>
              <a:t>yw</a:t>
            </a:r>
            <a:r>
              <a:rPr lang="en-GB" sz="1700" dirty="0"/>
              <a:t> </a:t>
            </a:r>
            <a:r>
              <a:rPr lang="en-GB" sz="1700" u="sng" dirty="0" err="1"/>
              <a:t>arwynebedd</a:t>
            </a:r>
            <a:r>
              <a:rPr lang="en-GB" sz="1700" dirty="0"/>
              <a:t> y </a:t>
            </a:r>
            <a:r>
              <a:rPr lang="en-GB" sz="1700" dirty="0" err="1"/>
              <a:t>petryal</a:t>
            </a:r>
            <a:r>
              <a:rPr lang="en-GB" sz="1700" dirty="0"/>
              <a:t> 8 × 17, felly </a:t>
            </a:r>
            <a:r>
              <a:rPr lang="en-GB" sz="1700" dirty="0" err="1"/>
              <a:t>ni</a:t>
            </a:r>
            <a:r>
              <a:rPr lang="en-GB" sz="1700" dirty="0"/>
              <a:t> all y </a:t>
            </a:r>
            <a:r>
              <a:rPr lang="en-GB" sz="1700" dirty="0" err="1"/>
              <a:t>sgwariau</a:t>
            </a:r>
            <a:r>
              <a:rPr lang="en-GB" sz="1700" dirty="0"/>
              <a:t> </a:t>
            </a:r>
            <a:r>
              <a:rPr lang="en-GB" sz="1700" dirty="0" err="1"/>
              <a:t>ffitio</a:t>
            </a:r>
            <a:r>
              <a:rPr lang="en-GB" sz="1700" dirty="0"/>
              <a:t> o </a:t>
            </a:r>
            <a:r>
              <a:rPr lang="en-GB" sz="1700" dirty="0" err="1"/>
              <a:t>gwbl</a:t>
            </a:r>
            <a:r>
              <a:rPr lang="en-GB" sz="1700" dirty="0"/>
              <a:t>. Does dim </a:t>
            </a:r>
            <a:r>
              <a:rPr lang="en-GB" sz="1700" dirty="0" err="1"/>
              <a:t>digon</a:t>
            </a:r>
            <a:r>
              <a:rPr lang="en-GB" sz="1700" dirty="0"/>
              <a:t> o le!”</a:t>
            </a:r>
          </a:p>
          <a:p>
            <a:endParaRPr lang="en-GB" sz="1700" dirty="0"/>
          </a:p>
          <a:p>
            <a:endParaRPr lang="en-GB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B8180-FCD0-BECB-FC86-29F8F21C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69F726-704A-4771-9468-F097E5590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</a:t>
            </a:r>
          </a:p>
        </p:txBody>
      </p:sp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4B41FEA2-5A92-C197-EB53-59E1ACF9BD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77051" y="2857501"/>
            <a:ext cx="571499" cy="5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0D7C-E16B-7537-E959-B474325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1CD81-CB12-ADF1-32C8-90281536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15" name="Table 14" descr="An 8 × 17 rectangle.">
            <a:extLst>
              <a:ext uri="{FF2B5EF4-FFF2-40B4-BE49-F238E27FC236}">
                <a16:creationId xmlns:a16="http://schemas.microsoft.com/office/drawing/2014/main" id="{F8554B82-AD22-95DE-67CC-59EC2710D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704473"/>
              </p:ext>
            </p:extLst>
          </p:nvPr>
        </p:nvGraphicFramePr>
        <p:xfrm>
          <a:off x="4322127" y="2536196"/>
          <a:ext cx="61200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21822446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9092989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9398138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47014243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8608877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6028419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943407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943354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569027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79134462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39935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6876146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71933903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31247358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0003027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68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2476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432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97632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6246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071192"/>
                  </a:ext>
                </a:extLst>
              </a:tr>
            </a:tbl>
          </a:graphicData>
        </a:graphic>
      </p:graphicFrame>
      <p:graphicFrame>
        <p:nvGraphicFramePr>
          <p:cNvPr id="16" name="Table 15" descr="The 7 × 7, 6 × 6, 5 × 5, 4 × 4, 3 × 3, 2 × 2, 1 × 1 squares, stacked on top of each other.">
            <a:extLst>
              <a:ext uri="{FF2B5EF4-FFF2-40B4-BE49-F238E27FC236}">
                <a16:creationId xmlns:a16="http://schemas.microsoft.com/office/drawing/2014/main" id="{E260A972-C5D6-0A31-BEF6-81F2C7B0E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91826"/>
              </p:ext>
            </p:extLst>
          </p:nvPr>
        </p:nvGraphicFramePr>
        <p:xfrm>
          <a:off x="1154053" y="2536196"/>
          <a:ext cx="252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01151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6A842A0-2B44-1F80-BB2B-325C18B48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237160"/>
              </p:ext>
            </p:extLst>
          </p:nvPr>
        </p:nvGraphicFramePr>
        <p:xfrm>
          <a:off x="1512521" y="2896196"/>
          <a:ext cx="216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C971004-C296-A065-746C-41DD1DD52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094837"/>
              </p:ext>
            </p:extLst>
          </p:nvPr>
        </p:nvGraphicFramePr>
        <p:xfrm>
          <a:off x="1872396" y="3256196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5E741FA-F7E8-72D5-9628-1483C54E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510039"/>
              </p:ext>
            </p:extLst>
          </p:nvPr>
        </p:nvGraphicFramePr>
        <p:xfrm>
          <a:off x="2227579" y="3616196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34F5883-D401-7107-C192-1C6178FC4C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554970"/>
              </p:ext>
            </p:extLst>
          </p:nvPr>
        </p:nvGraphicFramePr>
        <p:xfrm>
          <a:off x="2587579" y="3976196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660CCB4-74A9-6934-EA9B-E6729B1FC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341838"/>
              </p:ext>
            </p:extLst>
          </p:nvPr>
        </p:nvGraphicFramePr>
        <p:xfrm>
          <a:off x="2956462" y="4336196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76D2582-DB2D-A929-80F7-CA371FD1F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917789"/>
              </p:ext>
            </p:extLst>
          </p:nvPr>
        </p:nvGraphicFramePr>
        <p:xfrm>
          <a:off x="3316462" y="4696196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696C086-94B4-2BAB-F1AE-E534344A9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4213316" y="2536196"/>
            <a:ext cx="0" cy="2880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3E84113-3E41-7FB1-1F8A-B2B4D2CC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322127" y="5517395"/>
            <a:ext cx="612000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D8DD75C-D892-559B-7F72-8FB0D36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33461" y="37947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B7514F-A976-0ED2-3E51-A9F9B76C7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13129" y="54943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2473C-8A33-8D96-5240-03120B3E0A1B}"/>
              </a:ext>
            </a:extLst>
          </p:cNvPr>
          <p:cNvSpPr txBox="1">
            <a:spLocks/>
          </p:cNvSpPr>
          <p:nvPr/>
        </p:nvSpPr>
        <p:spPr>
          <a:xfrm>
            <a:off x="609599" y="1453698"/>
            <a:ext cx="6944676" cy="45892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1pPr>
            <a:lvl2pPr marL="468000" indent="-23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/>
            </a:pPr>
            <a:r>
              <a:rPr lang="en-GB" dirty="0" err="1"/>
              <a:t>Eglurwch</a:t>
            </a:r>
            <a:r>
              <a:rPr lang="en-GB" dirty="0"/>
              <a:t> pam </a:t>
            </a:r>
            <a:r>
              <a:rPr lang="en-GB" dirty="0" err="1"/>
              <a:t>ei</a:t>
            </a:r>
            <a:r>
              <a:rPr lang="en-GB" dirty="0"/>
              <a:t> bod </a:t>
            </a:r>
            <a:r>
              <a:rPr lang="en-GB" dirty="0" err="1"/>
              <a:t>hi'n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amhosibl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4, 5, 6 a 7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8 × 17.</a:t>
            </a:r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714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0D7C-E16B-7537-E959-B474325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C08C6-2F35-7B31-F921-434B0FF64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GB" dirty="0" err="1"/>
              <a:t>Eglurwch</a:t>
            </a:r>
            <a:r>
              <a:rPr lang="en-GB" dirty="0"/>
              <a:t> pam </a:t>
            </a:r>
            <a:r>
              <a:rPr lang="en-GB" dirty="0" err="1"/>
              <a:t>ei</a:t>
            </a:r>
            <a:r>
              <a:rPr lang="en-GB" dirty="0"/>
              <a:t> bod </a:t>
            </a:r>
            <a:r>
              <a:rPr lang="en-GB" dirty="0" err="1"/>
              <a:t>hi'n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amhosibl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4, 5, 6 a 7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8 × 17.</a:t>
            </a:r>
            <a:br>
              <a:rPr lang="en-GB" dirty="0"/>
            </a:b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dirty="0" err="1"/>
              <a:t>Dangoswch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4, 5, 6 a 7 </a:t>
            </a:r>
          </a:p>
          <a:p>
            <a:pPr marL="925200" lvl="1" indent="-457200">
              <a:buClr>
                <a:schemeClr val="tx1"/>
              </a:buClr>
            </a:pPr>
            <a:r>
              <a:rPr lang="en-GB" b="1" dirty="0" err="1">
                <a:solidFill>
                  <a:schemeClr val="tx2"/>
                </a:solidFill>
              </a:rPr>
              <a:t>yn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ffitio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mewn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11 × 14 </a:t>
            </a:r>
          </a:p>
          <a:p>
            <a:pPr marL="925200" lvl="1" indent="-457200"/>
            <a:r>
              <a:rPr lang="en-GB" b="0" dirty="0" err="1">
                <a:solidFill>
                  <a:schemeClr val="tx1"/>
                </a:solidFill>
              </a:rPr>
              <a:t>ond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fyddant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ffitio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mewn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10 × 17. </a:t>
            </a:r>
          </a:p>
          <a:p>
            <a:pPr marL="925200" lvl="1" indent="-457200"/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1CD81-CB12-ADF1-32C8-90281536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14" name="Table 13" descr="A pink 1 × 1 square.">
            <a:extLst>
              <a:ext uri="{FF2B5EF4-FFF2-40B4-BE49-F238E27FC236}">
                <a16:creationId xmlns:a16="http://schemas.microsoft.com/office/drawing/2014/main" id="{D2064580-D09D-C6D9-A70C-869301A3CD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308993"/>
              </p:ext>
            </p:extLst>
          </p:nvPr>
        </p:nvGraphicFramePr>
        <p:xfrm>
          <a:off x="7505200" y="2017670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5" name="Table 14" descr="A red 2 × 2 square.">
            <a:extLst>
              <a:ext uri="{FF2B5EF4-FFF2-40B4-BE49-F238E27FC236}">
                <a16:creationId xmlns:a16="http://schemas.microsoft.com/office/drawing/2014/main" id="{BC5FDB31-FDE8-A09E-7939-9977AD20B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55864"/>
              </p:ext>
            </p:extLst>
          </p:nvPr>
        </p:nvGraphicFramePr>
        <p:xfrm>
          <a:off x="8328748" y="1661769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16" name="Table 15" descr="A green 3 × 3 square.">
            <a:extLst>
              <a:ext uri="{FF2B5EF4-FFF2-40B4-BE49-F238E27FC236}">
                <a16:creationId xmlns:a16="http://schemas.microsoft.com/office/drawing/2014/main" id="{6074F823-B17A-CC36-6381-E027271DB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052373"/>
              </p:ext>
            </p:extLst>
          </p:nvPr>
        </p:nvGraphicFramePr>
        <p:xfrm>
          <a:off x="9512296" y="1301769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7" name="Table 16" descr="A purple 4 × 4 square.">
            <a:extLst>
              <a:ext uri="{FF2B5EF4-FFF2-40B4-BE49-F238E27FC236}">
                <a16:creationId xmlns:a16="http://schemas.microsoft.com/office/drawing/2014/main" id="{3CC7956F-1EA8-2AC2-2BAF-D92F9B60D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978502"/>
              </p:ext>
            </p:extLst>
          </p:nvPr>
        </p:nvGraphicFramePr>
        <p:xfrm>
          <a:off x="1425489" y="4381641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</a:tbl>
          </a:graphicData>
        </a:graphic>
      </p:graphicFrame>
      <p:graphicFrame>
        <p:nvGraphicFramePr>
          <p:cNvPr id="18" name="Table 17" descr="A yellow 5 × 5 square.">
            <a:extLst>
              <a:ext uri="{FF2B5EF4-FFF2-40B4-BE49-F238E27FC236}">
                <a16:creationId xmlns:a16="http://schemas.microsoft.com/office/drawing/2014/main" id="{28751238-472B-5885-040D-7119F1648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196820"/>
              </p:ext>
            </p:extLst>
          </p:nvPr>
        </p:nvGraphicFramePr>
        <p:xfrm>
          <a:off x="3281091" y="4021641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19" name="Table 18" descr="A blue 6 × 6 square.">
            <a:extLst>
              <a:ext uri="{FF2B5EF4-FFF2-40B4-BE49-F238E27FC236}">
                <a16:creationId xmlns:a16="http://schemas.microsoft.com/office/drawing/2014/main" id="{15743CB8-3C2C-DF6B-71CF-BBF33F0BCB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0983"/>
              </p:ext>
            </p:extLst>
          </p:nvPr>
        </p:nvGraphicFramePr>
        <p:xfrm>
          <a:off x="5496693" y="3661641"/>
          <a:ext cx="216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</a:tbl>
          </a:graphicData>
        </a:graphic>
      </p:graphicFrame>
      <p:graphicFrame>
        <p:nvGraphicFramePr>
          <p:cNvPr id="20" name="Table 19" descr="An orange 7 × 7 square.">
            <a:extLst>
              <a:ext uri="{FF2B5EF4-FFF2-40B4-BE49-F238E27FC236}">
                <a16:creationId xmlns:a16="http://schemas.microsoft.com/office/drawing/2014/main" id="{ECA689DA-FB56-88A7-336D-C1EF1E53B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49338"/>
              </p:ext>
            </p:extLst>
          </p:nvPr>
        </p:nvGraphicFramePr>
        <p:xfrm>
          <a:off x="8072296" y="3301641"/>
          <a:ext cx="252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011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1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0D7C-E16B-7537-E959-B474325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1CD81-CB12-ADF1-32C8-90281536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10" name="Table 9" descr="A 10 × 14 rectangle.">
            <a:extLst>
              <a:ext uri="{FF2B5EF4-FFF2-40B4-BE49-F238E27FC236}">
                <a16:creationId xmlns:a16="http://schemas.microsoft.com/office/drawing/2014/main" id="{99656BDC-2BB6-B315-03F5-10B65F0E1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643932"/>
              </p:ext>
            </p:extLst>
          </p:nvPr>
        </p:nvGraphicFramePr>
        <p:xfrm>
          <a:off x="4322127" y="2271788"/>
          <a:ext cx="5040000" cy="39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21822446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9092989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9398138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47014243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8608877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6028419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943407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943354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569027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79134462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39935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6876146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71933903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68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9211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08338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199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2476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432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97632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6246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071192"/>
                  </a:ext>
                </a:extLst>
              </a:tr>
            </a:tbl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E43EF0-646D-3A0B-3359-28541D5CB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13316" y="2271788"/>
            <a:ext cx="0" cy="3960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2BDFE48-CCC5-8A2F-3B11-05F0EF132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290435" y="6354675"/>
            <a:ext cx="507169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4DB606E-0553-0C91-123A-B523DEBC1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85665" y="40717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66C5A6-8964-95AB-6D26-74E69DB04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07202" y="635467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14</a:t>
            </a:r>
          </a:p>
        </p:txBody>
      </p:sp>
      <p:graphicFrame>
        <p:nvGraphicFramePr>
          <p:cNvPr id="20" name="Table 19" descr="The 7 × 7, 6 × 6, 5 × 5, 4 × 4, 3 × 3, 2 × 2, 1 × 1 squares, stacked on top of each other.">
            <a:extLst>
              <a:ext uri="{FF2B5EF4-FFF2-40B4-BE49-F238E27FC236}">
                <a16:creationId xmlns:a16="http://schemas.microsoft.com/office/drawing/2014/main" id="{B5047C27-F6F9-AE9E-A80A-5EFC75FEB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733665"/>
              </p:ext>
            </p:extLst>
          </p:nvPr>
        </p:nvGraphicFramePr>
        <p:xfrm>
          <a:off x="1154053" y="2271788"/>
          <a:ext cx="252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01151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046EFE3-B184-12D8-E106-F61C20C95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89589"/>
              </p:ext>
            </p:extLst>
          </p:nvPr>
        </p:nvGraphicFramePr>
        <p:xfrm>
          <a:off x="1512521" y="2631788"/>
          <a:ext cx="216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7B56D2E2-2EB7-743D-C9F3-966529066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98099"/>
              </p:ext>
            </p:extLst>
          </p:nvPr>
        </p:nvGraphicFramePr>
        <p:xfrm>
          <a:off x="1872396" y="2991788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25BD1E0-2DD7-080B-A8D9-D7FBA1A6F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708913"/>
              </p:ext>
            </p:extLst>
          </p:nvPr>
        </p:nvGraphicFramePr>
        <p:xfrm>
          <a:off x="2227579" y="3351788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B72ABF4C-CC7A-7529-DFBB-16A7DF82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641999"/>
              </p:ext>
            </p:extLst>
          </p:nvPr>
        </p:nvGraphicFramePr>
        <p:xfrm>
          <a:off x="2587579" y="3711788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4F9CD52-FE26-0539-6F84-BDEB4ED3C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714927"/>
              </p:ext>
            </p:extLst>
          </p:nvPr>
        </p:nvGraphicFramePr>
        <p:xfrm>
          <a:off x="2956462" y="4071788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7250A912-12CC-68F0-72D0-E571714C3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144988"/>
              </p:ext>
            </p:extLst>
          </p:nvPr>
        </p:nvGraphicFramePr>
        <p:xfrm>
          <a:off x="3316462" y="4431788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91FBCD6-CB3F-D0F2-EA7E-312BB9B380DD}"/>
              </a:ext>
            </a:extLst>
          </p:cNvPr>
          <p:cNvSpPr txBox="1">
            <a:spLocks/>
          </p:cNvSpPr>
          <p:nvPr/>
        </p:nvSpPr>
        <p:spPr>
          <a:xfrm>
            <a:off x="609599" y="1453698"/>
            <a:ext cx="9832528" cy="45892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1pPr>
            <a:lvl2pPr marL="468000" indent="-23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 startAt="2"/>
            </a:pPr>
            <a:r>
              <a:rPr lang="en-GB" dirty="0" err="1"/>
              <a:t>Dangoswch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4, 5, 6 a 7  </a:t>
            </a:r>
            <a:r>
              <a:rPr lang="en-GB" b="1" dirty="0" err="1">
                <a:solidFill>
                  <a:schemeClr val="tx2"/>
                </a:solidFill>
              </a:rPr>
              <a:t>yn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ffitio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mewn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11 × 14 </a:t>
            </a:r>
            <a:r>
              <a:rPr lang="en-GB" b="0" dirty="0" err="1">
                <a:solidFill>
                  <a:schemeClr val="tx1"/>
                </a:solidFill>
              </a:rPr>
              <a:t>ond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fyddant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ffitio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mewn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10 × 17.</a:t>
            </a:r>
            <a:endParaRPr lang="en-GB" dirty="0"/>
          </a:p>
          <a:p>
            <a:pPr marL="457200" indent="-457200">
              <a:buFont typeface="+mj-lt"/>
              <a:buAutoNum type="alphaLcParenR" startAt="2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6382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C23FF1-7A86-F109-6069-F46CF6AB83D9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n-GB" sz="1600" b="1" dirty="0" err="1"/>
              <a:t>Dewch</a:t>
            </a:r>
            <a:r>
              <a:rPr lang="en-GB" sz="1600" b="1" dirty="0"/>
              <a:t> </a:t>
            </a:r>
            <a:r>
              <a:rPr lang="en-GB" sz="1600" b="1" dirty="0" err="1"/>
              <a:t>allan</a:t>
            </a:r>
            <a:r>
              <a:rPr lang="en-GB" sz="1600" b="1" dirty="0"/>
              <a:t> </a:t>
            </a:r>
            <a:r>
              <a:rPr lang="en-GB" sz="1600" b="1" dirty="0" err="1"/>
              <a:t>nad</a:t>
            </a:r>
            <a:r>
              <a:rPr lang="en-GB" sz="1600" b="1" dirty="0"/>
              <a:t> </a:t>
            </a:r>
            <a:r>
              <a:rPr lang="en-GB" sz="1600" b="1" dirty="0" err="1"/>
              <a:t>yw'n</a:t>
            </a:r>
            <a:r>
              <a:rPr lang="en-GB" sz="1600" b="1" dirty="0"/>
              <a:t> </a:t>
            </a:r>
            <a:r>
              <a:rPr lang="en-GB" sz="1600" b="1" dirty="0" err="1"/>
              <a:t>gywir</a:t>
            </a:r>
            <a:r>
              <a:rPr lang="en-GB" sz="1600" b="1" dirty="0"/>
              <a:t> </a:t>
            </a:r>
            <a:r>
              <a:rPr lang="en-GB" sz="1600" b="1" dirty="0" err="1"/>
              <a:t>honni</a:t>
            </a:r>
            <a:r>
              <a:rPr lang="en-GB" sz="1600" b="1" dirty="0"/>
              <a:t> bod</a:t>
            </a:r>
            <a:r>
              <a:rPr lang="en-GB" sz="1600" dirty="0"/>
              <a:t> </a:t>
            </a:r>
            <a:r>
              <a:rPr lang="en-GB" sz="1600" b="1" dirty="0"/>
              <a:t>"</a:t>
            </a:r>
            <a:r>
              <a:rPr lang="en-GB" sz="1600" b="1" u="sng" dirty="0" err="1"/>
              <a:t>arwynebedd</a:t>
            </a:r>
            <a:r>
              <a:rPr lang="en-GB" sz="1600" b="1" dirty="0"/>
              <a:t> y </a:t>
            </a:r>
            <a:r>
              <a:rPr lang="en-GB" sz="1600" b="1" dirty="0" err="1"/>
              <a:t>petryal</a:t>
            </a:r>
            <a:r>
              <a:rPr lang="en-GB" sz="1600" b="1" dirty="0"/>
              <a:t> </a:t>
            </a:r>
            <a:r>
              <a:rPr lang="en-GB" sz="1600" b="1" dirty="0" err="1"/>
              <a:t>yn</a:t>
            </a:r>
            <a:r>
              <a:rPr lang="en-GB" sz="1600" b="1" dirty="0"/>
              <a:t> </a:t>
            </a:r>
            <a:r>
              <a:rPr lang="en-GB" sz="1600" b="1" dirty="0" err="1"/>
              <a:t>fwy</a:t>
            </a:r>
            <a:r>
              <a:rPr lang="en-GB" sz="1600" b="1" dirty="0"/>
              <a:t> </a:t>
            </a:r>
            <a:r>
              <a:rPr lang="en-GB" sz="1600" b="1" dirty="0" err="1"/>
              <a:t>na</a:t>
            </a:r>
            <a:r>
              <a:rPr lang="en-GB" sz="1600" b="1" dirty="0"/>
              <a:t> </a:t>
            </a:r>
            <a:r>
              <a:rPr lang="en-GB" sz="1600" b="1" dirty="0" err="1"/>
              <a:t>chyfanswm</a:t>
            </a:r>
            <a:r>
              <a:rPr lang="en-GB" sz="1600" b="1" dirty="0"/>
              <a:t> </a:t>
            </a:r>
            <a:r>
              <a:rPr lang="en-GB" sz="1600" b="1" u="sng" dirty="0" err="1"/>
              <a:t>arwynebeddau</a:t>
            </a:r>
            <a:r>
              <a:rPr lang="en-GB" sz="1600" b="1" dirty="0" err="1"/>
              <a:t>'r</a:t>
            </a:r>
            <a:r>
              <a:rPr lang="en-GB" sz="1600" b="1" dirty="0"/>
              <a:t> </a:t>
            </a:r>
            <a:r>
              <a:rPr lang="en-GB" sz="1600" b="1" dirty="0" err="1"/>
              <a:t>sgwariau</a:t>
            </a:r>
            <a:r>
              <a:rPr lang="en-GB" sz="1600" b="1" dirty="0"/>
              <a:t> felly </a:t>
            </a:r>
            <a:r>
              <a:rPr lang="en-GB" sz="1600" b="1" dirty="0" err="1"/>
              <a:t>mae'n</a:t>
            </a:r>
            <a:r>
              <a:rPr lang="en-GB" sz="1600" b="1" dirty="0"/>
              <a:t> </a:t>
            </a:r>
            <a:r>
              <a:rPr lang="en-GB" sz="1600" b="1" i="1" dirty="0" err="1"/>
              <a:t>rhaid</a:t>
            </a:r>
            <a:r>
              <a:rPr lang="en-GB" sz="1600" b="1" dirty="0"/>
              <a:t> </a:t>
            </a:r>
            <a:r>
              <a:rPr lang="en-GB" sz="1600" b="1" dirty="0" err="1"/>
              <a:t>i'r</a:t>
            </a:r>
            <a:r>
              <a:rPr lang="en-GB" sz="1600" b="1" dirty="0"/>
              <a:t> </a:t>
            </a:r>
            <a:r>
              <a:rPr lang="en-GB" sz="1600" b="1" dirty="0" err="1"/>
              <a:t>sgwariau</a:t>
            </a:r>
            <a:r>
              <a:rPr lang="en-GB" sz="1600" b="1" dirty="0"/>
              <a:t> </a:t>
            </a:r>
            <a:r>
              <a:rPr lang="en-GB" sz="1600" b="1" dirty="0" err="1"/>
              <a:t>ffitio</a:t>
            </a:r>
            <a:r>
              <a:rPr lang="en-GB" sz="1600" b="1" dirty="0"/>
              <a:t>." Mae </a:t>
            </a:r>
            <a:r>
              <a:rPr lang="en-GB" sz="1600" b="1" dirty="0" err="1"/>
              <a:t>angen</a:t>
            </a:r>
            <a:r>
              <a:rPr lang="en-GB" sz="1600" b="1" dirty="0"/>
              <a:t> </a:t>
            </a:r>
            <a:r>
              <a:rPr lang="en-GB" sz="1600" b="1" dirty="0" err="1"/>
              <a:t>iddynt</a:t>
            </a:r>
            <a:r>
              <a:rPr lang="en-GB" sz="1600" b="1" dirty="0"/>
              <a:t> </a:t>
            </a:r>
            <a:r>
              <a:rPr lang="en-GB" sz="1600" b="1" dirty="0" err="1"/>
              <a:t>ddod</a:t>
            </a:r>
            <a:r>
              <a:rPr lang="en-GB" sz="1600" b="1" dirty="0"/>
              <a:t> o </a:t>
            </a:r>
            <a:r>
              <a:rPr lang="en-GB" sz="1600" b="1" dirty="0" err="1"/>
              <a:t>hyd</a:t>
            </a:r>
            <a:r>
              <a:rPr lang="en-GB" sz="1600" b="1" dirty="0"/>
              <a:t> </a:t>
            </a:r>
            <a:r>
              <a:rPr lang="en-GB" sz="1600" b="1" dirty="0" err="1"/>
              <a:t>i</a:t>
            </a:r>
            <a:r>
              <a:rPr lang="en-GB" sz="1600" b="1" dirty="0"/>
              <a:t> </a:t>
            </a:r>
            <a:r>
              <a:rPr lang="en-GB" sz="1600" b="1" dirty="0" err="1"/>
              <a:t>enghraifft</a:t>
            </a:r>
            <a:r>
              <a:rPr lang="en-GB" sz="1600" b="1" dirty="0"/>
              <a:t>. </a:t>
            </a:r>
            <a:r>
              <a:rPr lang="en-GB" sz="1600" b="1" dirty="0" err="1">
                <a:solidFill>
                  <a:schemeClr val="tx2"/>
                </a:solidFill>
              </a:rPr>
              <a:t>Catalyddwch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sgyrsiau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dirty="0"/>
              <a:t> </a:t>
            </a:r>
            <a:r>
              <a:rPr lang="en-GB" sz="1600" dirty="0" err="1"/>
              <a:t>drwy</a:t>
            </a:r>
            <a:r>
              <a:rPr lang="en-GB" sz="1600" dirty="0"/>
              <a:t> </a:t>
            </a:r>
            <a:r>
              <a:rPr lang="en-GB" sz="1600" dirty="0" err="1"/>
              <a:t>ofyn</a:t>
            </a:r>
            <a:r>
              <a:rPr lang="en-GB" sz="1600" dirty="0"/>
              <a:t> "A </a:t>
            </a:r>
            <a:r>
              <a:rPr lang="en-GB" sz="1600" dirty="0" err="1"/>
              <a:t>yw</a:t>
            </a:r>
            <a:r>
              <a:rPr lang="en-GB" sz="1600" dirty="0"/>
              <a:t> '</a:t>
            </a:r>
            <a:r>
              <a:rPr lang="en-GB" sz="1600" dirty="0" err="1"/>
              <a:t>rhesymu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'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ddigon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ddangos</a:t>
            </a:r>
            <a:r>
              <a:rPr lang="en-GB" sz="1600" dirty="0"/>
              <a:t> bod </a:t>
            </a:r>
            <a:r>
              <a:rPr lang="en-GB" sz="1600" i="1" dirty="0" err="1"/>
              <a:t>rhaid</a:t>
            </a:r>
            <a:r>
              <a:rPr lang="en-GB" sz="1600" dirty="0"/>
              <a:t> </a:t>
            </a:r>
            <a:r>
              <a:rPr lang="en-GB" sz="1600" dirty="0" err="1"/>
              <a:t>i'r</a:t>
            </a:r>
            <a:r>
              <a:rPr lang="en-GB" sz="1600" dirty="0"/>
              <a:t> </a:t>
            </a:r>
            <a:r>
              <a:rPr lang="en-GB" sz="1600" dirty="0" err="1"/>
              <a:t>sgwariau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?"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0BCB9-4826-373F-6F92-4D5BBC8CD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GB" b="0" dirty="0">
                <a:solidFill>
                  <a:schemeClr val="tx1"/>
                </a:solidFill>
              </a:rPr>
              <a:t>Y </a:t>
            </a:r>
            <a:r>
              <a:rPr lang="en-GB" b="0" dirty="0" err="1">
                <a:solidFill>
                  <a:schemeClr val="tx1"/>
                </a:solidFill>
              </a:rPr>
              <a:t>mathemategwyr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cyfiawnhau</a:t>
            </a:r>
            <a:r>
              <a:rPr lang="en-GB" b="0" dirty="0">
                <a:solidFill>
                  <a:schemeClr val="tx1"/>
                </a:solidFill>
              </a:rPr>
              <a:t> y </a:t>
            </a:r>
            <a:r>
              <a:rPr lang="en-GB" b="0" i="1" dirty="0" err="1">
                <a:solidFill>
                  <a:schemeClr val="tx1"/>
                </a:solidFill>
              </a:rPr>
              <a:t>byddant</a:t>
            </a:r>
            <a:r>
              <a:rPr lang="en-GB" b="0" i="1" dirty="0">
                <a:solidFill>
                  <a:schemeClr val="tx1"/>
                </a:solidFill>
              </a:rPr>
              <a:t> </a:t>
            </a:r>
            <a:r>
              <a:rPr lang="en-GB" b="0" i="1" dirty="0" err="1">
                <a:solidFill>
                  <a:schemeClr val="tx1"/>
                </a:solidFill>
              </a:rPr>
              <a:t>yn</a:t>
            </a:r>
            <a:r>
              <a:rPr lang="en-GB" b="0" i="1" dirty="0">
                <a:solidFill>
                  <a:schemeClr val="tx1"/>
                </a:solidFill>
              </a:rPr>
              <a:t> </a:t>
            </a:r>
            <a:r>
              <a:rPr lang="en-GB" b="0" i="1" dirty="0" err="1">
                <a:solidFill>
                  <a:schemeClr val="tx1"/>
                </a:solidFill>
              </a:rPr>
              <a:t>ffitio</a:t>
            </a:r>
            <a:r>
              <a:rPr lang="en-GB" b="0" i="1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i'r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11 × 14 </a:t>
            </a:r>
            <a:r>
              <a:rPr lang="en-GB" b="0" dirty="0" err="1">
                <a:solidFill>
                  <a:schemeClr val="tx1"/>
                </a:solidFill>
              </a:rPr>
              <a:t>trwy</a:t>
            </a:r>
            <a:r>
              <a:rPr lang="en-GB" b="0" dirty="0">
                <a:solidFill>
                  <a:schemeClr val="tx1"/>
                </a:solidFill>
              </a:rPr>
              <a:t>:</a:t>
            </a:r>
          </a:p>
          <a:p>
            <a:pPr lvl="1">
              <a:lnSpc>
                <a:spcPct val="100000"/>
              </a:lnSpc>
              <a:spcAft>
                <a:spcPts val="500"/>
              </a:spcAft>
            </a:pPr>
            <a:r>
              <a:rPr lang="en-GB" dirty="0" err="1"/>
              <a:t>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o </a:t>
            </a:r>
            <a:r>
              <a:rPr lang="en-GB" dirty="0" err="1"/>
              <a:t>leiaf</a:t>
            </a:r>
            <a:r>
              <a:rPr lang="en-GB" dirty="0"/>
              <a:t> un </a:t>
            </a:r>
            <a:r>
              <a:rPr lang="en-GB" dirty="0" err="1"/>
              <a:t>enghraifft</a:t>
            </a:r>
            <a:r>
              <a:rPr lang="en-GB" dirty="0"/>
              <a:t> </a:t>
            </a:r>
            <a:r>
              <a:rPr lang="en-GB" dirty="0" err="1"/>
              <a:t>lle</a:t>
            </a:r>
            <a:r>
              <a:rPr lang="en-GB" dirty="0"/>
              <a:t> </a:t>
            </a:r>
            <a:r>
              <a:rPr lang="en-GB" dirty="0" err="1"/>
              <a:t>mae'r</a:t>
            </a:r>
            <a:r>
              <a:rPr lang="en-GB" dirty="0"/>
              <a:t> </a:t>
            </a:r>
            <a:r>
              <a:rPr lang="en-GB" dirty="0" err="1"/>
              <a:t>sgwariau'n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. </a:t>
            </a:r>
            <a:r>
              <a:rPr lang="en-GB" dirty="0" err="1"/>
              <a:t>Gwrandewch</a:t>
            </a:r>
            <a:r>
              <a:rPr lang="en-GB" dirty="0"/>
              <a:t> am “</a:t>
            </a:r>
            <a:r>
              <a:rPr lang="en-GB" dirty="0" err="1"/>
              <a:t>Dechreuais</a:t>
            </a:r>
            <a:r>
              <a:rPr lang="en-GB" dirty="0"/>
              <a:t> </a:t>
            </a:r>
            <a:r>
              <a:rPr lang="en-GB" dirty="0" err="1"/>
              <a:t>gyda'r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mwyaf</a:t>
            </a:r>
            <a:r>
              <a:rPr lang="en-GB" dirty="0"/>
              <a:t>, gan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dirty="0" err="1"/>
              <a:t>anoddaf</a:t>
            </a:r>
            <a:r>
              <a:rPr lang="en-GB" dirty="0"/>
              <a:t> </a:t>
            </a:r>
            <a:r>
              <a:rPr lang="en-GB" dirty="0" err="1"/>
              <a:t>i'w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. </a:t>
            </a:r>
            <a:r>
              <a:rPr lang="en-GB" dirty="0" err="1"/>
              <a:t>Yna</a:t>
            </a:r>
            <a:r>
              <a:rPr lang="en-GB" dirty="0"/>
              <a:t>, </a:t>
            </a:r>
            <a:r>
              <a:rPr lang="en-GB" dirty="0" err="1"/>
              <a:t>fe</a:t>
            </a:r>
            <a:r>
              <a:rPr lang="en-GB" dirty="0"/>
              <a:t> </a:t>
            </a:r>
            <a:r>
              <a:rPr lang="en-GB" dirty="0" err="1"/>
              <a:t>wnes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llai</a:t>
            </a:r>
            <a:r>
              <a:rPr lang="en-GB" dirty="0"/>
              <a:t> </a:t>
            </a:r>
            <a:r>
              <a:rPr lang="en-GB" dirty="0" err="1"/>
              <a:t>o'u</a:t>
            </a:r>
            <a:r>
              <a:rPr lang="en-GB" dirty="0"/>
              <a:t> </a:t>
            </a:r>
            <a:r>
              <a:rPr lang="en-GB" dirty="0" err="1"/>
              <a:t>cwmpas</a:t>
            </a:r>
            <a:r>
              <a:rPr lang="en-GB" dirty="0"/>
              <a:t>. </a:t>
            </a:r>
            <a:r>
              <a:rPr lang="en-GB" dirty="0" err="1"/>
              <a:t>Roedd</a:t>
            </a:r>
            <a:r>
              <a:rPr lang="en-GB" dirty="0"/>
              <a:t> gen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lawer</a:t>
            </a:r>
            <a:r>
              <a:rPr lang="en-GB" dirty="0"/>
              <a:t> o </a:t>
            </a:r>
            <a:r>
              <a:rPr lang="en-GB" dirty="0" err="1"/>
              <a:t>ddewisiadau</a:t>
            </a:r>
            <a:r>
              <a:rPr lang="en-GB" dirty="0"/>
              <a:t>.” </a:t>
            </a:r>
            <a:r>
              <a:rPr lang="en-GB" dirty="0" err="1"/>
              <a:t>Canmolwch</a:t>
            </a:r>
            <a:r>
              <a:rPr lang="en-GB" dirty="0"/>
              <a:t> y </a:t>
            </a:r>
            <a:r>
              <a:rPr lang="en-GB" dirty="0" err="1"/>
              <a:t>mathemategwyr</a:t>
            </a:r>
            <a:r>
              <a:rPr lang="en-GB" dirty="0"/>
              <a:t> am </a:t>
            </a:r>
            <a:r>
              <a:rPr lang="en-GB" dirty="0" err="1"/>
              <a:t>gymryd</a:t>
            </a:r>
            <a:r>
              <a:rPr lang="en-GB" dirty="0"/>
              <a:t> dull </a:t>
            </a:r>
            <a:r>
              <a:rPr lang="en-GB" u="sng" dirty="0" err="1"/>
              <a:t>systematig</a:t>
            </a:r>
            <a:r>
              <a:rPr lang="en-GB" dirty="0"/>
              <a:t>. </a:t>
            </a:r>
            <a:r>
              <a:rPr lang="en-GB" dirty="0" err="1"/>
              <a:t>Dangosir</a:t>
            </a:r>
            <a:r>
              <a:rPr lang="en-GB" dirty="0"/>
              <a:t> un </a:t>
            </a:r>
            <a:r>
              <a:rPr lang="en-GB" dirty="0" err="1"/>
              <a:t>enghraifft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 (</a:t>
            </a:r>
            <a:r>
              <a:rPr lang="en-GB" dirty="0" err="1"/>
              <a:t>gweler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dde</a:t>
            </a:r>
            <a:r>
              <a:rPr lang="en-GB" dirty="0"/>
              <a:t>).</a:t>
            </a:r>
          </a:p>
          <a:p>
            <a:pPr lvl="1">
              <a:lnSpc>
                <a:spcPct val="100000"/>
              </a:lnSpc>
              <a:spcAft>
                <a:spcPts val="500"/>
              </a:spcAft>
            </a:pPr>
            <a:r>
              <a:rPr lang="en-GB" dirty="0"/>
              <a:t>Neu </a:t>
            </a:r>
            <a:r>
              <a:rPr lang="en-GB" dirty="0" err="1"/>
              <a:t>drwy</a:t>
            </a:r>
            <a:r>
              <a:rPr lang="en-GB" dirty="0"/>
              <a:t> </a:t>
            </a:r>
            <a:r>
              <a:rPr lang="en-GB" dirty="0" err="1"/>
              <a:t>ddefnyddio</a:t>
            </a:r>
            <a:r>
              <a:rPr lang="en-GB" dirty="0"/>
              <a:t> ‘</a:t>
            </a:r>
            <a:r>
              <a:rPr lang="en-GB" dirty="0" err="1"/>
              <a:t>rhesymu</a:t>
            </a:r>
            <a:r>
              <a:rPr lang="en-GB" dirty="0"/>
              <a:t> </a:t>
            </a:r>
            <a:r>
              <a:rPr lang="en-GB" u="sng" dirty="0" err="1"/>
              <a:t>arwynebedd</a:t>
            </a:r>
            <a:r>
              <a:rPr lang="en-GB" dirty="0"/>
              <a:t>’.</a:t>
            </a:r>
          </a:p>
          <a:p>
            <a:pPr lvl="2">
              <a:lnSpc>
                <a:spcPct val="100000"/>
              </a:lnSpc>
              <a:spcAft>
                <a:spcPts val="500"/>
              </a:spcAft>
            </a:pPr>
            <a:r>
              <a:rPr lang="en-GB" dirty="0"/>
              <a:t>“Mae </a:t>
            </a:r>
            <a:r>
              <a:rPr lang="en-GB" dirty="0" err="1"/>
              <a:t>cyfanswm</a:t>
            </a:r>
            <a:r>
              <a:rPr lang="en-GB" dirty="0"/>
              <a:t> </a:t>
            </a:r>
            <a:r>
              <a:rPr lang="en-GB" dirty="0" err="1"/>
              <a:t>arwynebeddau’r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140, felly </a:t>
            </a:r>
            <a:r>
              <a:rPr lang="en-GB" dirty="0" err="1"/>
              <a:t>dw</a:t>
            </a:r>
            <a:r>
              <a:rPr lang="en-GB" dirty="0"/>
              <a:t> </a:t>
            </a:r>
            <a:r>
              <a:rPr lang="en-GB" dirty="0" err="1"/>
              <a:t>i’n</a:t>
            </a:r>
            <a:r>
              <a:rPr lang="en-GB" dirty="0"/>
              <a:t> </a:t>
            </a:r>
            <a:r>
              <a:rPr lang="en-GB" dirty="0" err="1"/>
              <a:t>meddwl</a:t>
            </a:r>
            <a:r>
              <a:rPr lang="en-GB" dirty="0"/>
              <a:t> y </a:t>
            </a:r>
            <a:r>
              <a:rPr lang="en-GB" dirty="0" err="1"/>
              <a:t>byddan</a:t>
            </a:r>
            <a:r>
              <a:rPr lang="en-GB" dirty="0"/>
              <a:t> </a:t>
            </a:r>
            <a:r>
              <a:rPr lang="en-GB" dirty="0" err="1"/>
              <a:t>nhw’n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11 × 14 </a:t>
            </a:r>
            <a:r>
              <a:rPr lang="en-GB" dirty="0" err="1"/>
              <a:t>oherwydd</a:t>
            </a:r>
            <a:r>
              <a:rPr lang="en-GB" dirty="0"/>
              <a:t> bod </a:t>
            </a:r>
            <a:r>
              <a:rPr lang="en-GB" u="sng" dirty="0" err="1"/>
              <a:t>arwynebedd</a:t>
            </a:r>
            <a:r>
              <a:rPr lang="en-GB" dirty="0"/>
              <a:t> y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154.” </a:t>
            </a:r>
          </a:p>
          <a:p>
            <a:pPr lvl="2">
              <a:lnSpc>
                <a:spcPct val="100000"/>
              </a:lnSpc>
              <a:spcAft>
                <a:spcPts val="500"/>
              </a:spcAft>
            </a:pPr>
            <a:r>
              <a:rPr lang="en-GB" dirty="0" err="1"/>
              <a:t>Nawr</a:t>
            </a:r>
            <a:r>
              <a:rPr lang="en-GB" dirty="0"/>
              <a:t> </a:t>
            </a:r>
            <a:r>
              <a:rPr lang="en-GB" dirty="0" err="1"/>
              <a:t>gofynnwch</a:t>
            </a:r>
            <a:r>
              <a:rPr lang="en-GB" dirty="0"/>
              <a:t> a </a:t>
            </a:r>
            <a:r>
              <a:rPr lang="en-GB" dirty="0" err="1"/>
              <a:t>ydyn</a:t>
            </a:r>
            <a:r>
              <a:rPr lang="en-GB" dirty="0"/>
              <a:t> </a:t>
            </a:r>
            <a:r>
              <a:rPr lang="en-GB" dirty="0" err="1"/>
              <a:t>nhw’n</a:t>
            </a:r>
            <a:r>
              <a:rPr lang="en-GB" dirty="0"/>
              <a:t> </a:t>
            </a:r>
            <a:r>
              <a:rPr lang="en-GB" i="1" dirty="0" err="1"/>
              <a:t>siŵr</a:t>
            </a:r>
            <a:r>
              <a:rPr lang="en-GB" i="1" dirty="0"/>
              <a:t> </a:t>
            </a:r>
            <a:r>
              <a:rPr lang="en-GB" dirty="0"/>
              <a:t>y </a:t>
            </a:r>
            <a:r>
              <a:rPr lang="en-GB" dirty="0" err="1"/>
              <a:t>bydd</a:t>
            </a:r>
            <a:r>
              <a:rPr lang="en-GB" dirty="0"/>
              <a:t> y </a:t>
            </a:r>
            <a:r>
              <a:rPr lang="en-GB" dirty="0" err="1"/>
              <a:t>sgwariau’n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a </a:t>
            </a:r>
            <a:r>
              <a:rPr lang="en-GB" dirty="0" err="1"/>
              <a:t>gwrandewch</a:t>
            </a:r>
            <a:r>
              <a:rPr lang="en-GB" dirty="0"/>
              <a:t> am “</a:t>
            </a:r>
            <a:r>
              <a:rPr lang="en-GB" dirty="0" err="1"/>
              <a:t>Dydw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ddim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gwybod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sicr</a:t>
            </a:r>
            <a:r>
              <a:rPr lang="en-GB" dirty="0"/>
              <a:t> y </a:t>
            </a:r>
            <a:r>
              <a:rPr lang="en-GB" dirty="0" err="1"/>
              <a:t>byddan</a:t>
            </a:r>
            <a:r>
              <a:rPr lang="en-GB" dirty="0"/>
              <a:t> </a:t>
            </a:r>
            <a:r>
              <a:rPr lang="en-GB" dirty="0" err="1"/>
              <a:t>nhw’n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. </a:t>
            </a:r>
            <a:r>
              <a:rPr lang="en-GB" dirty="0" err="1"/>
              <a:t>Bydda</a:t>
            </a:r>
            <a:r>
              <a:rPr lang="en-GB" dirty="0"/>
              <a:t> </a:t>
            </a:r>
            <a:r>
              <a:rPr lang="en-GB" dirty="0" err="1"/>
              <a:t>i’n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cynnig</a:t>
            </a:r>
            <a:r>
              <a:rPr lang="en-GB" dirty="0"/>
              <a:t> </a:t>
            </a:r>
            <a:r>
              <a:rPr lang="en-GB" dirty="0" err="1"/>
              <a:t>arni</a:t>
            </a:r>
            <a:r>
              <a:rPr lang="en-GB" dirty="0"/>
              <a:t> ac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gweld</a:t>
            </a:r>
            <a:r>
              <a:rPr lang="en-GB" dirty="0"/>
              <a:t>….” </a:t>
            </a:r>
          </a:p>
          <a:p>
            <a:pPr lvl="2">
              <a:lnSpc>
                <a:spcPct val="100000"/>
              </a:lnSpc>
              <a:spcAft>
                <a:spcPts val="500"/>
              </a:spcAft>
            </a:pPr>
            <a:r>
              <a:rPr lang="en-GB" dirty="0"/>
              <a:t>Ac </a:t>
            </a:r>
            <a:r>
              <a:rPr lang="en-GB" dirty="0" err="1"/>
              <a:t>yna</a:t>
            </a:r>
            <a:r>
              <a:rPr lang="en-GB" dirty="0"/>
              <a:t> “… o </a:t>
            </a:r>
            <a:r>
              <a:rPr lang="en-GB" dirty="0" err="1"/>
              <a:t>ie</a:t>
            </a:r>
            <a:r>
              <a:rPr lang="en-GB" dirty="0"/>
              <a:t>! </a:t>
            </a:r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 dirty="0" err="1"/>
              <a:t>gweithio</a:t>
            </a:r>
            <a:r>
              <a:rPr lang="en-GB" dirty="0"/>
              <a:t>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A97CE-0E87-07E4-9914-C3E100C36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AA851A-6A4C-EB5A-6914-68455421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2195291-DBAE-55A5-534A-3B8312070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176929"/>
              </p:ext>
            </p:extLst>
          </p:nvPr>
        </p:nvGraphicFramePr>
        <p:xfrm>
          <a:off x="6409533" y="3327399"/>
          <a:ext cx="3225600" cy="253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">
                  <a:extLst>
                    <a:ext uri="{9D8B030D-6E8A-4147-A177-3AD203B41FA5}">
                      <a16:colId xmlns:a16="http://schemas.microsoft.com/office/drawing/2014/main" val="3218224463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890929890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593981382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47014243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786088778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76028419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99434074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409433540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556902764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791344620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0399352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66876146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719339038"/>
                    </a:ext>
                  </a:extLst>
                </a:gridCol>
              </a:tblGrid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6879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921112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083380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19953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6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r>
                        <a:rPr lang="en-GB" sz="900" b="1"/>
                        <a:t>7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47631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43219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976323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624666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r>
                        <a:rPr lang="en-GB" sz="900" b="1"/>
                        <a:t>4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071192"/>
                  </a:ext>
                </a:extLst>
              </a:tr>
            </a:tbl>
          </a:graphicData>
        </a:graphic>
      </p:graphicFrame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D3281F26-D48C-D744-CEF5-9B5025E2FA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9063" y="2309418"/>
            <a:ext cx="571499" cy="5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0D7C-E16B-7537-E959-B474325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1CD81-CB12-ADF1-32C8-90281536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8" name="Table 7" descr="A 10 × 17 rectangle.">
            <a:extLst>
              <a:ext uri="{FF2B5EF4-FFF2-40B4-BE49-F238E27FC236}">
                <a16:creationId xmlns:a16="http://schemas.microsoft.com/office/drawing/2014/main" id="{C8262C64-A0C1-0BAE-B6E7-7CE9082D8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735808"/>
              </p:ext>
            </p:extLst>
          </p:nvPr>
        </p:nvGraphicFramePr>
        <p:xfrm>
          <a:off x="4322127" y="2260773"/>
          <a:ext cx="6120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21822446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89092989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9398138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47014243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78608877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76028419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943407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09433540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55690276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79134462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39935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66876146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719339038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31247358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0003027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687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08338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1995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24763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14321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97632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16246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071192"/>
                  </a:ext>
                </a:extLst>
              </a:tr>
            </a:tbl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88541D-6C6A-7884-BBEE-A89D9D9BF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213316" y="2260773"/>
            <a:ext cx="0" cy="360000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B0B603-57A6-7618-3E15-5AE087912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322127" y="5971010"/>
            <a:ext cx="612000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4CD92FF-12A3-DD48-D89F-A8BB28C40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07355" y="389178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CD545E-0D60-DACD-0287-3DE4C71BE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61554" y="597101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17</a:t>
            </a:r>
          </a:p>
        </p:txBody>
      </p:sp>
      <p:graphicFrame>
        <p:nvGraphicFramePr>
          <p:cNvPr id="18" name="Table 17" descr="The 7 × 7, 6 × 6, 5 × 5, 4 × 4, 3 × 3, 2 × 2, 1 × 1 squares, stacked on top of each other.">
            <a:extLst>
              <a:ext uri="{FF2B5EF4-FFF2-40B4-BE49-F238E27FC236}">
                <a16:creationId xmlns:a16="http://schemas.microsoft.com/office/drawing/2014/main" id="{E6B0B58C-A4A1-8357-3F3A-A40617886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132731"/>
              </p:ext>
            </p:extLst>
          </p:nvPr>
        </p:nvGraphicFramePr>
        <p:xfrm>
          <a:off x="1154053" y="2271788"/>
          <a:ext cx="2520000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011515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E9B7902C-8C6A-148D-2BE6-43B36992A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4194"/>
              </p:ext>
            </p:extLst>
          </p:nvPr>
        </p:nvGraphicFramePr>
        <p:xfrm>
          <a:off x="1512521" y="2631788"/>
          <a:ext cx="2160000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52686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2693077-7AD7-6A83-FCD5-A0745A8D3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478025"/>
              </p:ext>
            </p:extLst>
          </p:nvPr>
        </p:nvGraphicFramePr>
        <p:xfrm>
          <a:off x="1872396" y="2991788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5ED9C5D-1A3C-11EC-5B6E-ECF7E503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438154"/>
              </p:ext>
            </p:extLst>
          </p:nvPr>
        </p:nvGraphicFramePr>
        <p:xfrm>
          <a:off x="2227579" y="3351788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3D1FB49-777A-C628-D274-ED6B360AF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865893"/>
              </p:ext>
            </p:extLst>
          </p:nvPr>
        </p:nvGraphicFramePr>
        <p:xfrm>
          <a:off x="2587579" y="3711788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176FB5B-9308-B540-7586-000A3B5F7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3745"/>
              </p:ext>
            </p:extLst>
          </p:nvPr>
        </p:nvGraphicFramePr>
        <p:xfrm>
          <a:off x="2956462" y="4071788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05C4DC8-FBE8-0586-75D6-E0F3E2D526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76133"/>
              </p:ext>
            </p:extLst>
          </p:nvPr>
        </p:nvGraphicFramePr>
        <p:xfrm>
          <a:off x="3316462" y="4431788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6C3034B-4AF8-E800-5CC8-7EE50B57AED2}"/>
              </a:ext>
            </a:extLst>
          </p:cNvPr>
          <p:cNvSpPr txBox="1">
            <a:spLocks/>
          </p:cNvSpPr>
          <p:nvPr/>
        </p:nvSpPr>
        <p:spPr>
          <a:xfrm>
            <a:off x="609599" y="1453698"/>
            <a:ext cx="9832528" cy="45892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1pPr>
            <a:lvl2pPr marL="468000" indent="-234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Inter Light" panose="02000503000000020004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lphaLcParenR" startAt="2"/>
            </a:pPr>
            <a:r>
              <a:rPr lang="en-GB" dirty="0" err="1"/>
              <a:t>Dangoswch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4, 5, 6 a 7  </a:t>
            </a:r>
            <a:r>
              <a:rPr lang="en-GB" b="1" dirty="0" err="1">
                <a:solidFill>
                  <a:schemeClr val="tx2"/>
                </a:solidFill>
              </a:rPr>
              <a:t>yn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ffitio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mewn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11 × 14 </a:t>
            </a:r>
            <a:r>
              <a:rPr lang="en-GB" b="0" dirty="0" err="1">
                <a:solidFill>
                  <a:schemeClr val="tx1"/>
                </a:solidFill>
              </a:rPr>
              <a:t>ond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fyddant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ffitio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mewn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10 × 17.</a:t>
            </a:r>
            <a:endParaRPr lang="en-GB" dirty="0"/>
          </a:p>
          <a:p>
            <a:pPr marL="457200" indent="-457200">
              <a:buFont typeface="+mj-lt"/>
              <a:buAutoNum type="alphaLcParenR" startAt="2"/>
            </a:pPr>
            <a:endParaRPr lang="en-GB" dirty="0"/>
          </a:p>
          <a:p>
            <a:pPr marL="457200" indent="-457200">
              <a:buFont typeface="+mj-lt"/>
              <a:buAutoNum type="alphaLcParenR" startAt="2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283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D0876F-99F6-CE02-E866-194571FE9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500"/>
              </a:spcAft>
            </a:pPr>
            <a:r>
              <a:rPr lang="en-GB" b="0" dirty="0">
                <a:solidFill>
                  <a:schemeClr val="tx1"/>
                </a:solidFill>
              </a:rPr>
              <a:t>Y </a:t>
            </a:r>
            <a:r>
              <a:rPr lang="en-GB" b="0" dirty="0" err="1">
                <a:solidFill>
                  <a:schemeClr val="tx1"/>
                </a:solidFill>
              </a:rPr>
              <a:t>mathemategwyr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cyfiawnhau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i="1" dirty="0" err="1">
                <a:solidFill>
                  <a:schemeClr val="tx1"/>
                </a:solidFill>
              </a:rPr>
              <a:t>na</a:t>
            </a:r>
            <a:r>
              <a:rPr lang="en-GB" b="0" i="1" dirty="0">
                <a:solidFill>
                  <a:schemeClr val="tx1"/>
                </a:solidFill>
              </a:rPr>
              <a:t> </a:t>
            </a:r>
            <a:r>
              <a:rPr lang="en-GB" b="0" i="1" dirty="0" err="1">
                <a:solidFill>
                  <a:schemeClr val="tx1"/>
                </a:solidFill>
              </a:rPr>
              <a:t>fyddant</a:t>
            </a:r>
            <a:r>
              <a:rPr lang="en-GB" b="0" i="1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ffitio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i'r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petryal</a:t>
            </a:r>
            <a:r>
              <a:rPr lang="en-GB" b="0" dirty="0">
                <a:solidFill>
                  <a:schemeClr val="tx1"/>
                </a:solidFill>
              </a:rPr>
              <a:t> 10 × 17 </a:t>
            </a:r>
            <a:r>
              <a:rPr lang="en-GB" b="0" dirty="0" err="1">
                <a:solidFill>
                  <a:schemeClr val="tx1"/>
                </a:solidFill>
              </a:rPr>
              <a:t>trwy</a:t>
            </a:r>
            <a:r>
              <a:rPr lang="en-GB" b="0" dirty="0">
                <a:solidFill>
                  <a:schemeClr val="tx1"/>
                </a:solidFill>
              </a:rPr>
              <a:t>:</a:t>
            </a:r>
          </a:p>
          <a:p>
            <a:pPr lvl="1">
              <a:lnSpc>
                <a:spcPct val="95000"/>
              </a:lnSpc>
              <a:spcAft>
                <a:spcPts val="500"/>
              </a:spcAft>
            </a:pPr>
            <a:r>
              <a:rPr lang="en-GB" dirty="0" err="1"/>
              <a:t>Ceisio</a:t>
            </a:r>
            <a:r>
              <a:rPr lang="en-GB" dirty="0"/>
              <a:t> </a:t>
            </a:r>
            <a:r>
              <a:rPr lang="en-GB" dirty="0" err="1"/>
              <a:t>trefnu'r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7 a 6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'</a:t>
            </a:r>
            <a:r>
              <a:rPr lang="en-GB" dirty="0" err="1"/>
              <a:t>gadael</a:t>
            </a:r>
            <a:r>
              <a:rPr lang="en-GB" dirty="0"/>
              <a:t> </a:t>
            </a:r>
            <a:r>
              <a:rPr lang="en-GB" dirty="0" err="1"/>
              <a:t>lle</a:t>
            </a:r>
            <a:r>
              <a:rPr lang="en-GB" dirty="0"/>
              <a:t>' </a:t>
            </a:r>
            <a:r>
              <a:rPr lang="en-GB" dirty="0" err="1"/>
              <a:t>i'r</a:t>
            </a:r>
            <a:r>
              <a:rPr lang="en-GB" dirty="0"/>
              <a:t> </a:t>
            </a:r>
            <a:r>
              <a:rPr lang="en-GB" dirty="0" err="1"/>
              <a:t>sgwâr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5 ac </a:t>
            </a: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dangos</a:t>
            </a:r>
            <a:r>
              <a:rPr lang="en-GB" dirty="0"/>
              <a:t>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o </a:t>
            </a:r>
            <a:r>
              <a:rPr lang="en-GB" dirty="0" err="1"/>
              <a:t>wneud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weithio</a:t>
            </a:r>
            <a:r>
              <a:rPr lang="en-GB" dirty="0"/>
              <a:t>. </a:t>
            </a:r>
          </a:p>
          <a:p>
            <a:pPr lvl="1">
              <a:lnSpc>
                <a:spcPct val="95000"/>
              </a:lnSpc>
              <a:spcAft>
                <a:spcPts val="500"/>
              </a:spcAft>
            </a:pPr>
            <a:r>
              <a:rPr lang="en-GB" dirty="0"/>
              <a:t>Neu </a:t>
            </a:r>
            <a:r>
              <a:rPr lang="en-GB" dirty="0" err="1"/>
              <a:t>drwy</a:t>
            </a:r>
            <a:r>
              <a:rPr lang="en-GB" dirty="0"/>
              <a:t> </a:t>
            </a:r>
            <a:r>
              <a:rPr lang="en-GB" dirty="0" err="1"/>
              <a:t>ddefnyddio</a:t>
            </a:r>
            <a:r>
              <a:rPr lang="en-GB" dirty="0"/>
              <a:t> '</a:t>
            </a:r>
            <a:r>
              <a:rPr lang="en-GB" dirty="0" err="1"/>
              <a:t>rhesymu</a:t>
            </a:r>
            <a:r>
              <a:rPr lang="en-GB" dirty="0"/>
              <a:t> </a:t>
            </a:r>
            <a:r>
              <a:rPr lang="en-GB" u="sng" dirty="0" err="1"/>
              <a:t>arwynebedd</a:t>
            </a:r>
            <a:r>
              <a:rPr lang="en-GB" dirty="0"/>
              <a:t>'. </a:t>
            </a:r>
            <a:r>
              <a:rPr lang="en-GB" dirty="0" err="1"/>
              <a:t>Gwrandewch</a:t>
            </a:r>
            <a:r>
              <a:rPr lang="en-GB" dirty="0"/>
              <a:t> am "Mae </a:t>
            </a:r>
            <a:r>
              <a:rPr lang="en-GB" dirty="0" err="1"/>
              <a:t>swm</a:t>
            </a:r>
            <a:r>
              <a:rPr lang="en-GB" dirty="0"/>
              <a:t> </a:t>
            </a:r>
            <a:r>
              <a:rPr lang="en-GB" u="sng" dirty="0" err="1"/>
              <a:t>arwynebeddau</a:t>
            </a:r>
            <a:r>
              <a:rPr lang="en-GB" dirty="0"/>
              <a:t> y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llai</a:t>
            </a:r>
            <a:r>
              <a:rPr lang="en-GB" dirty="0"/>
              <a:t> nag </a:t>
            </a:r>
            <a:r>
              <a:rPr lang="en-GB" u="sng" dirty="0" err="1"/>
              <a:t>arwynebedd</a:t>
            </a:r>
            <a:r>
              <a:rPr lang="en-GB" dirty="0"/>
              <a:t> y </a:t>
            </a:r>
            <a:r>
              <a:rPr lang="en-GB" dirty="0" err="1"/>
              <a:t>petryal</a:t>
            </a:r>
            <a:r>
              <a:rPr lang="en-GB" dirty="0"/>
              <a:t>, felly </a:t>
            </a:r>
            <a:r>
              <a:rPr lang="en-GB" i="1" dirty="0" err="1"/>
              <a:t>efallai</a:t>
            </a:r>
            <a:r>
              <a:rPr lang="en-GB" i="1" dirty="0"/>
              <a:t> y </a:t>
            </a:r>
            <a:r>
              <a:rPr lang="en-GB" i="1" dirty="0" err="1"/>
              <a:t>bydd</a:t>
            </a:r>
            <a:r>
              <a:rPr lang="en-GB" i="1" dirty="0"/>
              <a:t> </a:t>
            </a:r>
            <a:r>
              <a:rPr lang="en-GB" dirty="0" err="1"/>
              <a:t>modd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... </a:t>
            </a:r>
            <a:r>
              <a:rPr lang="en-GB" dirty="0" err="1"/>
              <a:t>Dydw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ddim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gwybod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sicr</a:t>
            </a:r>
            <a:r>
              <a:rPr lang="en-GB" dirty="0"/>
              <a:t> </a:t>
            </a:r>
            <a:r>
              <a:rPr lang="en-GB" dirty="0" err="1"/>
              <a:t>serch</a:t>
            </a:r>
            <a:r>
              <a:rPr lang="en-GB" dirty="0"/>
              <a:t> </a:t>
            </a:r>
            <a:r>
              <a:rPr lang="en-GB" dirty="0" err="1"/>
              <a:t>hynny</a:t>
            </a:r>
            <a:r>
              <a:rPr lang="en-GB" dirty="0"/>
              <a:t>.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mi </a:t>
            </a:r>
            <a:r>
              <a:rPr lang="en-GB" dirty="0" err="1"/>
              <a:t>roi</a:t>
            </a:r>
            <a:r>
              <a:rPr lang="en-GB" dirty="0"/>
              <a:t> </a:t>
            </a:r>
            <a:r>
              <a:rPr lang="en-GB" dirty="0" err="1"/>
              <a:t>cynnig</a:t>
            </a:r>
            <a:r>
              <a:rPr lang="en-GB" dirty="0"/>
              <a:t> </a:t>
            </a:r>
            <a:r>
              <a:rPr lang="en-GB" dirty="0" err="1"/>
              <a:t>arni</a:t>
            </a:r>
            <a:r>
              <a:rPr lang="en-GB" dirty="0"/>
              <a:t> a </a:t>
            </a:r>
            <a:r>
              <a:rPr lang="en-GB" dirty="0" err="1"/>
              <a:t>gweld</a:t>
            </a:r>
            <a:r>
              <a:rPr lang="en-GB" dirty="0"/>
              <a:t>..."</a:t>
            </a:r>
          </a:p>
          <a:p>
            <a:pPr lvl="1">
              <a:lnSpc>
                <a:spcPct val="95000"/>
              </a:lnSpc>
              <a:spcAft>
                <a:spcPts val="500"/>
              </a:spcAft>
            </a:pPr>
            <a:r>
              <a:rPr lang="en-GB" sz="1800" dirty="0"/>
              <a:t>…ac </a:t>
            </a:r>
            <a:r>
              <a:rPr lang="en-GB" sz="1800" dirty="0" err="1"/>
              <a:t>yna</a:t>
            </a:r>
            <a:r>
              <a:rPr lang="en-GB" sz="1800" dirty="0"/>
              <a:t> “O </a:t>
            </a:r>
            <a:r>
              <a:rPr lang="en-GB" sz="1800" dirty="0" err="1"/>
              <a:t>diar</a:t>
            </a:r>
            <a:r>
              <a:rPr lang="en-GB" sz="1800" dirty="0"/>
              <a:t>. Y </a:t>
            </a:r>
            <a:r>
              <a:rPr lang="en-GB" sz="1800" dirty="0" err="1"/>
              <a:t>tro</a:t>
            </a:r>
            <a:r>
              <a:rPr lang="en-GB" sz="1800" dirty="0"/>
              <a:t> </a:t>
            </a:r>
            <a:r>
              <a:rPr lang="en-GB" sz="1800" dirty="0" err="1"/>
              <a:t>hwn</a:t>
            </a:r>
            <a:r>
              <a:rPr lang="en-GB" sz="1800" dirty="0"/>
              <a:t> </a:t>
            </a:r>
            <a:r>
              <a:rPr lang="en-GB" sz="1800" dirty="0" err="1"/>
              <a:t>dyw</a:t>
            </a:r>
            <a:r>
              <a:rPr lang="en-GB" sz="1800" dirty="0"/>
              <a:t> e </a:t>
            </a:r>
            <a:r>
              <a:rPr lang="en-GB" sz="1800" dirty="0" err="1"/>
              <a:t>ddim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bosibl</a:t>
            </a:r>
            <a:r>
              <a:rPr lang="en-GB" sz="1800" dirty="0"/>
              <a:t>! Does dim </a:t>
            </a:r>
            <a:r>
              <a:rPr lang="en-GB" sz="1800" dirty="0" err="1"/>
              <a:t>ffordd</a:t>
            </a:r>
            <a:r>
              <a:rPr lang="en-GB" sz="1800" dirty="0"/>
              <a:t> y </a:t>
            </a:r>
            <a:r>
              <a:rPr lang="en-GB" sz="1800" dirty="0" err="1"/>
              <a:t>gallaf</a:t>
            </a:r>
            <a:r>
              <a:rPr lang="en-GB" sz="1800" dirty="0"/>
              <a:t> </a:t>
            </a:r>
            <a:r>
              <a:rPr lang="en-GB" sz="1800" dirty="0" err="1"/>
              <a:t>ffitio’r</a:t>
            </a:r>
            <a:r>
              <a:rPr lang="en-GB" sz="1800" dirty="0"/>
              <a:t> </a:t>
            </a:r>
            <a:r>
              <a:rPr lang="en-GB" sz="1800" dirty="0" err="1"/>
              <a:t>sgwariau</a:t>
            </a:r>
            <a:r>
              <a:rPr lang="en-GB" sz="1800" dirty="0"/>
              <a:t> o </a:t>
            </a:r>
            <a:r>
              <a:rPr lang="en-GB" sz="1800" dirty="0" err="1"/>
              <a:t>hyd</a:t>
            </a:r>
            <a:r>
              <a:rPr lang="en-GB" sz="1800" dirty="0"/>
              <a:t> 7, 6 a 5 </a:t>
            </a:r>
            <a:r>
              <a:rPr lang="en-GB" sz="1800" dirty="0" err="1"/>
              <a:t>i’r</a:t>
            </a:r>
            <a:r>
              <a:rPr lang="en-GB" sz="1800" dirty="0"/>
              <a:t> </a:t>
            </a:r>
            <a:r>
              <a:rPr lang="en-GB" sz="1800" dirty="0" err="1"/>
              <a:t>petryal</a:t>
            </a:r>
            <a:r>
              <a:rPr lang="en-GB" sz="1800" dirty="0"/>
              <a:t> </a:t>
            </a:r>
            <a:r>
              <a:rPr lang="en-GB" sz="1800" dirty="0" err="1"/>
              <a:t>oherwydd</a:t>
            </a:r>
            <a:r>
              <a:rPr lang="en-GB" sz="1800" dirty="0"/>
              <a:t> </a:t>
            </a:r>
            <a:r>
              <a:rPr lang="en-GB" sz="1800" dirty="0" err="1"/>
              <a:t>mae</a:t>
            </a:r>
            <a:r>
              <a:rPr lang="en-GB" sz="1800" dirty="0"/>
              <a:t> 7 + 6 + 5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fwy</a:t>
            </a:r>
            <a:r>
              <a:rPr lang="en-GB" sz="1800" dirty="0"/>
              <a:t> </a:t>
            </a:r>
            <a:r>
              <a:rPr lang="en-GB" sz="1800" dirty="0" err="1"/>
              <a:t>na</a:t>
            </a:r>
            <a:r>
              <a:rPr lang="en-GB" sz="1800" dirty="0"/>
              <a:t> 17, ac </a:t>
            </a:r>
            <a:r>
              <a:rPr lang="en-GB" sz="1800" dirty="0" err="1"/>
              <a:t>mae</a:t>
            </a:r>
            <a:r>
              <a:rPr lang="en-GB" sz="1800" dirty="0"/>
              <a:t> 7 + 6 a 6 + 5 a 7 + 5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gyd</a:t>
            </a:r>
            <a:r>
              <a:rPr lang="en-GB" sz="1800" dirty="0"/>
              <a:t> </a:t>
            </a:r>
            <a:r>
              <a:rPr lang="en-GB" sz="1800" dirty="0" err="1"/>
              <a:t>yn</a:t>
            </a:r>
            <a:r>
              <a:rPr lang="en-GB" sz="1800" dirty="0"/>
              <a:t> </a:t>
            </a:r>
            <a:r>
              <a:rPr lang="en-GB" sz="1800" dirty="0" err="1"/>
              <a:t>fwy</a:t>
            </a:r>
            <a:r>
              <a:rPr lang="en-GB" sz="1800" dirty="0"/>
              <a:t> </a:t>
            </a:r>
            <a:r>
              <a:rPr lang="en-GB" sz="1800" dirty="0" err="1"/>
              <a:t>na</a:t>
            </a:r>
            <a:r>
              <a:rPr lang="en-GB" sz="1800" dirty="0"/>
              <a:t> 10.”</a:t>
            </a:r>
          </a:p>
          <a:p>
            <a:pPr lvl="1">
              <a:spcAft>
                <a:spcPts val="500"/>
              </a:spcAft>
            </a:pPr>
            <a:endParaRPr lang="en-GB" sz="1800" dirty="0"/>
          </a:p>
          <a:p>
            <a:pPr lvl="1">
              <a:spcAft>
                <a:spcPts val="500"/>
              </a:spcAft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115EFF-4370-B46A-4BB0-1A7D7058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EDF72C-8246-23FB-B3D2-17601320A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D43105-E86A-9BB4-B1F8-CE979DAE4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27" y="4173257"/>
            <a:ext cx="2625253" cy="15468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C173A3-71B5-1CB0-6F6D-E9783206F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235" y="4173257"/>
            <a:ext cx="2629291" cy="1849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3A70A7-7191-B848-C51C-6C3A972C9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533" y="4173257"/>
            <a:ext cx="2625250" cy="170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5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D6B1AC-9C43-8AE1-E22C-B7E7E9BA5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lang="en-GB" dirty="0"/>
              <a:t>“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ddweud</a:t>
            </a:r>
            <a:r>
              <a:rPr lang="en-GB" dirty="0"/>
              <a:t> </a:t>
            </a:r>
            <a:r>
              <a:rPr lang="en-GB" dirty="0" err="1"/>
              <a:t>rhywbeth</a:t>
            </a:r>
            <a:r>
              <a:rPr lang="en-GB" dirty="0"/>
              <a:t> </a:t>
            </a:r>
            <a:r>
              <a:rPr lang="en-GB" dirty="0" err="1"/>
              <a:t>wrthyf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am </a:t>
            </a:r>
            <a:r>
              <a:rPr lang="en-GB" dirty="0" err="1"/>
              <a:t>werthoedd</a:t>
            </a:r>
            <a:r>
              <a:rPr lang="en-GB" dirty="0"/>
              <a:t> </a:t>
            </a:r>
            <a:r>
              <a:rPr lang="en-GB" dirty="0" err="1"/>
              <a:t>hydoedd</a:t>
            </a:r>
            <a:r>
              <a:rPr lang="en-GB" dirty="0"/>
              <a:t> y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eich</a:t>
            </a:r>
            <a:r>
              <a:rPr lang="en-GB" dirty="0"/>
              <a:t> </a:t>
            </a:r>
            <a:r>
              <a:rPr lang="en-GB" dirty="0" err="1"/>
              <a:t>atal</a:t>
            </a:r>
            <a:r>
              <a:rPr lang="en-GB" dirty="0"/>
              <a:t> </a:t>
            </a:r>
            <a:r>
              <a:rPr lang="en-GB" dirty="0" err="1"/>
              <a:t>rhag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?” 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lang="en-GB" b="1" dirty="0" err="1"/>
              <a:t>Gofynnwch</a:t>
            </a:r>
            <a:r>
              <a:rPr lang="en-GB" b="1" dirty="0"/>
              <a:t> </a:t>
            </a:r>
            <a:r>
              <a:rPr lang="en-GB" b="1" dirty="0" err="1"/>
              <a:t>i’r</a:t>
            </a:r>
            <a:r>
              <a:rPr lang="en-GB" b="1" dirty="0"/>
              <a:t> </a:t>
            </a:r>
            <a:r>
              <a:rPr lang="en-GB" b="1" dirty="0" err="1"/>
              <a:t>mathemategwyr</a:t>
            </a:r>
            <a:r>
              <a:rPr lang="en-GB" b="1" dirty="0"/>
              <a:t> </a:t>
            </a:r>
            <a:r>
              <a:rPr lang="en-GB" b="1" dirty="0" err="1"/>
              <a:t>fyfyrio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yr</a:t>
            </a:r>
            <a:r>
              <a:rPr lang="en-GB" b="1" dirty="0"/>
              <a:t> </a:t>
            </a:r>
            <a:r>
              <a:rPr lang="en-GB" b="1" dirty="0" err="1"/>
              <a:t>hyn</a:t>
            </a:r>
            <a:r>
              <a:rPr lang="en-GB" b="1" dirty="0"/>
              <a:t> </a:t>
            </a:r>
            <a:r>
              <a:rPr lang="en-GB" b="1" dirty="0" err="1"/>
              <a:t>maen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 </a:t>
            </a:r>
            <a:r>
              <a:rPr lang="en-GB" b="1" dirty="0" err="1"/>
              <a:t>wedi’i</a:t>
            </a:r>
            <a:r>
              <a:rPr lang="en-GB" b="1" dirty="0"/>
              <a:t> </a:t>
            </a:r>
            <a:r>
              <a:rPr lang="en-GB" b="1" dirty="0" err="1"/>
              <a:t>ddysgu</a:t>
            </a:r>
            <a:r>
              <a:rPr lang="en-GB" b="1" dirty="0"/>
              <a:t> ac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fynegi’n</a:t>
            </a:r>
            <a:r>
              <a:rPr lang="en-GB" b="1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huawdl</a:t>
            </a:r>
            <a:r>
              <a:rPr lang="en-GB" b="1" dirty="0"/>
              <a:t> </a:t>
            </a:r>
            <a:r>
              <a:rPr lang="en-GB" b="1" dirty="0" err="1"/>
              <a:t>beth</a:t>
            </a:r>
            <a:r>
              <a:rPr lang="en-GB" b="1" dirty="0"/>
              <a:t> </a:t>
            </a:r>
            <a:r>
              <a:rPr lang="en-GB" b="1" dirty="0" err="1"/>
              <a:t>mae’r</a:t>
            </a:r>
            <a:r>
              <a:rPr lang="en-GB" b="1" dirty="0"/>
              <a:t> ‘</a:t>
            </a:r>
            <a:r>
              <a:rPr lang="en-GB" b="1" dirty="0" err="1"/>
              <a:t>rhesymu</a:t>
            </a:r>
            <a:r>
              <a:rPr lang="en-GB" b="1" dirty="0"/>
              <a:t> </a:t>
            </a:r>
            <a:r>
              <a:rPr lang="en-GB" b="1" dirty="0" err="1"/>
              <a:t>arwynebedd</a:t>
            </a:r>
            <a:r>
              <a:rPr lang="en-GB" b="1" dirty="0"/>
              <a:t>’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ei</a:t>
            </a:r>
            <a:r>
              <a:rPr lang="en-GB" b="1" dirty="0"/>
              <a:t> </a:t>
            </a:r>
            <a:r>
              <a:rPr lang="en-GB" b="1" dirty="0" err="1"/>
              <a:t>ddweud</a:t>
            </a:r>
            <a:r>
              <a:rPr lang="en-GB" b="1" dirty="0"/>
              <a:t> </a:t>
            </a:r>
            <a:r>
              <a:rPr lang="en-GB" b="1" dirty="0" err="1"/>
              <a:t>wrthyn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. </a:t>
            </a:r>
            <a:r>
              <a:rPr lang="en-GB" dirty="0" err="1"/>
              <a:t>Gofynnwch</a:t>
            </a:r>
            <a:r>
              <a:rPr lang="en-GB" dirty="0"/>
              <a:t> “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u="sng" dirty="0" err="1"/>
              <a:t>arwynebedd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fwy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swm</a:t>
            </a:r>
            <a:r>
              <a:rPr lang="en-GB" dirty="0"/>
              <a:t> </a:t>
            </a:r>
            <a:r>
              <a:rPr lang="en-GB" u="sng" dirty="0" err="1"/>
              <a:t>arwynebeddau</a:t>
            </a:r>
            <a:r>
              <a:rPr lang="en-GB" dirty="0" err="1"/>
              <a:t>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, </a:t>
            </a:r>
            <a:r>
              <a:rPr lang="en-GB" dirty="0" err="1"/>
              <a:t>beth</a:t>
            </a:r>
            <a:r>
              <a:rPr lang="en-GB" dirty="0"/>
              <a:t>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ddweud</a:t>
            </a:r>
            <a:r>
              <a:rPr lang="en-GB" dirty="0"/>
              <a:t> </a:t>
            </a:r>
            <a:r>
              <a:rPr lang="en-GB" dirty="0" err="1"/>
              <a:t>wrthych</a:t>
            </a:r>
            <a:r>
              <a:rPr lang="en-GB" dirty="0"/>
              <a:t> chi? Beth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yw’n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ddweud</a:t>
            </a:r>
            <a:r>
              <a:rPr lang="en-GB" dirty="0"/>
              <a:t> </a:t>
            </a:r>
            <a:r>
              <a:rPr lang="en-GB" dirty="0" err="1"/>
              <a:t>wrthych</a:t>
            </a:r>
            <a:r>
              <a:rPr lang="en-GB" dirty="0"/>
              <a:t> chi?” </a:t>
            </a:r>
            <a:r>
              <a:rPr lang="en-GB" dirty="0" err="1"/>
              <a:t>Gwrandewch</a:t>
            </a:r>
            <a:r>
              <a:rPr lang="en-GB" dirty="0"/>
              <a:t> am:</a:t>
            </a:r>
          </a:p>
          <a:p>
            <a:pPr lvl="2">
              <a:lnSpc>
                <a:spcPct val="105000"/>
              </a:lnSpc>
              <a:spcAft>
                <a:spcPts val="500"/>
              </a:spcAft>
            </a:pPr>
            <a:r>
              <a:rPr lang="en-GB" dirty="0"/>
              <a:t>“</a:t>
            </a:r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 dirty="0" err="1"/>
              <a:t>dweud</a:t>
            </a:r>
            <a:r>
              <a:rPr lang="en-GB" dirty="0"/>
              <a:t> </a:t>
            </a:r>
            <a:r>
              <a:rPr lang="en-GB" dirty="0" err="1"/>
              <a:t>wrthych</a:t>
            </a:r>
            <a:r>
              <a:rPr lang="en-GB" dirty="0"/>
              <a:t> chi y </a:t>
            </a:r>
            <a:r>
              <a:rPr lang="en-GB" i="1" dirty="0" err="1"/>
              <a:t>gallai</a:t>
            </a:r>
            <a:r>
              <a:rPr lang="en-GB" i="1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bosibl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oherwydd</a:t>
            </a:r>
            <a:r>
              <a:rPr lang="en-GB" dirty="0"/>
              <a:t> </a:t>
            </a:r>
            <a:r>
              <a:rPr lang="en-GB" dirty="0" err="1"/>
              <a:t>ni</a:t>
            </a:r>
            <a:r>
              <a:rPr lang="en-GB" dirty="0"/>
              <a:t> all </a:t>
            </a:r>
            <a:r>
              <a:rPr lang="en-GB" u="sng" dirty="0" err="1"/>
              <a:t>arwynebedd</a:t>
            </a:r>
            <a:r>
              <a:rPr lang="en-GB" dirty="0"/>
              <a:t> y </a:t>
            </a:r>
            <a:r>
              <a:rPr lang="en-GB" u="sng" dirty="0" err="1"/>
              <a:t>petryal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llai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swm</a:t>
            </a:r>
            <a:r>
              <a:rPr lang="en-GB" dirty="0"/>
              <a:t> </a:t>
            </a:r>
            <a:r>
              <a:rPr lang="en-GB" u="sng" dirty="0" err="1"/>
              <a:t>arwynebeddau</a:t>
            </a:r>
            <a:r>
              <a:rPr lang="en-GB" dirty="0" err="1"/>
              <a:t>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.”</a:t>
            </a:r>
          </a:p>
          <a:p>
            <a:pPr lvl="2">
              <a:lnSpc>
                <a:spcPct val="105000"/>
              </a:lnSpc>
              <a:spcAft>
                <a:spcPts val="500"/>
              </a:spcAft>
            </a:pPr>
            <a:r>
              <a:rPr lang="en-GB" dirty="0"/>
              <a:t>“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nid</a:t>
            </a:r>
            <a:r>
              <a:rPr lang="en-GB" dirty="0"/>
              <a:t> </a:t>
            </a:r>
            <a:r>
              <a:rPr lang="en-GB" dirty="0" err="1"/>
              <a:t>yw’n</a:t>
            </a:r>
            <a:r>
              <a:rPr lang="en-GB" dirty="0"/>
              <a:t> </a:t>
            </a:r>
            <a:r>
              <a:rPr lang="en-GB" dirty="0" err="1"/>
              <a:t>dweud</a:t>
            </a:r>
            <a:r>
              <a:rPr lang="en-GB" dirty="0"/>
              <a:t> </a:t>
            </a:r>
            <a:r>
              <a:rPr lang="en-GB" dirty="0" err="1"/>
              <a:t>wrthych</a:t>
            </a:r>
            <a:r>
              <a:rPr lang="en-GB" dirty="0"/>
              <a:t> chi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i="1" dirty="0" err="1"/>
              <a:t>rhaid</a:t>
            </a:r>
            <a:r>
              <a:rPr lang="en-GB" dirty="0"/>
              <a:t> </a:t>
            </a:r>
            <a:r>
              <a:rPr lang="en-GB" dirty="0" err="1"/>
              <a:t>iddo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bosibl</a:t>
            </a:r>
            <a:r>
              <a:rPr lang="en-GB" dirty="0"/>
              <a:t>. Mae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chi </a:t>
            </a:r>
            <a:r>
              <a:rPr lang="en-GB" dirty="0" err="1"/>
              <a:t>ddod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enghraifft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sicr</a:t>
            </a:r>
            <a:r>
              <a:rPr lang="en-GB" dirty="0"/>
              <a:t>.”</a:t>
            </a:r>
          </a:p>
          <a:p>
            <a:pPr lvl="1">
              <a:spcAft>
                <a:spcPts val="500"/>
              </a:spcAft>
            </a:pPr>
            <a:endParaRPr lang="en-GB" dirty="0"/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2314F0-8A25-2246-1071-6B910897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651752-0F24-56AB-D900-68D3EECA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212079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80D7C-E16B-7537-E959-B474325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1CD81-CB12-ADF1-32C8-90281536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C08C6-2F35-7B31-F921-434B0FF64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53698"/>
            <a:ext cx="6944676" cy="4589293"/>
          </a:xfrm>
        </p:spPr>
        <p:txBody>
          <a:bodyPr/>
          <a:lstStyle/>
          <a:p>
            <a:pPr marL="457200" indent="-457200">
              <a:buFont typeface="+mj-lt"/>
              <a:buAutoNum type="alphaLcParenR" startAt="3"/>
            </a:pPr>
            <a:r>
              <a:rPr lang="en-GB" dirty="0" err="1"/>
              <a:t>Darganfyddwch</a:t>
            </a:r>
            <a:r>
              <a:rPr lang="en-GB" dirty="0"/>
              <a:t> y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lleiaf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</a:t>
            </a:r>
            <a:r>
              <a:rPr lang="en-GB" dirty="0" err="1"/>
              <a:t>rhifau</a:t>
            </a:r>
            <a:r>
              <a:rPr lang="en-GB" dirty="0"/>
              <a:t> </a:t>
            </a:r>
            <a:r>
              <a:rPr lang="en-GB" dirty="0" err="1"/>
              <a:t>cyfan</a:t>
            </a:r>
            <a:r>
              <a:rPr lang="en-GB" dirty="0"/>
              <a:t> </a:t>
            </a:r>
            <a:r>
              <a:rPr lang="en-GB" dirty="0" err="1"/>
              <a:t>lle</a:t>
            </a:r>
            <a:r>
              <a:rPr lang="en-GB" dirty="0"/>
              <a:t>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2, 3, 4 a 5 </a:t>
            </a:r>
            <a:r>
              <a:rPr lang="en-GB" b="1" dirty="0" err="1">
                <a:solidFill>
                  <a:schemeClr val="tx2"/>
                </a:solidFill>
              </a:rPr>
              <a:t>yn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ffitio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orgyffwrdd</a:t>
            </a:r>
            <a:r>
              <a:rPr lang="en-GB" dirty="0"/>
              <a:t>.</a:t>
            </a:r>
          </a:p>
          <a:p>
            <a:pPr marL="457200" indent="-457200">
              <a:buFont typeface="+mj-lt"/>
              <a:buAutoNum type="alphaLcParenR" startAt="3"/>
            </a:pPr>
            <a:endParaRPr lang="en-GB" dirty="0"/>
          </a:p>
          <a:p>
            <a:pPr marL="457200" indent="-457200">
              <a:buFont typeface="+mj-lt"/>
              <a:buAutoNum type="alphaLcParenR" startAt="3"/>
            </a:pPr>
            <a:endParaRPr lang="en-GB" dirty="0"/>
          </a:p>
          <a:p>
            <a:pPr marL="457200" indent="-457200">
              <a:buFont typeface="+mj-lt"/>
              <a:buAutoNum type="alphaLcParenR" startAt="3"/>
            </a:pPr>
            <a:endParaRPr lang="en-GB" dirty="0"/>
          </a:p>
          <a:p>
            <a:pPr marL="457200" indent="-457200">
              <a:buFont typeface="+mj-lt"/>
              <a:buAutoNum type="alphaLcParenR" startAt="3"/>
            </a:pPr>
            <a:endParaRPr lang="en-GB" dirty="0"/>
          </a:p>
          <a:p>
            <a:pPr marL="457200" indent="-457200">
              <a:buFont typeface="+mj-lt"/>
              <a:buAutoNum type="alphaLcParenR" startAt="3"/>
            </a:pPr>
            <a:endParaRPr lang="en-GB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D84EFC-09DC-E509-6B36-B1990C589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20033" y="3124200"/>
            <a:ext cx="0" cy="261277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715BAF-A9C4-FEC4-6432-C92D7333A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720844" y="5839259"/>
            <a:ext cx="4893431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3A7962D-0330-1B48-27CF-1D4669CAB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04516" y="417924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B20D8E-A0CF-4EA1-BD63-4E0FB2646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92759" y="581974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/>
              <a:t>?</a:t>
            </a:r>
          </a:p>
        </p:txBody>
      </p:sp>
      <p:graphicFrame>
        <p:nvGraphicFramePr>
          <p:cNvPr id="17" name="Table 16" descr="A pink 1 × 1 square.">
            <a:extLst>
              <a:ext uri="{FF2B5EF4-FFF2-40B4-BE49-F238E27FC236}">
                <a16:creationId xmlns:a16="http://schemas.microsoft.com/office/drawing/2014/main" id="{95CDF458-E514-0FF2-5E63-56C1E87A3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874217"/>
              </p:ext>
            </p:extLst>
          </p:nvPr>
        </p:nvGraphicFramePr>
        <p:xfrm>
          <a:off x="7503307" y="2330722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8" name="Table 17" descr="A red 2 × 2 square.">
            <a:extLst>
              <a:ext uri="{FF2B5EF4-FFF2-40B4-BE49-F238E27FC236}">
                <a16:creationId xmlns:a16="http://schemas.microsoft.com/office/drawing/2014/main" id="{23E19D35-3F27-656F-EBFB-2017A4C29D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892098"/>
              </p:ext>
            </p:extLst>
          </p:nvPr>
        </p:nvGraphicFramePr>
        <p:xfrm>
          <a:off x="8326855" y="1974821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19" name="Table 18" descr="A green 3 × 3 square.">
            <a:extLst>
              <a:ext uri="{FF2B5EF4-FFF2-40B4-BE49-F238E27FC236}">
                <a16:creationId xmlns:a16="http://schemas.microsoft.com/office/drawing/2014/main" id="{FCE2E0CD-5B95-D55B-C79B-C88A7C34B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561530"/>
              </p:ext>
            </p:extLst>
          </p:nvPr>
        </p:nvGraphicFramePr>
        <p:xfrm>
          <a:off x="9510403" y="1614821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20" name="Table 19" descr="A purple 4 × 4 square.">
            <a:extLst>
              <a:ext uri="{FF2B5EF4-FFF2-40B4-BE49-F238E27FC236}">
                <a16:creationId xmlns:a16="http://schemas.microsoft.com/office/drawing/2014/main" id="{AA1AE9C8-4972-82A8-1919-CFF4605B4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894545"/>
              </p:ext>
            </p:extLst>
          </p:nvPr>
        </p:nvGraphicFramePr>
        <p:xfrm>
          <a:off x="1425489" y="4381641"/>
          <a:ext cx="14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</a:tbl>
          </a:graphicData>
        </a:graphic>
      </p:graphicFrame>
      <p:graphicFrame>
        <p:nvGraphicFramePr>
          <p:cNvPr id="21" name="Table 20" descr="A yellow 5 × 5 square.">
            <a:extLst>
              <a:ext uri="{FF2B5EF4-FFF2-40B4-BE49-F238E27FC236}">
                <a16:creationId xmlns:a16="http://schemas.microsoft.com/office/drawing/2014/main" id="{BCE14915-39C3-A1EA-BF70-F487A21D0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198920"/>
              </p:ext>
            </p:extLst>
          </p:nvPr>
        </p:nvGraphicFramePr>
        <p:xfrm>
          <a:off x="3281091" y="4021641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sp>
        <p:nvSpPr>
          <p:cNvPr id="5" name="Rectangle 4" descr="A rectangle with unknown dimensions.">
            <a:extLst>
              <a:ext uri="{FF2B5EF4-FFF2-40B4-BE49-F238E27FC236}">
                <a16:creationId xmlns:a16="http://schemas.microsoft.com/office/drawing/2014/main" id="{D9500ACC-FBF9-2AE2-3F3E-6AFCE66263D1}"/>
              </a:ext>
            </a:extLst>
          </p:cNvPr>
          <p:cNvSpPr/>
          <p:nvPr/>
        </p:nvSpPr>
        <p:spPr>
          <a:xfrm>
            <a:off x="5720844" y="3124200"/>
            <a:ext cx="4869560" cy="261277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19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FADA9B-E777-71AA-E287-5EB80E1F92A9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/>
            <a:r>
              <a:rPr lang="en-GB" b="1" dirty="0"/>
              <a:t>Give the mathematicians time to </a:t>
            </a:r>
            <a:br>
              <a:rPr lang="en-GB" b="1" dirty="0"/>
            </a:br>
            <a:r>
              <a:rPr lang="en-GB" b="1" dirty="0"/>
              <a:t>be </a:t>
            </a:r>
            <a:r>
              <a:rPr lang="en-GB" b="1" dirty="0">
                <a:solidFill>
                  <a:schemeClr val="tx2"/>
                </a:solidFill>
              </a:rPr>
              <a:t>adventurous</a:t>
            </a:r>
            <a:r>
              <a:rPr lang="en-GB" b="1" dirty="0"/>
              <a:t> and to work in </a:t>
            </a:r>
            <a:br>
              <a:rPr lang="en-GB" b="1" dirty="0"/>
            </a:br>
            <a:r>
              <a:rPr lang="en-GB" b="1" dirty="0"/>
              <a:t>small groups to come up with their own solutions before prompting them. </a:t>
            </a:r>
            <a:r>
              <a:rPr lang="en-GB" b="1" dirty="0" err="1"/>
              <a:t>Rhowch</a:t>
            </a:r>
            <a:r>
              <a:rPr lang="en-GB" b="1" dirty="0"/>
              <a:t> </a:t>
            </a:r>
            <a:r>
              <a:rPr lang="en-GB" b="1" dirty="0" err="1"/>
              <a:t>amser</a:t>
            </a:r>
            <a:r>
              <a:rPr lang="en-GB" b="1" dirty="0"/>
              <a:t> </a:t>
            </a:r>
            <a:r>
              <a:rPr lang="en-GB" b="1" dirty="0" err="1"/>
              <a:t>i'r</a:t>
            </a:r>
            <a:r>
              <a:rPr lang="en-GB" b="1" dirty="0"/>
              <a:t> </a:t>
            </a:r>
            <a:r>
              <a:rPr lang="en-GB" b="1" dirty="0" err="1"/>
              <a:t>mathemategwyr</a:t>
            </a:r>
            <a:r>
              <a:rPr lang="en-GB" b="1" dirty="0"/>
              <a:t> </a:t>
            </a:r>
            <a:r>
              <a:rPr lang="en-GB" b="1" dirty="0" err="1"/>
              <a:t>fod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anturus</a:t>
            </a:r>
            <a:r>
              <a:rPr lang="en-GB" b="1" dirty="0"/>
              <a:t> ac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lunio</a:t>
            </a:r>
            <a:r>
              <a:rPr lang="en-GB" b="1" dirty="0"/>
              <a:t> </a:t>
            </a:r>
            <a:r>
              <a:rPr lang="en-GB" b="1" dirty="0" err="1"/>
              <a:t>eu</a:t>
            </a:r>
            <a:r>
              <a:rPr lang="en-GB" b="1" dirty="0"/>
              <a:t> </a:t>
            </a:r>
            <a:r>
              <a:rPr lang="en-GB" b="1" dirty="0" err="1"/>
              <a:t>datrysiadau</a:t>
            </a:r>
            <a:r>
              <a:rPr lang="en-GB" b="1" dirty="0"/>
              <a:t> </a:t>
            </a:r>
            <a:r>
              <a:rPr lang="en-GB" b="1" dirty="0" err="1"/>
              <a:t>eu</a:t>
            </a:r>
            <a:r>
              <a:rPr lang="en-GB" b="1" dirty="0"/>
              <a:t> </a:t>
            </a:r>
            <a:r>
              <a:rPr lang="en-GB" b="1" dirty="0" err="1"/>
              <a:t>hunain</a:t>
            </a:r>
            <a:r>
              <a:rPr lang="en-GB" b="1" dirty="0"/>
              <a:t> </a:t>
            </a:r>
            <a:r>
              <a:rPr lang="en-GB" b="1" dirty="0" err="1"/>
              <a:t>cyn</a:t>
            </a:r>
            <a:r>
              <a:rPr lang="en-GB" b="1" dirty="0"/>
              <a:t> </a:t>
            </a:r>
            <a:r>
              <a:rPr lang="en-GB" b="1" dirty="0" err="1"/>
              <a:t>eu</a:t>
            </a:r>
            <a:r>
              <a:rPr lang="en-GB" b="1" dirty="0"/>
              <a:t> </a:t>
            </a:r>
            <a:r>
              <a:rPr lang="en-GB" b="1" dirty="0" err="1"/>
              <a:t>hannog</a:t>
            </a:r>
            <a:r>
              <a:rPr lang="en-GB" b="1" dirty="0"/>
              <a:t>. </a:t>
            </a:r>
            <a:endParaRPr lang="en-GB" dirty="0"/>
          </a:p>
          <a:p>
            <a:pPr marL="342900" indent="-342900"/>
            <a:r>
              <a:rPr lang="en-GB" dirty="0" err="1"/>
              <a:t>Hyrwyddwch</a:t>
            </a:r>
            <a:r>
              <a:rPr lang="en-GB" dirty="0"/>
              <a:t> </a:t>
            </a:r>
            <a:r>
              <a:rPr lang="en-GB" dirty="0" err="1"/>
              <a:t>gydweithio</a:t>
            </a:r>
            <a:r>
              <a:rPr lang="en-GB" dirty="0"/>
              <a:t> </a:t>
            </a:r>
            <a:r>
              <a:rPr lang="en-GB" dirty="0" err="1"/>
              <a:t>drwy</a:t>
            </a:r>
            <a:r>
              <a:rPr lang="en-GB" dirty="0"/>
              <a:t> </a:t>
            </a:r>
            <a:r>
              <a:rPr lang="en-GB" dirty="0" err="1"/>
              <a:t>ddod</a:t>
            </a:r>
            <a:r>
              <a:rPr lang="en-GB" dirty="0"/>
              <a:t> â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at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gilydd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drafod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datrysiadau</a:t>
            </a:r>
            <a:r>
              <a:rPr lang="en-GB" dirty="0"/>
              <a:t>.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ydyn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llwyddiannus</a:t>
            </a:r>
            <a:r>
              <a:rPr lang="en-GB" dirty="0"/>
              <a:t> </a:t>
            </a:r>
            <a:r>
              <a:rPr lang="en-GB" dirty="0" err="1"/>
              <a:t>gyda'r</a:t>
            </a:r>
            <a:r>
              <a:rPr lang="en-GB" dirty="0"/>
              <a:t> dull '</a:t>
            </a:r>
            <a:r>
              <a:rPr lang="en-GB" dirty="0" err="1"/>
              <a:t>adeiladu</a:t>
            </a:r>
            <a:r>
              <a:rPr lang="en-GB" dirty="0"/>
              <a:t>' </a:t>
            </a:r>
            <a:r>
              <a:rPr lang="en-GB" dirty="0" err="1"/>
              <a:t>hwn</a:t>
            </a:r>
            <a:r>
              <a:rPr lang="en-GB" dirty="0"/>
              <a:t>, </a:t>
            </a:r>
            <a:r>
              <a:rPr lang="en-GB" dirty="0" err="1"/>
              <a:t>gofynnwch</a:t>
            </a:r>
            <a:r>
              <a:rPr lang="en-GB" dirty="0"/>
              <a:t> "</a:t>
            </a:r>
            <a:r>
              <a:rPr lang="en-GB" dirty="0" err="1"/>
              <a:t>Ydych</a:t>
            </a:r>
            <a:r>
              <a:rPr lang="en-GB" dirty="0"/>
              <a:t> </a:t>
            </a:r>
            <a:r>
              <a:rPr lang="en-GB" dirty="0" err="1"/>
              <a:t>chi'n</a:t>
            </a:r>
            <a:r>
              <a:rPr lang="en-GB" dirty="0"/>
              <a:t> </a:t>
            </a:r>
            <a:r>
              <a:rPr lang="en-GB" i="1" dirty="0" err="1"/>
              <a:t>siŵr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 </a:t>
            </a:r>
            <a:r>
              <a:rPr lang="en-GB" dirty="0" err="1"/>
              <a:t>llai</a:t>
            </a:r>
            <a:r>
              <a:rPr lang="en-GB" dirty="0"/>
              <a:t>? </a:t>
            </a:r>
            <a:r>
              <a:rPr lang="en-GB" b="1" dirty="0" err="1">
                <a:solidFill>
                  <a:schemeClr val="tx2"/>
                </a:solidFill>
              </a:rPr>
              <a:t>Darbwyllwch</a:t>
            </a:r>
            <a:r>
              <a:rPr lang="en-GB" b="1" dirty="0">
                <a:solidFill>
                  <a:schemeClr val="tx2"/>
                </a:solidFill>
              </a:rPr>
              <a:t> fi</a:t>
            </a:r>
            <a:r>
              <a:rPr lang="en-GB" dirty="0"/>
              <a:t>." </a:t>
            </a:r>
          </a:p>
          <a:p>
            <a:pPr marL="342900" indent="-342900"/>
            <a:r>
              <a:rPr lang="en-GB" b="1" dirty="0"/>
              <a:t>Gallant </a:t>
            </a:r>
            <a:r>
              <a:rPr lang="en-GB" b="1" u="sng" dirty="0" err="1"/>
              <a:t>ddiystyru</a:t>
            </a:r>
            <a:r>
              <a:rPr lang="en-GB" b="1" dirty="0"/>
              <a:t> </a:t>
            </a:r>
            <a:r>
              <a:rPr lang="en-GB" b="1" dirty="0" err="1"/>
              <a:t>posibiliadau</a:t>
            </a:r>
            <a:r>
              <a:rPr lang="en-GB" b="1" dirty="0"/>
              <a:t> </a:t>
            </a:r>
            <a:r>
              <a:rPr lang="en-GB" b="1" dirty="0" err="1"/>
              <a:t>llai</a:t>
            </a:r>
            <a:r>
              <a:rPr lang="en-GB" b="1" dirty="0"/>
              <a:t> </a:t>
            </a:r>
            <a:r>
              <a:rPr lang="en-GB" b="1" dirty="0" err="1"/>
              <a:t>drwy</a:t>
            </a:r>
            <a:r>
              <a:rPr lang="en-GB" b="1" dirty="0"/>
              <a:t> </a:t>
            </a:r>
            <a:r>
              <a:rPr lang="en-GB" b="1" dirty="0" err="1"/>
              <a:t>lunio</a:t>
            </a:r>
            <a:r>
              <a:rPr lang="en-GB" b="1" dirty="0"/>
              <a:t> </a:t>
            </a:r>
            <a:r>
              <a:rPr lang="en-GB" b="1" dirty="0" err="1"/>
              <a:t>petryalau</a:t>
            </a:r>
            <a:r>
              <a:rPr lang="en-GB" b="1" dirty="0"/>
              <a:t> </a:t>
            </a:r>
            <a:r>
              <a:rPr lang="en-GB" b="1" dirty="0" err="1"/>
              <a:t>gydag</a:t>
            </a:r>
            <a:r>
              <a:rPr lang="en-GB" b="1" dirty="0"/>
              <a:t> </a:t>
            </a:r>
            <a:r>
              <a:rPr lang="en-GB" b="1" u="sng" dirty="0" err="1"/>
              <a:t>arwynebeddau</a:t>
            </a:r>
            <a:r>
              <a:rPr lang="en-GB" b="1" dirty="0"/>
              <a:t> </a:t>
            </a:r>
            <a:r>
              <a:rPr lang="en-GB" b="1" dirty="0" err="1"/>
              <a:t>llai</a:t>
            </a:r>
            <a:r>
              <a:rPr lang="en-GB" b="1" dirty="0"/>
              <a:t> a </a:t>
            </a:r>
            <a:r>
              <a:rPr lang="en-GB" b="1" dirty="0" err="1"/>
              <a:t>chyfiawnhau</a:t>
            </a:r>
            <a:r>
              <a:rPr lang="en-GB" b="1" dirty="0"/>
              <a:t> pam </a:t>
            </a:r>
            <a:r>
              <a:rPr lang="en-GB" b="1" dirty="0" err="1"/>
              <a:t>na</a:t>
            </a:r>
            <a:r>
              <a:rPr lang="en-GB" b="1" dirty="0"/>
              <a:t> </a:t>
            </a:r>
            <a:r>
              <a:rPr lang="en-GB" b="1" dirty="0" err="1"/>
              <a:t>allant</a:t>
            </a:r>
            <a:r>
              <a:rPr lang="en-GB" b="1" dirty="0"/>
              <a:t> </a:t>
            </a:r>
            <a:r>
              <a:rPr lang="en-GB" b="1" dirty="0" err="1"/>
              <a:t>gynnwys</a:t>
            </a:r>
            <a:r>
              <a:rPr lang="en-GB" b="1" dirty="0"/>
              <a:t> y </a:t>
            </a:r>
            <a:r>
              <a:rPr lang="en-GB" b="1" dirty="0" err="1"/>
              <a:t>sgwariau</a:t>
            </a:r>
            <a:r>
              <a:rPr lang="en-GB" b="1" dirty="0"/>
              <a:t>. </a:t>
            </a:r>
            <a:r>
              <a:rPr lang="en-GB" b="1" dirty="0" err="1"/>
              <a:t>Dewch</a:t>
            </a:r>
            <a:r>
              <a:rPr lang="en-GB" b="1" dirty="0"/>
              <a:t> â </a:t>
            </a:r>
            <a:r>
              <a:rPr lang="en-GB" b="1" dirty="0" err="1"/>
              <a:t>hyn</a:t>
            </a:r>
            <a:r>
              <a:rPr lang="en-GB" b="1" dirty="0"/>
              <a:t> </a:t>
            </a:r>
            <a:r>
              <a:rPr lang="en-GB" b="1" dirty="0" err="1"/>
              <a:t>allan</a:t>
            </a:r>
            <a:r>
              <a:rPr lang="en-GB" b="1" dirty="0"/>
              <a:t> gan </a:t>
            </a:r>
            <a:r>
              <a:rPr lang="en-GB" b="1" dirty="0" err="1"/>
              <a:t>ddefnyddio'r</a:t>
            </a:r>
            <a:r>
              <a:rPr lang="en-GB" b="1" dirty="0"/>
              <a:t> </a:t>
            </a:r>
            <a:r>
              <a:rPr lang="en-GB" b="1" dirty="0" err="1"/>
              <a:t>awgrymiadau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y </a:t>
            </a:r>
            <a:r>
              <a:rPr lang="en-GB" b="1" dirty="0" err="1"/>
              <a:t>sleid</a:t>
            </a:r>
            <a:r>
              <a:rPr lang="en-GB" b="1" dirty="0"/>
              <a:t> </a:t>
            </a:r>
            <a:r>
              <a:rPr lang="en-GB" b="1" dirty="0" err="1"/>
              <a:t>nesaf</a:t>
            </a:r>
            <a:r>
              <a:rPr lang="en-GB" b="1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1D882-7CB2-CAA2-BE70-4B662D420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'</a:t>
            </a:r>
            <a:r>
              <a:rPr lang="en-GB" dirty="0" err="1"/>
              <a:t>adeiladu</a:t>
            </a:r>
            <a:r>
              <a:rPr lang="en-GB" dirty="0"/>
              <a:t>'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digon</a:t>
            </a:r>
            <a:r>
              <a:rPr lang="en-GB" dirty="0"/>
              <a:t> </a:t>
            </a:r>
            <a:r>
              <a:rPr lang="en-GB" dirty="0" err="1"/>
              <a:t>mawr</a:t>
            </a:r>
            <a:r>
              <a:rPr lang="en-GB" dirty="0"/>
              <a:t> </a:t>
            </a:r>
            <a:r>
              <a:rPr lang="en-GB" dirty="0" err="1"/>
              <a:t>trwy</a:t>
            </a:r>
            <a:r>
              <a:rPr lang="en-GB" dirty="0"/>
              <a:t> </a:t>
            </a:r>
            <a:r>
              <a:rPr lang="en-GB" dirty="0" err="1"/>
              <a:t>drefnu'r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a </a:t>
            </a:r>
            <a:r>
              <a:rPr lang="en-GB" dirty="0" err="1"/>
              <a:t>llunio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cynnwys</a:t>
            </a:r>
            <a:r>
              <a:rPr lang="en-GB" dirty="0"/>
              <a:t> y </a:t>
            </a:r>
            <a:r>
              <a:rPr lang="en-GB" dirty="0" err="1"/>
              <a:t>sgwariau</a:t>
            </a:r>
            <a:r>
              <a:rPr lang="en-GB" dirty="0"/>
              <a:t>:</a:t>
            </a:r>
          </a:p>
          <a:p>
            <a:pPr marL="577537" lvl="1" indent="-342900"/>
            <a:r>
              <a:rPr lang="en-GB" dirty="0"/>
              <a:t>“</a:t>
            </a:r>
            <a:r>
              <a:rPr lang="en-GB" dirty="0" err="1"/>
              <a:t>Gosodais</a:t>
            </a:r>
            <a:r>
              <a:rPr lang="en-GB" dirty="0"/>
              <a:t> y </a:t>
            </a:r>
            <a:r>
              <a:rPr lang="en-GB" dirty="0" err="1"/>
              <a:t>sgwâr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hyd</a:t>
            </a:r>
            <a:r>
              <a:rPr lang="en-GB" dirty="0"/>
              <a:t> 5 </a:t>
            </a:r>
            <a:r>
              <a:rPr lang="en-GB" dirty="0" err="1"/>
              <a:t>wrth</a:t>
            </a:r>
            <a:r>
              <a:rPr lang="en-GB" dirty="0"/>
              <a:t> </a:t>
            </a:r>
            <a:r>
              <a:rPr lang="en-GB" dirty="0" err="1"/>
              <a:t>ymyl</a:t>
            </a:r>
            <a:r>
              <a:rPr lang="en-GB" dirty="0"/>
              <a:t> y </a:t>
            </a:r>
            <a:r>
              <a:rPr lang="en-GB" dirty="0" err="1"/>
              <a:t>sgwâr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hyd</a:t>
            </a:r>
            <a:r>
              <a:rPr lang="en-GB" dirty="0"/>
              <a:t> 4. </a:t>
            </a: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roedd</a:t>
            </a:r>
            <a:r>
              <a:rPr lang="en-GB" dirty="0"/>
              <a:t> gen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ychydig</a:t>
            </a:r>
            <a:r>
              <a:rPr lang="en-GB" dirty="0"/>
              <a:t> o </a:t>
            </a:r>
            <a:r>
              <a:rPr lang="en-GB" dirty="0" err="1"/>
              <a:t>ddewisiadau</a:t>
            </a:r>
            <a:r>
              <a:rPr lang="en-GB" dirty="0"/>
              <a:t> o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roi’r</a:t>
            </a:r>
            <a:r>
              <a:rPr lang="en-GB" dirty="0"/>
              <a:t> </a:t>
            </a:r>
            <a:r>
              <a:rPr lang="en-GB" dirty="0" err="1"/>
              <a:t>sgwâr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hyd</a:t>
            </a:r>
            <a:r>
              <a:rPr lang="en-GB" dirty="0"/>
              <a:t> 3.”</a:t>
            </a:r>
          </a:p>
          <a:p>
            <a:pPr marL="577537" lvl="1" indent="-342900"/>
            <a:r>
              <a:rPr lang="en-GB" dirty="0"/>
              <a:t>“</a:t>
            </a:r>
            <a:r>
              <a:rPr lang="en-GB" dirty="0" err="1"/>
              <a:t>Edrychwch</a:t>
            </a:r>
            <a:r>
              <a:rPr lang="en-GB" dirty="0"/>
              <a:t>, </a:t>
            </a:r>
            <a:r>
              <a:rPr lang="en-GB" dirty="0" err="1"/>
              <a:t>gallaf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 7 × 9 </a:t>
            </a:r>
            <a:r>
              <a:rPr lang="en-GB" dirty="0" err="1"/>
              <a:t>sydd</a:t>
            </a:r>
            <a:r>
              <a:rPr lang="en-GB" dirty="0"/>
              <a:t> ag </a:t>
            </a:r>
            <a:r>
              <a:rPr lang="en-GB" u="sng" dirty="0" err="1"/>
              <a:t>arwynebedd</a:t>
            </a:r>
            <a:r>
              <a:rPr lang="en-GB" dirty="0"/>
              <a:t> o 63.”</a:t>
            </a:r>
          </a:p>
          <a:p>
            <a:pPr marL="577537" lvl="1" indent="-34290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3FEAF-EA9F-B932-E616-BE6CB0827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CC0275-1D10-7E1F-BDD3-6BA3603B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B28500-17C7-7127-B16A-C4D74D69FC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023976"/>
              </p:ext>
            </p:extLst>
          </p:nvPr>
        </p:nvGraphicFramePr>
        <p:xfrm>
          <a:off x="1541779" y="4025440"/>
          <a:ext cx="2707640" cy="20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203485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5661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224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0929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981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0142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088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0284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340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4335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094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72010"/>
                    </a:ext>
                  </a:extLst>
                </a:gridCol>
              </a:tblGrid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0601506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6879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921112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083380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4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19953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/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247631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9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26262"/>
                  </a:ext>
                </a:extLst>
              </a:tr>
            </a:tbl>
          </a:graphicData>
        </a:graphic>
      </p:graphicFrame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2C1939F2-2467-0DFB-D2B0-836A726575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70195" y="2597590"/>
            <a:ext cx="571499" cy="57149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2430A71-4DBD-543E-A8C6-3AB4EBD79928}"/>
              </a:ext>
            </a:extLst>
          </p:cNvPr>
          <p:cNvGrpSpPr/>
          <p:nvPr/>
        </p:nvGrpSpPr>
        <p:grpSpPr>
          <a:xfrm>
            <a:off x="9596918" y="1458120"/>
            <a:ext cx="770566" cy="403894"/>
            <a:chOff x="8453996" y="4245769"/>
            <a:chExt cx="770566" cy="403894"/>
          </a:xfrm>
        </p:grpSpPr>
        <p:pic>
          <p:nvPicPr>
            <p:cNvPr id="9" name="Graphic 8" descr="Hike with solid fill">
              <a:extLst>
                <a:ext uri="{FF2B5EF4-FFF2-40B4-BE49-F238E27FC236}">
                  <a16:creationId xmlns:a16="http://schemas.microsoft.com/office/drawing/2014/main" id="{9E882B1F-2817-605D-9493-3B88E9FC59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10" name="Graphic 9" descr="Hike with solid fill">
              <a:extLst>
                <a:ext uri="{FF2B5EF4-FFF2-40B4-BE49-F238E27FC236}">
                  <a16:creationId xmlns:a16="http://schemas.microsoft.com/office/drawing/2014/main" id="{86213AA6-73B2-AEC3-9173-196274F641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11" name="Graphic 10" descr="Hike with solid fill">
              <a:extLst>
                <a:ext uri="{FF2B5EF4-FFF2-40B4-BE49-F238E27FC236}">
                  <a16:creationId xmlns:a16="http://schemas.microsoft.com/office/drawing/2014/main" id="{56684218-709F-5D16-6C01-1C627039DE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908" y="4245769"/>
              <a:ext cx="395654" cy="3956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799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B496E76-59EB-5CC9-B523-5E96AD85518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5094133" cy="4643587"/>
          </a:xfrm>
        </p:spPr>
        <p:txBody>
          <a:bodyPr>
            <a:normAutofit/>
          </a:bodyPr>
          <a:lstStyle/>
          <a:p>
            <a:r>
              <a:rPr lang="en-GB" sz="1600" b="1" dirty="0"/>
              <a:t>Y </a:t>
            </a:r>
            <a:r>
              <a:rPr lang="en-GB" sz="1600" b="1" dirty="0" err="1"/>
              <a:t>pwrpas</a:t>
            </a:r>
            <a:r>
              <a:rPr lang="en-GB" sz="1600" b="1" dirty="0"/>
              <a:t> </a:t>
            </a:r>
            <a:r>
              <a:rPr lang="en-GB" sz="1600" b="1" dirty="0" err="1"/>
              <a:t>yw</a:t>
            </a:r>
            <a:r>
              <a:rPr lang="en-GB" sz="1600" b="1" dirty="0"/>
              <a:t> </a:t>
            </a:r>
            <a:r>
              <a:rPr lang="en-GB" sz="1600" b="1" dirty="0" err="1"/>
              <a:t>iddyn</a:t>
            </a:r>
            <a:r>
              <a:rPr lang="en-GB" sz="1600" b="1" dirty="0"/>
              <a:t> </a:t>
            </a:r>
            <a:r>
              <a:rPr lang="en-GB" sz="1600" b="1" dirty="0" err="1"/>
              <a:t>nhw</a:t>
            </a:r>
            <a:r>
              <a:rPr lang="en-GB" sz="1600" b="1" dirty="0"/>
              <a:t> </a:t>
            </a:r>
            <a:r>
              <a:rPr lang="en-GB" sz="1600" b="1" dirty="0" err="1"/>
              <a:t>gymhwyso'r</a:t>
            </a:r>
            <a:r>
              <a:rPr lang="en-GB" sz="1600" b="1" dirty="0"/>
              <a:t> </a:t>
            </a:r>
            <a:r>
              <a:rPr lang="en-GB" sz="1600" b="1" dirty="0" err="1"/>
              <a:t>hyn</a:t>
            </a:r>
            <a:r>
              <a:rPr lang="en-GB" sz="1600" b="1" dirty="0"/>
              <a:t> a </a:t>
            </a:r>
            <a:r>
              <a:rPr lang="en-GB" sz="1600" b="1" dirty="0" err="1"/>
              <a:t>ddysgon</a:t>
            </a:r>
            <a:r>
              <a:rPr lang="en-GB" sz="1600" b="1" dirty="0"/>
              <a:t> </a:t>
            </a:r>
            <a:r>
              <a:rPr lang="en-GB" sz="1600" b="1" dirty="0" err="1"/>
              <a:t>nhw</a:t>
            </a:r>
            <a:r>
              <a:rPr lang="en-GB" sz="1600" b="1" dirty="0"/>
              <a:t> </a:t>
            </a:r>
            <a:r>
              <a:rPr lang="en-GB" sz="1600" b="1" dirty="0" err="1"/>
              <a:t>yn</a:t>
            </a:r>
            <a:r>
              <a:rPr lang="en-GB" sz="1600" b="1" dirty="0"/>
              <a:t> a) a b) </a:t>
            </a:r>
            <a:r>
              <a:rPr lang="en-GB" sz="1600" b="1" dirty="0" err="1"/>
              <a:t>i</a:t>
            </a:r>
            <a:r>
              <a:rPr lang="en-GB" sz="1600" b="1" dirty="0"/>
              <a:t> </a:t>
            </a:r>
            <a:r>
              <a:rPr lang="en-GB" sz="1600" b="1" dirty="0" err="1"/>
              <a:t>ddatrys</a:t>
            </a:r>
            <a:r>
              <a:rPr lang="en-GB" sz="1600" b="1" dirty="0"/>
              <a:t> y </a:t>
            </a:r>
            <a:r>
              <a:rPr lang="en-GB" sz="1600" b="1" dirty="0" err="1"/>
              <a:t>broblem</a:t>
            </a:r>
            <a:r>
              <a:rPr lang="en-GB" sz="1600" b="1" dirty="0"/>
              <a:t> hon </a:t>
            </a:r>
            <a:r>
              <a:rPr lang="en-GB" sz="1600" b="1" dirty="0" err="1"/>
              <a:t>yn</a:t>
            </a:r>
            <a:r>
              <a:rPr lang="en-GB" sz="1600" b="1" dirty="0"/>
              <a:t> </a:t>
            </a:r>
            <a:r>
              <a:rPr lang="en-GB" sz="1600" b="1" u="sng" dirty="0" err="1"/>
              <a:t>systematig</a:t>
            </a:r>
            <a:r>
              <a:rPr lang="en-GB" sz="1600" b="1" dirty="0"/>
              <a:t> gan </a:t>
            </a:r>
            <a:r>
              <a:rPr lang="en-GB" sz="1600" b="1" dirty="0" err="1"/>
              <a:t>ddechrau</a:t>
            </a:r>
            <a:r>
              <a:rPr lang="en-GB" sz="1600" b="1" dirty="0"/>
              <a:t> </a:t>
            </a:r>
            <a:r>
              <a:rPr lang="en-GB" sz="1600" b="1" dirty="0" err="1"/>
              <a:t>o'r</a:t>
            </a:r>
            <a:r>
              <a:rPr lang="en-GB" sz="1600" b="1" dirty="0"/>
              <a:t> </a:t>
            </a:r>
            <a:r>
              <a:rPr lang="en-GB" sz="1600" b="1" u="sng" dirty="0" err="1"/>
              <a:t>arwynebedd</a:t>
            </a:r>
            <a:r>
              <a:rPr lang="en-GB" sz="1600" b="1" dirty="0"/>
              <a:t> </a:t>
            </a:r>
            <a:r>
              <a:rPr lang="en-GB" sz="1600" b="1" dirty="0" err="1"/>
              <a:t>leiaf</a:t>
            </a:r>
            <a:r>
              <a:rPr lang="en-GB" sz="1600" b="1" dirty="0"/>
              <a:t> </a:t>
            </a:r>
            <a:r>
              <a:rPr lang="en-GB" sz="1600" b="1" dirty="0" err="1"/>
              <a:t>posibl</a:t>
            </a:r>
            <a:r>
              <a:rPr lang="en-GB" sz="1600" b="1" dirty="0"/>
              <a:t>. </a:t>
            </a:r>
            <a:r>
              <a:rPr lang="en-GB" sz="1600" dirty="0" err="1"/>
              <a:t>Os</a:t>
            </a:r>
            <a:r>
              <a:rPr lang="en-GB" sz="1600" dirty="0"/>
              <a:t> </a:t>
            </a:r>
            <a:r>
              <a:rPr lang="en-GB" sz="1600" dirty="0" err="1"/>
              <a:t>oes</a:t>
            </a:r>
            <a:r>
              <a:rPr lang="en-GB" sz="1600" dirty="0"/>
              <a:t> </a:t>
            </a:r>
            <a:r>
              <a:rPr lang="en-GB" sz="1600" dirty="0" err="1"/>
              <a:t>angen</a:t>
            </a:r>
            <a:r>
              <a:rPr lang="en-GB" sz="1600" dirty="0"/>
              <a:t>, </a:t>
            </a:r>
            <a:r>
              <a:rPr lang="en-GB" sz="1600" dirty="0" err="1"/>
              <a:t>gofynnwch</a:t>
            </a:r>
            <a:r>
              <a:rPr lang="en-GB" sz="1600" dirty="0"/>
              <a:t>:</a:t>
            </a:r>
          </a:p>
          <a:p>
            <a:pPr marL="577537" lvl="1" indent="-342900">
              <a:lnSpc>
                <a:spcPct val="95000"/>
              </a:lnSpc>
            </a:pPr>
            <a:r>
              <a:rPr lang="en-GB" sz="1600" dirty="0"/>
              <a:t>“Beth </a:t>
            </a:r>
            <a:r>
              <a:rPr lang="en-GB" sz="1600" dirty="0" err="1"/>
              <a:t>yw’r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</a:t>
            </a:r>
            <a:r>
              <a:rPr lang="en-GB" sz="1600" dirty="0" err="1"/>
              <a:t>lleiaf</a:t>
            </a:r>
            <a:r>
              <a:rPr lang="en-GB" sz="1600" dirty="0"/>
              <a:t> y gall </a:t>
            </a:r>
            <a:r>
              <a:rPr lang="en-GB" sz="1600" dirty="0" err="1"/>
              <a:t>fod</a:t>
            </a:r>
            <a:r>
              <a:rPr lang="en-GB" sz="1600" dirty="0"/>
              <a:t> gan y </a:t>
            </a:r>
            <a:r>
              <a:rPr lang="en-GB" sz="1600" dirty="0" err="1"/>
              <a:t>petryal</a:t>
            </a:r>
            <a:r>
              <a:rPr lang="en-GB" sz="1600" dirty="0"/>
              <a:t> </a:t>
            </a:r>
            <a:r>
              <a:rPr lang="en-GB" sz="1600" dirty="0" err="1"/>
              <a:t>i’r</a:t>
            </a:r>
            <a:r>
              <a:rPr lang="en-GB" sz="1600" dirty="0"/>
              <a:t> </a:t>
            </a:r>
            <a:r>
              <a:rPr lang="en-GB" sz="1600" dirty="0" err="1"/>
              <a:t>sgwariau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? Beth </a:t>
            </a:r>
            <a:r>
              <a:rPr lang="en-GB" sz="1600" dirty="0" err="1"/>
              <a:t>allwch</a:t>
            </a:r>
            <a:r>
              <a:rPr lang="en-GB" sz="1600" dirty="0"/>
              <a:t> chi </a:t>
            </a:r>
            <a:r>
              <a:rPr lang="en-GB" sz="1600" dirty="0" err="1"/>
              <a:t>ddweud</a:t>
            </a:r>
            <a:r>
              <a:rPr lang="en-GB" sz="1600" dirty="0"/>
              <a:t> </a:t>
            </a:r>
            <a:r>
              <a:rPr lang="en-GB" sz="1600" dirty="0" err="1"/>
              <a:t>wrthyf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am </a:t>
            </a:r>
            <a:r>
              <a:rPr lang="en-GB" sz="1600" u="sng" dirty="0" err="1"/>
              <a:t>ddimensiynau</a:t>
            </a:r>
            <a:r>
              <a:rPr lang="en-GB" sz="1600" dirty="0" err="1"/>
              <a:t>’r</a:t>
            </a:r>
            <a:r>
              <a:rPr lang="en-GB" sz="1600" dirty="0"/>
              <a:t> </a:t>
            </a:r>
            <a:r>
              <a:rPr lang="en-GB" sz="1600" dirty="0" err="1"/>
              <a:t>petryal</a:t>
            </a:r>
            <a:r>
              <a:rPr lang="en-GB" sz="1600" dirty="0"/>
              <a:t>?”</a:t>
            </a:r>
          </a:p>
          <a:p>
            <a:pPr marL="577537" lvl="1" indent="-342900">
              <a:lnSpc>
                <a:spcPct val="95000"/>
              </a:lnSpc>
            </a:pPr>
            <a:r>
              <a:rPr lang="en-GB" sz="1600" dirty="0"/>
              <a:t>“Pam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allwch</a:t>
            </a:r>
            <a:r>
              <a:rPr lang="en-GB" sz="1600" dirty="0"/>
              <a:t> chi </a:t>
            </a:r>
            <a:r>
              <a:rPr lang="en-GB" sz="1600" dirty="0" err="1"/>
              <a:t>gael</a:t>
            </a:r>
            <a:r>
              <a:rPr lang="en-GB" sz="1600" dirty="0"/>
              <a:t> </a:t>
            </a:r>
            <a:r>
              <a:rPr lang="en-GB" sz="1600" dirty="0" err="1"/>
              <a:t>petryal</a:t>
            </a:r>
            <a:r>
              <a:rPr lang="en-GB" sz="1600" dirty="0"/>
              <a:t> [P × Q]?”</a:t>
            </a:r>
          </a:p>
          <a:p>
            <a:pPr marL="577537" lvl="1" indent="-342900">
              <a:lnSpc>
                <a:spcPct val="95000"/>
              </a:lnSpc>
            </a:pPr>
            <a:r>
              <a:rPr lang="en-GB" sz="1600" dirty="0"/>
              <a:t>Pan </a:t>
            </a:r>
            <a:r>
              <a:rPr lang="en-GB" sz="1600" dirty="0" err="1"/>
              <a:t>fyddan</a:t>
            </a:r>
            <a:r>
              <a:rPr lang="en-GB" sz="1600" dirty="0"/>
              <a:t> </a:t>
            </a:r>
            <a:r>
              <a:rPr lang="en-GB" sz="1600" dirty="0" err="1"/>
              <a:t>nhw'n</a:t>
            </a:r>
            <a:r>
              <a:rPr lang="en-GB" sz="1600" dirty="0"/>
              <a:t> </a:t>
            </a:r>
            <a:r>
              <a:rPr lang="en-GB" sz="1600" dirty="0" err="1"/>
              <a:t>cyrraedd</a:t>
            </a:r>
            <a:r>
              <a:rPr lang="en-GB" sz="1600" dirty="0"/>
              <a:t> 59, </a:t>
            </a:r>
            <a:r>
              <a:rPr lang="en-GB" sz="1600" dirty="0" err="1"/>
              <a:t>gofynnwch</a:t>
            </a:r>
            <a:r>
              <a:rPr lang="en-GB" sz="1600" dirty="0"/>
              <a:t> “Sut </a:t>
            </a:r>
            <a:r>
              <a:rPr lang="en-GB" sz="1600" dirty="0" err="1"/>
              <a:t>allwch</a:t>
            </a:r>
            <a:r>
              <a:rPr lang="en-GB" sz="1600" dirty="0"/>
              <a:t> chi </a:t>
            </a:r>
            <a:r>
              <a:rPr lang="en-GB" sz="1600" dirty="0" err="1"/>
              <a:t>ddweud</a:t>
            </a:r>
            <a:r>
              <a:rPr lang="en-GB" sz="1600" dirty="0"/>
              <a:t> </a:t>
            </a:r>
            <a:r>
              <a:rPr lang="en-GB" sz="1600" dirty="0" err="1"/>
              <a:t>heb</a:t>
            </a:r>
            <a:r>
              <a:rPr lang="en-GB" sz="1600" dirty="0"/>
              <a:t> </a:t>
            </a:r>
            <a:r>
              <a:rPr lang="en-GB" sz="1600" dirty="0" err="1"/>
              <a:t>wneud</a:t>
            </a:r>
            <a:r>
              <a:rPr lang="en-GB" sz="1600" dirty="0"/>
              <a:t> </a:t>
            </a:r>
            <a:r>
              <a:rPr lang="en-GB" sz="1600" dirty="0" err="1"/>
              <a:t>cynnig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fydd</a:t>
            </a:r>
            <a:r>
              <a:rPr lang="en-GB" sz="1600" dirty="0"/>
              <a:t> y </a:t>
            </a:r>
            <a:r>
              <a:rPr lang="en-GB" sz="1600" dirty="0" err="1"/>
              <a:t>sgwariau'n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betryal</a:t>
            </a:r>
            <a:r>
              <a:rPr lang="en-GB" sz="1600" dirty="0"/>
              <a:t> </a:t>
            </a:r>
            <a:r>
              <a:rPr lang="en-GB" sz="1600" dirty="0" err="1"/>
              <a:t>gydag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o 59?” </a:t>
            </a:r>
            <a:r>
              <a:rPr lang="en-GB" sz="1600" dirty="0" err="1"/>
              <a:t>Rhowch</a:t>
            </a:r>
            <a:r>
              <a:rPr lang="en-GB" sz="1600" dirty="0"/>
              <a:t> </a:t>
            </a:r>
            <a:r>
              <a:rPr lang="en-GB" sz="1600" dirty="0" err="1"/>
              <a:t>ychydig</a:t>
            </a:r>
            <a:r>
              <a:rPr lang="en-GB" sz="1600" dirty="0"/>
              <a:t> o </a:t>
            </a:r>
            <a:r>
              <a:rPr lang="en-GB" sz="1600" dirty="0" err="1"/>
              <a:t>amser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feddwl</a:t>
            </a:r>
            <a:r>
              <a:rPr lang="en-GB" sz="1600" dirty="0"/>
              <a:t>. </a:t>
            </a:r>
            <a:r>
              <a:rPr lang="en-GB" sz="1600" dirty="0" err="1"/>
              <a:t>Os</a:t>
            </a:r>
            <a:r>
              <a:rPr lang="en-GB" sz="1600" dirty="0"/>
              <a:t> </a:t>
            </a:r>
            <a:r>
              <a:rPr lang="en-GB" sz="1600" dirty="0" err="1"/>
              <a:t>oes</a:t>
            </a:r>
            <a:r>
              <a:rPr lang="en-GB" sz="1600" dirty="0"/>
              <a:t> </a:t>
            </a:r>
            <a:r>
              <a:rPr lang="en-GB" sz="1600" dirty="0" err="1"/>
              <a:t>angen</a:t>
            </a:r>
            <a:r>
              <a:rPr lang="en-GB" sz="1600" dirty="0"/>
              <a:t>, </a:t>
            </a:r>
            <a:r>
              <a:rPr lang="en-GB" sz="1600" dirty="0" err="1"/>
              <a:t>gofynnwch</a:t>
            </a:r>
            <a:r>
              <a:rPr lang="en-GB" sz="1600" dirty="0"/>
              <a:t> “Beth </a:t>
            </a:r>
            <a:r>
              <a:rPr lang="en-GB" sz="1600" dirty="0" err="1"/>
              <a:t>allwch</a:t>
            </a:r>
            <a:r>
              <a:rPr lang="en-GB" sz="1600" dirty="0"/>
              <a:t> chi </a:t>
            </a:r>
            <a:r>
              <a:rPr lang="en-GB" sz="1600" dirty="0" err="1"/>
              <a:t>ddweud</a:t>
            </a:r>
            <a:r>
              <a:rPr lang="en-GB" sz="1600" dirty="0"/>
              <a:t> </a:t>
            </a:r>
            <a:r>
              <a:rPr lang="en-GB" sz="1600" dirty="0" err="1"/>
              <a:t>wrthyf</a:t>
            </a:r>
            <a:r>
              <a:rPr lang="en-GB" sz="1600" dirty="0"/>
              <a:t> am </a:t>
            </a:r>
            <a:r>
              <a:rPr lang="en-GB" sz="1600" dirty="0" err="1"/>
              <a:t>ffactorau</a:t>
            </a:r>
            <a:r>
              <a:rPr lang="en-GB" sz="1600" dirty="0"/>
              <a:t> 59?” </a:t>
            </a:r>
          </a:p>
          <a:p>
            <a:pPr lvl="1"/>
            <a:endParaRPr lang="en-GB" sz="1600" dirty="0"/>
          </a:p>
          <a:p>
            <a:endParaRPr lang="en-GB" sz="1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2D5CE97-85B3-E234-E46A-CBF9C21DB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853941" cy="4643587"/>
          </a:xfrm>
        </p:spPr>
        <p:txBody>
          <a:bodyPr>
            <a:noAutofit/>
          </a:bodyPr>
          <a:lstStyle/>
          <a:p>
            <a:pPr>
              <a:lnSpc>
                <a:spcPct val="82000"/>
              </a:lnSpc>
            </a:pPr>
            <a:r>
              <a:rPr lang="en-GB" sz="1400" dirty="0"/>
              <a:t>Y </a:t>
            </a:r>
            <a:r>
              <a:rPr lang="en-GB" sz="1400" dirty="0" err="1"/>
              <a:t>mathemategwyr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gweithio'n</a:t>
            </a:r>
            <a:r>
              <a:rPr lang="en-GB" sz="1400" dirty="0"/>
              <a:t> </a:t>
            </a:r>
            <a:r>
              <a:rPr lang="en-GB" sz="1400" u="sng" dirty="0" err="1"/>
              <a:t>systematig</a:t>
            </a:r>
            <a:r>
              <a:rPr lang="en-GB" sz="1400" dirty="0"/>
              <a:t> gan </a:t>
            </a:r>
            <a:r>
              <a:rPr lang="en-GB" sz="1400" dirty="0" err="1"/>
              <a:t>ddechrau</a:t>
            </a:r>
            <a:r>
              <a:rPr lang="en-GB" sz="1400" dirty="0"/>
              <a:t> </a:t>
            </a:r>
            <a:r>
              <a:rPr lang="en-GB" sz="1400" dirty="0" err="1"/>
              <a:t>o'r</a:t>
            </a:r>
            <a:r>
              <a:rPr lang="en-GB" sz="1400" dirty="0"/>
              <a:t> </a:t>
            </a:r>
            <a:r>
              <a:rPr lang="en-GB" sz="1400" u="sng" dirty="0" err="1"/>
              <a:t>arwynebedd</a:t>
            </a:r>
            <a:r>
              <a:rPr lang="en-GB" sz="1400" dirty="0"/>
              <a:t> </a:t>
            </a:r>
            <a:r>
              <a:rPr lang="en-GB" sz="1400" dirty="0" err="1"/>
              <a:t>lleiaf</a:t>
            </a:r>
            <a:r>
              <a:rPr lang="en-GB" sz="1400" dirty="0"/>
              <a:t> </a:t>
            </a:r>
            <a:r>
              <a:rPr lang="en-GB" sz="1400" dirty="0" err="1"/>
              <a:t>posibl</a:t>
            </a:r>
            <a:r>
              <a:rPr lang="en-GB" sz="1400" dirty="0"/>
              <a:t>.</a:t>
            </a:r>
            <a:endParaRPr lang="en-GB" sz="1500" dirty="0"/>
          </a:p>
          <a:p>
            <a:pPr lvl="1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“Mae </a:t>
            </a:r>
            <a:r>
              <a:rPr lang="en-GB" sz="1400" dirty="0" err="1"/>
              <a:t>cyfanswm</a:t>
            </a:r>
            <a:r>
              <a:rPr lang="en-GB" sz="1400" dirty="0"/>
              <a:t> </a:t>
            </a:r>
            <a:r>
              <a:rPr lang="en-GB" sz="1400" u="sng" dirty="0" err="1"/>
              <a:t>arwynebeddau</a:t>
            </a:r>
            <a:r>
              <a:rPr lang="en-GB" sz="1400" dirty="0" err="1"/>
              <a:t>’r</a:t>
            </a:r>
            <a:r>
              <a:rPr lang="en-GB" sz="1400" dirty="0"/>
              <a:t> </a:t>
            </a:r>
            <a:r>
              <a:rPr lang="en-GB" sz="1400" dirty="0" err="1"/>
              <a:t>sgwariau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55 felly </a:t>
            </a:r>
            <a:r>
              <a:rPr lang="en-GB" sz="1400" dirty="0" err="1"/>
              <a:t>rhaid</a:t>
            </a:r>
            <a:r>
              <a:rPr lang="en-GB" sz="1400" dirty="0"/>
              <a:t> </a:t>
            </a:r>
            <a:r>
              <a:rPr lang="en-GB" sz="1400" dirty="0" err="1"/>
              <a:t>i’r</a:t>
            </a:r>
            <a:r>
              <a:rPr lang="en-GB" sz="1400" dirty="0"/>
              <a:t> </a:t>
            </a:r>
            <a:r>
              <a:rPr lang="en-GB" sz="1400" dirty="0" err="1"/>
              <a:t>petryal</a:t>
            </a:r>
            <a:r>
              <a:rPr lang="en-GB" sz="1400" dirty="0"/>
              <a:t> </a:t>
            </a:r>
            <a:r>
              <a:rPr lang="en-GB" sz="1400" dirty="0" err="1"/>
              <a:t>fod</a:t>
            </a:r>
            <a:r>
              <a:rPr lang="en-GB" sz="1400" dirty="0"/>
              <a:t> ag </a:t>
            </a:r>
            <a:r>
              <a:rPr lang="en-GB" sz="1400" u="sng" dirty="0" err="1"/>
              <a:t>arwynebedd</a:t>
            </a:r>
            <a:r>
              <a:rPr lang="en-GB" sz="1400" dirty="0"/>
              <a:t> o </a:t>
            </a:r>
            <a:r>
              <a:rPr lang="en-GB" sz="1400" dirty="0" err="1"/>
              <a:t>leiaf</a:t>
            </a:r>
            <a:r>
              <a:rPr lang="en-GB" sz="1400" dirty="0"/>
              <a:t> 55. Ni </a:t>
            </a:r>
            <a:r>
              <a:rPr lang="en-GB" sz="1400" dirty="0" err="1"/>
              <a:t>allaf</a:t>
            </a:r>
            <a:r>
              <a:rPr lang="en-GB" sz="1400" dirty="0"/>
              <a:t> </a:t>
            </a:r>
            <a:r>
              <a:rPr lang="en-GB" sz="1400" dirty="0" err="1"/>
              <a:t>ddefnyddio</a:t>
            </a:r>
            <a:r>
              <a:rPr lang="en-GB" sz="1400" dirty="0"/>
              <a:t> </a:t>
            </a:r>
            <a:r>
              <a:rPr lang="en-GB" sz="1400" dirty="0" err="1"/>
              <a:t>petryal</a:t>
            </a:r>
            <a:r>
              <a:rPr lang="en-GB" sz="1400" dirty="0"/>
              <a:t> 5 × 11 </a:t>
            </a:r>
            <a:r>
              <a:rPr lang="en-GB" sz="1400" dirty="0" err="1"/>
              <a:t>oherwydd</a:t>
            </a:r>
            <a:r>
              <a:rPr lang="en-GB" sz="1400" dirty="0"/>
              <a:t> bod 5 + 4 + 3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fwy</a:t>
            </a:r>
            <a:r>
              <a:rPr lang="en-GB" sz="1400" dirty="0"/>
              <a:t> nag 11.”</a:t>
            </a:r>
          </a:p>
          <a:p>
            <a:pPr lvl="1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“</a:t>
            </a:r>
            <a:r>
              <a:rPr lang="en-GB" sz="1400" dirty="0" err="1"/>
              <a:t>Byddaf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rhoi</a:t>
            </a:r>
            <a:r>
              <a:rPr lang="en-GB" sz="1400" dirty="0"/>
              <a:t> </a:t>
            </a:r>
            <a:r>
              <a:rPr lang="en-GB" sz="1400" dirty="0" err="1"/>
              <a:t>cynnig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</a:t>
            </a:r>
            <a:r>
              <a:rPr lang="en-GB" sz="1400" dirty="0" err="1"/>
              <a:t>betryal</a:t>
            </a:r>
            <a:r>
              <a:rPr lang="en-GB" sz="1400" dirty="0"/>
              <a:t> o </a:t>
            </a:r>
            <a:r>
              <a:rPr lang="en-GB" sz="1400" u="sng" dirty="0" err="1"/>
              <a:t>arwynebedd</a:t>
            </a:r>
            <a:r>
              <a:rPr lang="en-GB" sz="1400" dirty="0"/>
              <a:t>…</a:t>
            </a:r>
            <a:endParaRPr lang="en-GB" sz="1500" dirty="0"/>
          </a:p>
          <a:p>
            <a:pPr lvl="2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…56. Gall </a:t>
            </a:r>
            <a:r>
              <a:rPr lang="en-GB" sz="1400" dirty="0" err="1"/>
              <a:t>hyn</a:t>
            </a:r>
            <a:r>
              <a:rPr lang="en-GB" sz="1400" dirty="0"/>
              <a:t> </a:t>
            </a:r>
            <a:r>
              <a:rPr lang="en-GB" sz="1400" dirty="0" err="1"/>
              <a:t>fod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7 × 8 neu 14 × 4 neu 28 × 2 neu 56 ×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400" dirty="0"/>
              <a:t>. Dim </a:t>
            </a:r>
            <a:r>
              <a:rPr lang="en-GB" sz="1400" dirty="0" err="1"/>
              <a:t>ond</a:t>
            </a:r>
            <a:r>
              <a:rPr lang="en-GB" sz="1400" dirty="0"/>
              <a:t> 7 × 8 </a:t>
            </a:r>
            <a:r>
              <a:rPr lang="en-GB" sz="1400" dirty="0" err="1"/>
              <a:t>fydd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cynnwys</a:t>
            </a:r>
            <a:r>
              <a:rPr lang="en-GB" sz="1400" dirty="0"/>
              <a:t> y </a:t>
            </a:r>
            <a:r>
              <a:rPr lang="en-GB" sz="1400" dirty="0" err="1"/>
              <a:t>sgwâr</a:t>
            </a:r>
            <a:r>
              <a:rPr lang="en-GB" sz="1400" dirty="0"/>
              <a:t> o </a:t>
            </a:r>
            <a:r>
              <a:rPr lang="en-GB" sz="1400" dirty="0" err="1"/>
              <a:t>hyd</a:t>
            </a:r>
            <a:r>
              <a:rPr lang="en-GB" sz="1400" dirty="0"/>
              <a:t> 5 </a:t>
            </a:r>
            <a:r>
              <a:rPr lang="en-GB" sz="1400" dirty="0" err="1"/>
              <a:t>ond</a:t>
            </a:r>
            <a:r>
              <a:rPr lang="en-GB" sz="1400" dirty="0"/>
              <a:t> </a:t>
            </a:r>
            <a:r>
              <a:rPr lang="en-GB" sz="1400" dirty="0" err="1"/>
              <a:t>allaf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ddim</a:t>
            </a:r>
            <a:r>
              <a:rPr lang="en-GB" sz="1400" dirty="0"/>
              <a:t> </a:t>
            </a:r>
            <a:r>
              <a:rPr lang="en-GB" sz="1400" dirty="0" err="1"/>
              <a:t>ffitio'r</a:t>
            </a:r>
            <a:r>
              <a:rPr lang="en-GB" sz="1400" dirty="0"/>
              <a:t> </a:t>
            </a:r>
            <a:r>
              <a:rPr lang="en-GB" sz="1400" dirty="0" err="1"/>
              <a:t>sgwâr</a:t>
            </a:r>
            <a:r>
              <a:rPr lang="en-GB" sz="1400" dirty="0"/>
              <a:t> o </a:t>
            </a:r>
            <a:r>
              <a:rPr lang="en-GB" sz="1400" dirty="0" err="1"/>
              <a:t>hyd</a:t>
            </a:r>
            <a:r>
              <a:rPr lang="en-GB" sz="1400" dirty="0"/>
              <a:t> 4 </a:t>
            </a:r>
            <a:r>
              <a:rPr lang="en-GB" sz="1400" dirty="0" err="1"/>
              <a:t>ynddo</a:t>
            </a:r>
            <a:r>
              <a:rPr lang="en-GB" sz="1400" dirty="0"/>
              <a:t> </a:t>
            </a:r>
            <a:r>
              <a:rPr lang="en-GB" sz="1400" dirty="0" err="1"/>
              <a:t>hefyd</a:t>
            </a:r>
            <a:r>
              <a:rPr lang="en-GB" sz="1400" dirty="0"/>
              <a:t>.”</a:t>
            </a:r>
          </a:p>
          <a:p>
            <a:pPr lvl="2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…57. </a:t>
            </a:r>
            <a:r>
              <a:rPr lang="en-GB" sz="1400" dirty="0" err="1"/>
              <a:t>Bydd</a:t>
            </a:r>
            <a:r>
              <a:rPr lang="en-GB" sz="1400" dirty="0"/>
              <a:t> </a:t>
            </a:r>
            <a:r>
              <a:rPr lang="en-GB" sz="1400" dirty="0" err="1"/>
              <a:t>hyn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llawer</a:t>
            </a:r>
            <a:r>
              <a:rPr lang="en-GB" sz="1400" dirty="0"/>
              <a:t> </a:t>
            </a:r>
            <a:r>
              <a:rPr lang="en-GB" sz="1400" dirty="0" err="1"/>
              <a:t>rhy</a:t>
            </a:r>
            <a:r>
              <a:rPr lang="en-GB" sz="1400" dirty="0"/>
              <a:t> 'gul'. </a:t>
            </a:r>
            <a:r>
              <a:rPr lang="en-GB" sz="1400" dirty="0" err="1"/>
              <a:t>Ei</a:t>
            </a:r>
            <a:r>
              <a:rPr lang="en-GB" sz="1400" dirty="0"/>
              <a:t> </a:t>
            </a:r>
            <a:r>
              <a:rPr lang="en-GB" sz="1400" dirty="0" err="1"/>
              <a:t>unig</a:t>
            </a:r>
            <a:r>
              <a:rPr lang="en-GB" sz="1400" dirty="0"/>
              <a:t> </a:t>
            </a:r>
            <a:r>
              <a:rPr lang="en-GB" sz="1400" dirty="0" err="1"/>
              <a:t>barau</a:t>
            </a:r>
            <a:r>
              <a:rPr lang="en-GB" sz="1400" dirty="0"/>
              <a:t> o </a:t>
            </a:r>
            <a:r>
              <a:rPr lang="en-GB" sz="1400" dirty="0" err="1"/>
              <a:t>ffactorau</a:t>
            </a:r>
            <a:r>
              <a:rPr lang="en-GB" sz="1400" dirty="0"/>
              <a:t> </a:t>
            </a:r>
            <a:r>
              <a:rPr lang="en-GB" sz="1400" dirty="0" err="1"/>
              <a:t>yw</a:t>
            </a:r>
            <a:r>
              <a:rPr lang="en-GB" sz="1400" dirty="0"/>
              <a:t> 1 × 57 a 3 × 19. </a:t>
            </a:r>
            <a:r>
              <a:rPr lang="en-GB" sz="1400" dirty="0" err="1"/>
              <a:t>Allaf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ddim</a:t>
            </a:r>
            <a:r>
              <a:rPr lang="en-GB" sz="1400" dirty="0"/>
              <a:t> </a:t>
            </a:r>
            <a:r>
              <a:rPr lang="en-GB" sz="1400" dirty="0" err="1"/>
              <a:t>ffitio</a:t>
            </a:r>
            <a:r>
              <a:rPr lang="en-GB" sz="1400" dirty="0"/>
              <a:t> </a:t>
            </a:r>
            <a:r>
              <a:rPr lang="en-GB" sz="1400" dirty="0" err="1"/>
              <a:t>unrhyw</a:t>
            </a:r>
            <a:r>
              <a:rPr lang="en-GB" sz="1400" dirty="0"/>
              <a:t> </a:t>
            </a:r>
            <a:r>
              <a:rPr lang="en-GB" sz="1400" dirty="0" err="1"/>
              <a:t>beth</a:t>
            </a:r>
            <a:r>
              <a:rPr lang="en-GB" sz="1400" dirty="0"/>
              <a:t> </a:t>
            </a:r>
            <a:r>
              <a:rPr lang="en-GB" sz="1400" dirty="0" err="1"/>
              <a:t>mwy</a:t>
            </a:r>
            <a:r>
              <a:rPr lang="en-GB" sz="1400" dirty="0"/>
              <a:t> </a:t>
            </a:r>
            <a:r>
              <a:rPr lang="en-GB" sz="1400" dirty="0" err="1"/>
              <a:t>na'r</a:t>
            </a:r>
            <a:r>
              <a:rPr lang="en-GB" sz="1400" dirty="0"/>
              <a:t> </a:t>
            </a:r>
            <a:r>
              <a:rPr lang="en-GB" sz="1400" dirty="0" err="1"/>
              <a:t>sgwâr</a:t>
            </a:r>
            <a:r>
              <a:rPr lang="en-GB" sz="1400" dirty="0"/>
              <a:t> o </a:t>
            </a:r>
            <a:r>
              <a:rPr lang="en-GB" sz="1400" dirty="0" err="1"/>
              <a:t>hyd</a:t>
            </a:r>
            <a:r>
              <a:rPr lang="en-GB" sz="1400" dirty="0"/>
              <a:t> 3 </a:t>
            </a:r>
            <a:r>
              <a:rPr lang="en-GB" sz="1400" dirty="0" err="1"/>
              <a:t>i'r</a:t>
            </a:r>
            <a:r>
              <a:rPr lang="en-GB" sz="1400" dirty="0"/>
              <a:t> </a:t>
            </a:r>
            <a:r>
              <a:rPr lang="en-GB" sz="1400" dirty="0" err="1"/>
              <a:t>rhain</a:t>
            </a:r>
            <a:r>
              <a:rPr lang="en-GB" sz="1400" dirty="0"/>
              <a:t>.”</a:t>
            </a:r>
          </a:p>
          <a:p>
            <a:pPr lvl="2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…58. Mae 1 × 58 neu 2 × 29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gweithio</a:t>
            </a:r>
            <a:r>
              <a:rPr lang="en-GB" sz="1400" dirty="0"/>
              <a:t> </a:t>
            </a:r>
            <a:r>
              <a:rPr lang="en-GB" sz="1400" dirty="0" err="1"/>
              <a:t>ond</a:t>
            </a:r>
            <a:r>
              <a:rPr lang="en-GB" sz="1400" dirty="0"/>
              <a:t> </a:t>
            </a:r>
            <a:r>
              <a:rPr lang="en-GB" sz="1400" dirty="0" err="1"/>
              <a:t>mae'r</a:t>
            </a:r>
            <a:r>
              <a:rPr lang="en-GB" sz="1400" dirty="0"/>
              <a:t> </a:t>
            </a:r>
            <a:r>
              <a:rPr lang="en-GB" sz="1400" dirty="0" err="1"/>
              <a:t>ddau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rhy</a:t>
            </a:r>
            <a:r>
              <a:rPr lang="en-GB" sz="1400" dirty="0"/>
              <a:t> 'gul'. </a:t>
            </a:r>
            <a:r>
              <a:rPr lang="en-GB" sz="1400" dirty="0" err="1"/>
              <a:t>Nid</a:t>
            </a:r>
            <a:r>
              <a:rPr lang="en-GB" sz="1400" dirty="0"/>
              <a:t> </a:t>
            </a:r>
            <a:r>
              <a:rPr lang="en-GB" sz="1400" dirty="0" err="1"/>
              <a:t>oes</a:t>
            </a:r>
            <a:r>
              <a:rPr lang="en-GB" sz="1400" dirty="0"/>
              <a:t> gan 58 </a:t>
            </a:r>
            <a:r>
              <a:rPr lang="en-GB" sz="1400" dirty="0" err="1"/>
              <a:t>bâr</a:t>
            </a:r>
            <a:r>
              <a:rPr lang="en-GB" sz="1400" dirty="0"/>
              <a:t> </a:t>
            </a:r>
            <a:r>
              <a:rPr lang="en-GB" sz="1400" dirty="0" err="1"/>
              <a:t>ffactorau</a:t>
            </a:r>
            <a:r>
              <a:rPr lang="en-GB" sz="1400" dirty="0"/>
              <a:t> </a:t>
            </a:r>
            <a:r>
              <a:rPr lang="en-GB" sz="1400" dirty="0" err="1"/>
              <a:t>lle</a:t>
            </a:r>
            <a:r>
              <a:rPr lang="en-GB" sz="1400" dirty="0"/>
              <a:t> </a:t>
            </a:r>
            <a:r>
              <a:rPr lang="en-GB" sz="1400" dirty="0" err="1"/>
              <a:t>mae'r</a:t>
            </a:r>
            <a:r>
              <a:rPr lang="en-GB" sz="1400" dirty="0"/>
              <a:t> </a:t>
            </a:r>
            <a:r>
              <a:rPr lang="en-GB" sz="1400" dirty="0" err="1"/>
              <a:t>ddau</a:t>
            </a:r>
            <a:r>
              <a:rPr lang="en-GB" sz="1400" dirty="0"/>
              <a:t> </a:t>
            </a:r>
            <a:r>
              <a:rPr lang="en-GB" sz="1400" dirty="0" err="1"/>
              <a:t>ffactor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5 </a:t>
            </a:r>
            <a:r>
              <a:rPr lang="en-GB" sz="1400" dirty="0" err="1"/>
              <a:t>neu'n</a:t>
            </a:r>
            <a:r>
              <a:rPr lang="en-GB" sz="1400" dirty="0"/>
              <a:t> </a:t>
            </a:r>
            <a:r>
              <a:rPr lang="en-GB" sz="1400" dirty="0" err="1"/>
              <a:t>fwy</a:t>
            </a:r>
            <a:r>
              <a:rPr lang="en-GB" sz="1400" dirty="0"/>
              <a:t>.”</a:t>
            </a:r>
          </a:p>
          <a:p>
            <a:pPr lvl="2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…59. Mae </a:t>
            </a:r>
            <a:r>
              <a:rPr lang="en-GB" sz="1400" dirty="0" err="1"/>
              <a:t>hyn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waeth</a:t>
            </a:r>
            <a:r>
              <a:rPr lang="en-GB" sz="1400" dirty="0"/>
              <a:t> </a:t>
            </a:r>
            <a:r>
              <a:rPr lang="en-GB" sz="1400" dirty="0" err="1"/>
              <a:t>oherwydd</a:t>
            </a:r>
            <a:r>
              <a:rPr lang="en-GB" sz="1400" dirty="0"/>
              <a:t> bod 59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rhif</a:t>
            </a:r>
            <a:r>
              <a:rPr lang="en-GB" sz="1400" dirty="0"/>
              <a:t> </a:t>
            </a:r>
            <a:r>
              <a:rPr lang="en-GB" sz="1400" dirty="0" err="1"/>
              <a:t>cysefin</a:t>
            </a:r>
            <a:r>
              <a:rPr lang="en-GB" sz="1400" dirty="0"/>
              <a:t>! </a:t>
            </a:r>
            <a:r>
              <a:rPr lang="en-GB" sz="1400" dirty="0" err="1"/>
              <a:t>Yr</a:t>
            </a:r>
            <a:r>
              <a:rPr lang="en-GB" sz="1400" dirty="0"/>
              <a:t> </a:t>
            </a:r>
            <a:r>
              <a:rPr lang="en-GB" sz="1400" dirty="0" err="1"/>
              <a:t>unig</a:t>
            </a:r>
            <a:r>
              <a:rPr lang="en-GB" sz="1400" dirty="0"/>
              <a:t> </a:t>
            </a:r>
            <a:r>
              <a:rPr lang="en-GB" sz="1400" dirty="0" err="1"/>
              <a:t>bosibilrwydd</a:t>
            </a:r>
            <a:r>
              <a:rPr lang="en-GB" sz="1400" dirty="0"/>
              <a:t> </a:t>
            </a:r>
            <a:r>
              <a:rPr lang="en-GB" sz="1400" dirty="0" err="1"/>
              <a:t>yw</a:t>
            </a:r>
            <a:r>
              <a:rPr lang="en-GB" sz="1400" dirty="0"/>
              <a:t> 1 × 59, felly dim </a:t>
            </a:r>
            <a:r>
              <a:rPr lang="en-GB" sz="1400" dirty="0" err="1"/>
              <a:t>ond</a:t>
            </a:r>
            <a:r>
              <a:rPr lang="en-GB" sz="1400" dirty="0"/>
              <a:t> y </a:t>
            </a:r>
            <a:r>
              <a:rPr lang="en-GB" sz="1400" dirty="0" err="1"/>
              <a:t>sgwâr</a:t>
            </a:r>
            <a:r>
              <a:rPr lang="en-GB" sz="1400" dirty="0"/>
              <a:t> o </a:t>
            </a:r>
            <a:r>
              <a:rPr lang="en-GB" sz="1400" dirty="0" err="1"/>
              <a:t>hyd</a:t>
            </a:r>
            <a:r>
              <a:rPr lang="en-GB" sz="1400" dirty="0"/>
              <a:t> 1 y </a:t>
            </a:r>
            <a:r>
              <a:rPr lang="en-GB" sz="1400" dirty="0" err="1"/>
              <a:t>gallaf</a:t>
            </a:r>
            <a:r>
              <a:rPr lang="en-GB" sz="1400" dirty="0"/>
              <a:t> </a:t>
            </a:r>
            <a:r>
              <a:rPr lang="en-GB" sz="1400" dirty="0" err="1"/>
              <a:t>ei</a:t>
            </a:r>
            <a:r>
              <a:rPr lang="en-GB" sz="1400" dirty="0"/>
              <a:t> </a:t>
            </a:r>
            <a:r>
              <a:rPr lang="en-GB" sz="1400" dirty="0" err="1"/>
              <a:t>ffitio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mewn</a:t>
            </a:r>
            <a:r>
              <a:rPr lang="en-GB" sz="1400" dirty="0"/>
              <a:t>.”</a:t>
            </a:r>
          </a:p>
          <a:p>
            <a:pPr lvl="2">
              <a:spcBef>
                <a:spcPts val="100"/>
              </a:spcBef>
              <a:spcAft>
                <a:spcPts val="500"/>
              </a:spcAft>
            </a:pPr>
            <a:r>
              <a:rPr lang="en-GB" sz="1400" dirty="0"/>
              <a:t>…60. Hmm, </a:t>
            </a:r>
            <a:r>
              <a:rPr lang="en-GB" sz="1400" dirty="0" err="1"/>
              <a:t>allaf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ddim</a:t>
            </a:r>
            <a:r>
              <a:rPr lang="en-GB" sz="1400" dirty="0"/>
              <a:t> </a:t>
            </a:r>
            <a:r>
              <a:rPr lang="en-GB" sz="1400" dirty="0" err="1"/>
              <a:t>gwneud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6 × 10 </a:t>
            </a:r>
            <a:r>
              <a:rPr lang="en-GB" sz="1400" dirty="0" err="1"/>
              <a:t>weithio</a:t>
            </a:r>
            <a:r>
              <a:rPr lang="en-GB" sz="1400" dirty="0"/>
              <a:t>. </a:t>
            </a:r>
            <a:r>
              <a:rPr lang="en-GB" sz="1400" dirty="0" err="1"/>
              <a:t>Byddaf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rhoi</a:t>
            </a:r>
            <a:r>
              <a:rPr lang="en-GB" sz="1400" dirty="0"/>
              <a:t> </a:t>
            </a:r>
            <a:r>
              <a:rPr lang="en-GB" sz="1400" dirty="0" err="1"/>
              <a:t>cynnig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5 × 12 … </a:t>
            </a:r>
            <a:r>
              <a:rPr lang="en-GB" sz="1400" dirty="0" err="1"/>
              <a:t>ie</a:t>
            </a:r>
            <a:r>
              <a:rPr lang="en-GB" sz="1400" dirty="0"/>
              <a:t>, </a:t>
            </a:r>
            <a:r>
              <a:rPr lang="en-GB" sz="1400" dirty="0" err="1"/>
              <a:t>mae</a:t>
            </a:r>
            <a:r>
              <a:rPr lang="en-GB" sz="1400" dirty="0"/>
              <a:t> </a:t>
            </a:r>
            <a:r>
              <a:rPr lang="en-GB" sz="1400" dirty="0" err="1"/>
              <a:t>hyn</a:t>
            </a:r>
            <a:r>
              <a:rPr lang="en-GB" sz="1400" dirty="0"/>
              <a:t> </a:t>
            </a:r>
            <a:r>
              <a:rPr lang="en-GB" sz="1400" dirty="0" err="1"/>
              <a:t>yn</a:t>
            </a:r>
            <a:r>
              <a:rPr lang="en-GB" sz="1400" dirty="0"/>
              <a:t> </a:t>
            </a:r>
            <a:r>
              <a:rPr lang="en-GB" sz="1400" dirty="0" err="1"/>
              <a:t>gweithio</a:t>
            </a:r>
            <a:r>
              <a:rPr lang="en-GB" sz="1400" dirty="0"/>
              <a:t>!” (</a:t>
            </a:r>
            <a:r>
              <a:rPr lang="en-GB" sz="1400" dirty="0" err="1"/>
              <a:t>gweler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y </a:t>
            </a:r>
            <a:r>
              <a:rPr lang="en-GB" sz="1400" dirty="0" err="1"/>
              <a:t>dde</a:t>
            </a:r>
            <a:r>
              <a:rPr lang="en-GB" sz="1400" dirty="0"/>
              <a:t>)</a:t>
            </a:r>
          </a:p>
          <a:p>
            <a:pPr lvl="2">
              <a:lnSpc>
                <a:spcPct val="82000"/>
              </a:lnSpc>
            </a:pPr>
            <a:endParaRPr lang="en-GB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A7891-9C0F-5E48-C2BC-71522FCE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/>
          <a:p>
            <a:pPr lvl="0"/>
            <a:fld id="{35BC334B-5606-F640-9B65-DA4F71454EC0}" type="slidenum">
              <a:rPr lang="en-US" noProof="0" smtClean="0"/>
              <a:pPr lvl="0"/>
              <a:t>24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DFE9D64-01F0-042E-7947-C664A4BAB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</p:spPr>
        <p:txBody>
          <a:bodyPr/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C8F1C06-CB57-A51B-6302-0F732F0661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102416"/>
              </p:ext>
            </p:extLst>
          </p:nvPr>
        </p:nvGraphicFramePr>
        <p:xfrm>
          <a:off x="6833419" y="4743121"/>
          <a:ext cx="2847288" cy="118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274">
                  <a:extLst>
                    <a:ext uri="{9D8B030D-6E8A-4147-A177-3AD203B41FA5}">
                      <a16:colId xmlns:a16="http://schemas.microsoft.com/office/drawing/2014/main" val="3218224463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1890929890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1593981382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3994340746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4094335409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1556902764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2791344620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20399352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2668761469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1719339038"/>
                    </a:ext>
                  </a:extLst>
                </a:gridCol>
                <a:gridCol w="237274">
                  <a:extLst>
                    <a:ext uri="{9D8B030D-6E8A-4147-A177-3AD203B41FA5}">
                      <a16:colId xmlns:a16="http://schemas.microsoft.com/office/drawing/2014/main" val="3312473580"/>
                    </a:ext>
                  </a:extLst>
                </a:gridCol>
              </a:tblGrid>
              <a:tr h="237780"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36879"/>
                  </a:ext>
                </a:extLst>
              </a:tr>
              <a:tr h="237780"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37780"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2060"/>
                          </a:solidFill>
                        </a:rPr>
                        <a:t>3</a:t>
                      </a: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37780"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2060"/>
                          </a:solidFill>
                        </a:rPr>
                        <a:t>1</a:t>
                      </a: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247631"/>
                  </a:ext>
                </a:extLst>
              </a:tr>
              <a:tr h="237780"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2060"/>
                          </a:solidFill>
                        </a:rPr>
                        <a:t>5</a:t>
                      </a: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2060"/>
                          </a:solidFill>
                        </a:rPr>
                        <a:t>2</a:t>
                      </a:r>
                    </a:p>
                  </a:txBody>
                  <a:tcPr marL="59213" marR="59213" marT="29606" marB="29606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100" b="1">
                        <a:solidFill>
                          <a:srgbClr val="002060"/>
                        </a:solidFill>
                      </a:endParaRPr>
                    </a:p>
                  </a:txBody>
                  <a:tcPr marL="59213" marR="59213" marT="29606" marB="29606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43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2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5C5EAB-461A-CFBC-BE80-7D80C1515A0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Gofynnwch</a:t>
            </a:r>
            <a:r>
              <a:rPr lang="en-GB" dirty="0"/>
              <a:t> am </a:t>
            </a:r>
            <a:r>
              <a:rPr lang="en-GB" dirty="0" err="1"/>
              <a:t>esboniad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huawdl</a:t>
            </a:r>
            <a:r>
              <a:rPr lang="en-GB" dirty="0"/>
              <a:t> (</a:t>
            </a:r>
            <a:r>
              <a:rPr lang="en-GB" dirty="0" err="1"/>
              <a:t>wedi'i</a:t>
            </a:r>
            <a:r>
              <a:rPr lang="en-GB" dirty="0"/>
              <a:t> </a:t>
            </a:r>
            <a:r>
              <a:rPr lang="en-GB" dirty="0" err="1"/>
              <a:t>luniadu</a:t>
            </a:r>
            <a:r>
              <a:rPr lang="en-GB" dirty="0"/>
              <a:t> neu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lafar</a:t>
            </a:r>
            <a:r>
              <a:rPr lang="en-GB" dirty="0"/>
              <a:t>) pam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fydd</a:t>
            </a:r>
            <a:r>
              <a:rPr lang="en-GB" dirty="0"/>
              <a:t> y </a:t>
            </a:r>
            <a:r>
              <a:rPr lang="en-GB" dirty="0" err="1"/>
              <a:t>sgwariau'n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 6 × 10,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i="1" dirty="0" err="1"/>
              <a:t>hefyd</a:t>
            </a:r>
            <a:r>
              <a:rPr lang="en-GB" dirty="0"/>
              <a:t> ag </a:t>
            </a:r>
            <a:r>
              <a:rPr lang="en-GB" u="sng" dirty="0" err="1"/>
              <a:t>arwynebedd</a:t>
            </a:r>
            <a:r>
              <a:rPr lang="en-GB" dirty="0"/>
              <a:t> o 60.</a:t>
            </a:r>
          </a:p>
          <a:p>
            <a:r>
              <a:rPr lang="en-GB" dirty="0" err="1"/>
              <a:t>Mae’n</a:t>
            </a:r>
            <a:r>
              <a:rPr lang="en-GB" dirty="0"/>
              <a:t> </a:t>
            </a:r>
            <a:r>
              <a:rPr lang="en-GB" dirty="0" err="1"/>
              <a:t>debyg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chi </a:t>
            </a:r>
            <a:r>
              <a:rPr lang="en-GB" dirty="0" err="1"/>
              <a:t>ddod</a:t>
            </a:r>
            <a:r>
              <a:rPr lang="en-GB" dirty="0"/>
              <a:t> </a:t>
            </a:r>
            <a:r>
              <a:rPr lang="en-GB" dirty="0" err="1"/>
              <a:t>allan</a:t>
            </a:r>
            <a:r>
              <a:rPr lang="en-GB" dirty="0"/>
              <a:t> </a:t>
            </a:r>
            <a:r>
              <a:rPr lang="en-GB" dirty="0" err="1"/>
              <a:t>â’r</a:t>
            </a:r>
            <a:r>
              <a:rPr lang="en-GB" dirty="0"/>
              <a:t> </a:t>
            </a:r>
            <a:r>
              <a:rPr lang="en-GB" dirty="0" err="1"/>
              <a:t>chwilfrydedd</a:t>
            </a:r>
            <a:r>
              <a:rPr lang="en-GB" dirty="0"/>
              <a:t> </a:t>
            </a:r>
            <a:r>
              <a:rPr lang="en-GB" dirty="0" err="1"/>
              <a:t>hwn</a:t>
            </a:r>
            <a:r>
              <a:rPr lang="en-GB" dirty="0"/>
              <a:t>, ac </a:t>
            </a:r>
            <a:r>
              <a:rPr lang="en-GB" dirty="0" err="1"/>
              <a:t>ailadrodd</a:t>
            </a:r>
            <a:r>
              <a:rPr lang="en-GB" dirty="0"/>
              <a:t> </a:t>
            </a:r>
            <a:r>
              <a:rPr lang="en-GB" dirty="0" err="1"/>
              <a:t>wrthyn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“</a:t>
            </a:r>
            <a:r>
              <a:rPr lang="en-GB" b="1" dirty="0">
                <a:solidFill>
                  <a:schemeClr val="tx2"/>
                </a:solidFill>
              </a:rPr>
              <a:t>dim </a:t>
            </a:r>
            <a:r>
              <a:rPr lang="en-GB" b="1" dirty="0" err="1">
                <a:solidFill>
                  <a:schemeClr val="tx2"/>
                </a:solidFill>
              </a:rPr>
              <a:t>ond</a:t>
            </a:r>
            <a:r>
              <a:rPr lang="en-GB" b="1" dirty="0">
                <a:solidFill>
                  <a:schemeClr val="tx2"/>
                </a:solidFill>
              </a:rPr>
              <a:t> y </a:t>
            </a:r>
            <a:r>
              <a:rPr lang="en-GB" b="1" dirty="0" err="1">
                <a:solidFill>
                  <a:schemeClr val="tx2"/>
                </a:solidFill>
              </a:rPr>
              <a:t>dechrau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yw’r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ateb</a:t>
            </a:r>
            <a:r>
              <a:rPr lang="en-GB" dirty="0"/>
              <a:t>.” </a:t>
            </a: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7C3EF-AE68-0D71-71F7-29C91E9CB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 dirty="0" err="1"/>
              <a:t>Ar</a:t>
            </a:r>
            <a:r>
              <a:rPr lang="en-GB" sz="1600" dirty="0"/>
              <a:t> </a:t>
            </a:r>
            <a:r>
              <a:rPr lang="en-GB" sz="1600" dirty="0" err="1"/>
              <a:t>ôl</a:t>
            </a:r>
            <a:r>
              <a:rPr lang="en-GB" sz="1600" dirty="0"/>
              <a:t> </a:t>
            </a:r>
            <a:r>
              <a:rPr lang="en-GB" sz="1600" dirty="0" err="1"/>
              <a:t>iddyn</a:t>
            </a:r>
            <a:r>
              <a:rPr lang="en-GB" sz="1600" dirty="0"/>
              <a:t> </a:t>
            </a:r>
            <a:r>
              <a:rPr lang="en-GB" sz="1600" dirty="0" err="1"/>
              <a:t>nhw</a:t>
            </a:r>
            <a:r>
              <a:rPr lang="en-GB" sz="1600" dirty="0"/>
              <a:t> </a:t>
            </a:r>
            <a:r>
              <a:rPr lang="en-GB" sz="1600" dirty="0" err="1"/>
              <a:t>ddatrys</a:t>
            </a:r>
            <a:r>
              <a:rPr lang="en-GB" sz="1600" dirty="0"/>
              <a:t> y </a:t>
            </a:r>
            <a:r>
              <a:rPr lang="en-GB" sz="1600" dirty="0" err="1"/>
              <a:t>broblem</a:t>
            </a:r>
            <a:r>
              <a:rPr lang="en-GB" sz="1600" dirty="0"/>
              <a:t>, “</a:t>
            </a:r>
            <a:r>
              <a:rPr lang="en-GB" sz="1600" dirty="0" err="1"/>
              <a:t>Rwy’n</a:t>
            </a:r>
            <a:r>
              <a:rPr lang="en-GB" sz="1600" dirty="0"/>
              <a:t> </a:t>
            </a:r>
            <a:r>
              <a:rPr lang="en-GB" sz="1600" dirty="0" err="1"/>
              <a:t>gwybod</a:t>
            </a:r>
            <a:r>
              <a:rPr lang="en-GB" sz="1600" dirty="0"/>
              <a:t> </a:t>
            </a:r>
            <a:r>
              <a:rPr lang="en-GB" sz="1600" dirty="0" err="1"/>
              <a:t>nawr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5 × 12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gweithio</a:t>
            </a:r>
            <a:r>
              <a:rPr lang="en-GB" sz="1600" dirty="0"/>
              <a:t>, </a:t>
            </a:r>
            <a:r>
              <a:rPr lang="en-GB" sz="1600" dirty="0" err="1"/>
              <a:t>ond</a:t>
            </a:r>
            <a:r>
              <a:rPr lang="en-GB" sz="1600" dirty="0"/>
              <a:t> </a:t>
            </a:r>
            <a:r>
              <a:rPr lang="en-GB" sz="1600" dirty="0" err="1"/>
              <a:t>tybed</a:t>
            </a:r>
            <a:r>
              <a:rPr lang="en-GB" sz="1600" dirty="0"/>
              <a:t> pam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weithiodd</a:t>
            </a:r>
            <a:r>
              <a:rPr lang="en-GB" sz="1600" dirty="0"/>
              <a:t> 6 × 10. </a:t>
            </a:r>
            <a:r>
              <a:rPr lang="en-GB" sz="1600" dirty="0" err="1"/>
              <a:t>Byddaf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ymchwilio</a:t>
            </a:r>
            <a:r>
              <a:rPr lang="en-GB" sz="1600" dirty="0"/>
              <a:t>… </a:t>
            </a:r>
            <a:br>
              <a:rPr lang="en-GB" sz="1600" dirty="0"/>
            </a:br>
            <a:r>
              <a:rPr lang="en-GB" sz="1600" dirty="0" err="1"/>
              <a:t>Lle</a:t>
            </a:r>
            <a:r>
              <a:rPr lang="en-GB" sz="1600" dirty="0"/>
              <a:t> </a:t>
            </a:r>
            <a:r>
              <a:rPr lang="en-GB" sz="1600" dirty="0" err="1"/>
              <a:t>bynnag</a:t>
            </a:r>
            <a:r>
              <a:rPr lang="en-GB" sz="1600" dirty="0"/>
              <a:t> y </a:t>
            </a:r>
            <a:r>
              <a:rPr lang="en-GB" sz="1600" dirty="0" err="1"/>
              <a:t>byddaf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rhoi’r</a:t>
            </a:r>
            <a:r>
              <a:rPr lang="en-GB" sz="1600" dirty="0"/>
              <a:t> </a:t>
            </a:r>
            <a:r>
              <a:rPr lang="en-GB" sz="1600" dirty="0" err="1"/>
              <a:t>sgwariau</a:t>
            </a:r>
            <a:r>
              <a:rPr lang="en-GB" sz="1600" dirty="0"/>
              <a:t> </a:t>
            </a:r>
            <a:r>
              <a:rPr lang="en-GB" sz="1600" dirty="0" err="1"/>
              <a:t>gyda</a:t>
            </a:r>
            <a:r>
              <a:rPr lang="en-GB" sz="1600" dirty="0"/>
              <a:t> </a:t>
            </a:r>
            <a:r>
              <a:rPr lang="en-GB" sz="1600" dirty="0" err="1"/>
              <a:t>hyd</a:t>
            </a:r>
            <a:r>
              <a:rPr lang="en-GB" sz="1600" dirty="0"/>
              <a:t> 4 a 5 </a:t>
            </a:r>
            <a:r>
              <a:rPr lang="en-GB" sz="1600" dirty="0" err="1"/>
              <a:t>yn</a:t>
            </a:r>
            <a:r>
              <a:rPr lang="en-GB" sz="1600" dirty="0"/>
              <a:t> y </a:t>
            </a:r>
            <a:r>
              <a:rPr lang="en-GB" sz="1600" dirty="0" err="1"/>
              <a:t>petryal</a:t>
            </a:r>
            <a:r>
              <a:rPr lang="en-GB" sz="1600" dirty="0"/>
              <a:t>, does dim </a:t>
            </a:r>
            <a:r>
              <a:rPr lang="en-GB" sz="1600" dirty="0" err="1"/>
              <a:t>lle</a:t>
            </a:r>
            <a:r>
              <a:rPr lang="en-GB" sz="1600" dirty="0"/>
              <a:t> </a:t>
            </a:r>
            <a:r>
              <a:rPr lang="en-GB" sz="1600" dirty="0" err="1"/>
              <a:t>i’r</a:t>
            </a:r>
            <a:r>
              <a:rPr lang="en-GB" sz="1600" dirty="0"/>
              <a:t> </a:t>
            </a:r>
            <a:r>
              <a:rPr lang="en-GB" sz="1600" dirty="0" err="1"/>
              <a:t>sgwâr</a:t>
            </a:r>
            <a:r>
              <a:rPr lang="en-GB" sz="1600" dirty="0"/>
              <a:t> </a:t>
            </a:r>
            <a:r>
              <a:rPr lang="en-GB" sz="1600" dirty="0" err="1"/>
              <a:t>gyda</a:t>
            </a:r>
            <a:r>
              <a:rPr lang="en-GB" sz="1600" dirty="0"/>
              <a:t> </a:t>
            </a:r>
            <a:r>
              <a:rPr lang="en-GB" sz="1600" dirty="0" err="1"/>
              <a:t>hyd</a:t>
            </a:r>
            <a:r>
              <a:rPr lang="en-GB" sz="1600" dirty="0"/>
              <a:t> 3. Y </a:t>
            </a:r>
            <a:r>
              <a:rPr lang="en-GB" sz="1600" dirty="0" err="1"/>
              <a:t>broblem</a:t>
            </a:r>
            <a:r>
              <a:rPr lang="en-GB" sz="1600" dirty="0"/>
              <a:t> </a:t>
            </a:r>
            <a:r>
              <a:rPr lang="en-GB" sz="1600" dirty="0" err="1"/>
              <a:t>yw</a:t>
            </a:r>
            <a:r>
              <a:rPr lang="en-GB" sz="1600" dirty="0"/>
              <a:t> bod 5 + 4 + 3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fwy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10 (</a:t>
            </a:r>
            <a:r>
              <a:rPr lang="en-GB" sz="1600" dirty="0" err="1"/>
              <a:t>gweler</a:t>
            </a:r>
            <a:r>
              <a:rPr lang="en-GB" sz="1600" dirty="0"/>
              <a:t> </a:t>
            </a:r>
            <a:r>
              <a:rPr lang="en-GB" sz="1600" dirty="0" err="1"/>
              <a:t>isod</a:t>
            </a:r>
            <a:r>
              <a:rPr lang="en-GB" sz="1600" dirty="0"/>
              <a:t>) a </a:t>
            </a:r>
            <a:r>
              <a:rPr lang="en-GB" sz="1600" dirty="0" err="1"/>
              <a:t>hefyd</a:t>
            </a:r>
            <a:r>
              <a:rPr lang="en-GB" sz="1600" dirty="0"/>
              <a:t> </a:t>
            </a:r>
            <a:r>
              <a:rPr lang="en-GB" sz="1600" dirty="0" err="1"/>
              <a:t>mae</a:t>
            </a:r>
            <a:r>
              <a:rPr lang="en-GB" sz="1600" dirty="0"/>
              <a:t> 5 + 3 a 4 + 3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fwy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6.” (</a:t>
            </a:r>
            <a:r>
              <a:rPr lang="en-GB" sz="1600" dirty="0" err="1"/>
              <a:t>Gweler</a:t>
            </a:r>
            <a:r>
              <a:rPr lang="en-GB" sz="1600" dirty="0"/>
              <a:t> y </a:t>
            </a:r>
            <a:r>
              <a:rPr lang="en-GB" sz="1600" dirty="0" err="1"/>
              <a:t>dde</a:t>
            </a:r>
            <a:r>
              <a:rPr lang="en-GB" sz="1600" dirty="0"/>
              <a:t>).</a:t>
            </a:r>
          </a:p>
          <a:p>
            <a:endParaRPr lang="en-GB" sz="1650" dirty="0"/>
          </a:p>
          <a:p>
            <a:pPr marL="0" indent="0">
              <a:buNone/>
            </a:pPr>
            <a:endParaRPr lang="en-GB" sz="1650" dirty="0"/>
          </a:p>
          <a:p>
            <a:endParaRPr lang="en-GB" sz="1650" dirty="0"/>
          </a:p>
          <a:p>
            <a:endParaRPr lang="en-GB" sz="1650" dirty="0"/>
          </a:p>
          <a:p>
            <a:endParaRPr lang="en-GB" sz="1650" dirty="0"/>
          </a:p>
          <a:p>
            <a:pPr marL="0" indent="0">
              <a:buNone/>
            </a:pPr>
            <a:endParaRPr lang="en-GB" sz="1650" dirty="0"/>
          </a:p>
          <a:p>
            <a:r>
              <a:rPr lang="en-GB" sz="1600" dirty="0"/>
              <a:t>“Felly er bod gan y </a:t>
            </a:r>
            <a:r>
              <a:rPr lang="en-GB" sz="1600" dirty="0" err="1"/>
              <a:t>petryal</a:t>
            </a:r>
            <a:r>
              <a:rPr lang="en-GB" sz="1600" dirty="0"/>
              <a:t> </a:t>
            </a:r>
            <a:r>
              <a:rPr lang="en-GB" sz="1600" dirty="0" err="1"/>
              <a:t>lleiaf</a:t>
            </a:r>
            <a:r>
              <a:rPr lang="en-GB" sz="1600" dirty="0"/>
              <a:t> </a:t>
            </a:r>
            <a:r>
              <a:rPr lang="en-GB" sz="1600" dirty="0" err="1"/>
              <a:t>lle</a:t>
            </a:r>
            <a:r>
              <a:rPr lang="en-GB" sz="1600" dirty="0"/>
              <a:t> </a:t>
            </a:r>
            <a:r>
              <a:rPr lang="en-GB" sz="1600" dirty="0" err="1"/>
              <a:t>mae'r</a:t>
            </a:r>
            <a:r>
              <a:rPr lang="en-GB" sz="1600" dirty="0"/>
              <a:t> </a:t>
            </a:r>
            <a:r>
              <a:rPr lang="en-GB" sz="1600" dirty="0" err="1"/>
              <a:t>sgwariau'n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o 60, </a:t>
            </a:r>
            <a:r>
              <a:rPr lang="en-GB" sz="1600" dirty="0" err="1"/>
              <a:t>nid</a:t>
            </a:r>
            <a:r>
              <a:rPr lang="en-GB" sz="1600" dirty="0"/>
              <a:t> </a:t>
            </a:r>
            <a:r>
              <a:rPr lang="en-GB" sz="1600" dirty="0" err="1"/>
              <a:t>yw'n</a:t>
            </a:r>
            <a:r>
              <a:rPr lang="en-GB" sz="1600" dirty="0"/>
              <a:t> </a:t>
            </a:r>
            <a:r>
              <a:rPr lang="en-GB" sz="1600" dirty="0" err="1"/>
              <a:t>golygu</a:t>
            </a:r>
            <a:r>
              <a:rPr lang="en-GB" sz="1600" dirty="0"/>
              <a:t> y </a:t>
            </a:r>
            <a:r>
              <a:rPr lang="en-GB" sz="1600" dirty="0" err="1"/>
              <a:t>bydd</a:t>
            </a:r>
            <a:r>
              <a:rPr lang="en-GB" sz="1600" dirty="0"/>
              <a:t> y </a:t>
            </a:r>
            <a:r>
              <a:rPr lang="en-GB" sz="1600" dirty="0" err="1"/>
              <a:t>sgwariau'n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i="1" dirty="0" err="1"/>
              <a:t>unrhyw</a:t>
            </a:r>
            <a:r>
              <a:rPr lang="en-GB" sz="1600" dirty="0"/>
              <a:t> </a:t>
            </a:r>
            <a:r>
              <a:rPr lang="en-GB" sz="1600" dirty="0" err="1"/>
              <a:t>betryal</a:t>
            </a:r>
            <a:r>
              <a:rPr lang="en-GB" sz="1600" dirty="0"/>
              <a:t> </a:t>
            </a:r>
            <a:r>
              <a:rPr lang="en-GB" sz="1600" dirty="0" err="1"/>
              <a:t>gydag</a:t>
            </a:r>
            <a:r>
              <a:rPr lang="en-GB" sz="1600" dirty="0"/>
              <a:t> </a:t>
            </a:r>
            <a:r>
              <a:rPr lang="en-GB" sz="1600" u="sng" dirty="0" err="1"/>
              <a:t>arwynebedd</a:t>
            </a:r>
            <a:r>
              <a:rPr lang="en-GB" sz="1600" dirty="0"/>
              <a:t> o 60. </a:t>
            </a:r>
            <a:r>
              <a:rPr lang="en-GB" sz="1600" dirty="0" err="1"/>
              <a:t>Mae'n</a:t>
            </a:r>
            <a:r>
              <a:rPr lang="en-GB" sz="1600" dirty="0"/>
              <a:t> </a:t>
            </a:r>
            <a:r>
              <a:rPr lang="en-GB" sz="1600" dirty="0" err="1"/>
              <a:t>bwysig</a:t>
            </a:r>
            <a:r>
              <a:rPr lang="en-GB" sz="1600" dirty="0"/>
              <a:t> </a:t>
            </a:r>
            <a:r>
              <a:rPr lang="en-GB" sz="1600" dirty="0" err="1"/>
              <a:t>nodi'r</a:t>
            </a:r>
            <a:r>
              <a:rPr lang="en-GB" sz="1600" dirty="0"/>
              <a:t> 5 × 12.”</a:t>
            </a:r>
          </a:p>
          <a:p>
            <a:endParaRPr lang="en-GB" sz="16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BA8C8-DDD6-3EF1-F983-6E7E63B5A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90F676B-741D-C02C-6183-70B550E6A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Ydy</a:t>
            </a:r>
            <a:r>
              <a:rPr lang="en-GB" dirty="0"/>
              <a:t> </a:t>
            </a:r>
            <a:r>
              <a:rPr lang="en-GB" dirty="0" err="1"/>
              <a:t>o’n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? 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4D3AF55-2DED-7D61-6DAA-48EDC252B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394155"/>
              </p:ext>
            </p:extLst>
          </p:nvPr>
        </p:nvGraphicFramePr>
        <p:xfrm>
          <a:off x="2172263" y="3448050"/>
          <a:ext cx="274903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21463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52602375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56964923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4403218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308149132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033396385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85222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F498720-A72C-9134-4A6F-049779729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892281"/>
              </p:ext>
            </p:extLst>
          </p:nvPr>
        </p:nvGraphicFramePr>
        <p:xfrm>
          <a:off x="5815108" y="3649737"/>
          <a:ext cx="2304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52602375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56964923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4403218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337901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279370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486065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F713E47-ECE1-EFE5-2895-AE37B219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55922"/>
              </p:ext>
            </p:extLst>
          </p:nvPr>
        </p:nvGraphicFramePr>
        <p:xfrm>
          <a:off x="8519841" y="3649737"/>
          <a:ext cx="23040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26732991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426353461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52602375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56964923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4403218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852222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58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75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BF9E7D-4CA4-0309-0B41-6E17BD513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7E5B3639-ECA1-3AC8-81EA-FD66A41BFB64}"/>
              </a:ext>
            </a:extLst>
          </p:cNvPr>
          <p:cNvSpPr/>
          <p:nvPr/>
        </p:nvSpPr>
        <p:spPr>
          <a:xfrm>
            <a:off x="2241754" y="2094271"/>
            <a:ext cx="6351639" cy="869062"/>
          </a:xfrm>
          <a:prstGeom prst="wedgeRoundRectCallout">
            <a:avLst>
              <a:gd name="adj1" fmla="val 59318"/>
              <a:gd name="adj2" fmla="val 25658"/>
              <a:gd name="adj3" fmla="val 16667"/>
            </a:avLst>
          </a:prstGeom>
          <a:solidFill>
            <a:schemeClr val="bg1"/>
          </a:solidFill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Ar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ôl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methu</a:t>
            </a:r>
            <a:r>
              <a:rPr lang="en-US" dirty="0">
                <a:solidFill>
                  <a:srgbClr val="231F1F"/>
                </a:solidFill>
              </a:rPr>
              <a:t> â </a:t>
            </a:r>
            <a:r>
              <a:rPr lang="en-US" dirty="0" err="1">
                <a:solidFill>
                  <a:srgbClr val="231F1F"/>
                </a:solidFill>
              </a:rPr>
              <a:t>ffitio'r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sgwariau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yn</a:t>
            </a:r>
            <a:r>
              <a:rPr lang="en-US" dirty="0">
                <a:solidFill>
                  <a:srgbClr val="231F1F"/>
                </a:solidFill>
              </a:rPr>
              <a:t> y </a:t>
            </a:r>
            <a:r>
              <a:rPr lang="en-US" dirty="0" err="1">
                <a:solidFill>
                  <a:srgbClr val="231F1F"/>
                </a:solidFill>
              </a:rPr>
              <a:t>petryal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ychydig</a:t>
            </a:r>
            <a:r>
              <a:rPr lang="en-US" dirty="0">
                <a:solidFill>
                  <a:srgbClr val="231F1F"/>
                </a:solidFill>
              </a:rPr>
              <a:t> o </a:t>
            </a:r>
            <a:r>
              <a:rPr lang="en-US" dirty="0" err="1">
                <a:solidFill>
                  <a:srgbClr val="231F1F"/>
                </a:solidFill>
              </a:rPr>
              <a:t>weithiau</a:t>
            </a:r>
            <a:r>
              <a:rPr lang="en-US" dirty="0">
                <a:solidFill>
                  <a:srgbClr val="231F1F"/>
                </a:solidFill>
              </a:rPr>
              <a:t>, </a:t>
            </a:r>
            <a:r>
              <a:rPr lang="en-US" dirty="0" err="1">
                <a:solidFill>
                  <a:srgbClr val="231F1F"/>
                </a:solidFill>
              </a:rPr>
              <a:t>rhoddais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gynnig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ar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strategaeth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wahanol</a:t>
            </a:r>
            <a:r>
              <a:rPr lang="en-US" dirty="0">
                <a:solidFill>
                  <a:srgbClr val="231F1F"/>
                </a:solidFill>
              </a:rPr>
              <a:t> a </a:t>
            </a:r>
            <a:r>
              <a:rPr lang="en-US" dirty="0" err="1">
                <a:solidFill>
                  <a:srgbClr val="231F1F"/>
                </a:solidFill>
              </a:rPr>
              <a:t>defnyddiais</a:t>
            </a:r>
            <a:r>
              <a:rPr lang="en-US" dirty="0">
                <a:solidFill>
                  <a:srgbClr val="231F1F"/>
                </a:solidFill>
              </a:rPr>
              <a:t> '</a:t>
            </a:r>
            <a:r>
              <a:rPr lang="en-US" dirty="0" err="1">
                <a:solidFill>
                  <a:srgbClr val="231F1F"/>
                </a:solidFill>
              </a:rPr>
              <a:t>resymu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arwynebedd</a:t>
            </a:r>
            <a:r>
              <a:rPr lang="en-US" dirty="0">
                <a:solidFill>
                  <a:srgbClr val="231F1F"/>
                </a:solidFill>
              </a:rPr>
              <a:t>' </a:t>
            </a:r>
            <a:r>
              <a:rPr lang="en-US" dirty="0" err="1">
                <a:solidFill>
                  <a:srgbClr val="231F1F"/>
                </a:solidFill>
              </a:rPr>
              <a:t>yn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lle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hynny</a:t>
            </a:r>
            <a:r>
              <a:rPr lang="en-US" dirty="0">
                <a:solidFill>
                  <a:srgbClr val="231F1F"/>
                </a:solidFill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08A8F3AF-C397-B477-0CE4-77B5DDFBD702}"/>
              </a:ext>
            </a:extLst>
          </p:cNvPr>
          <p:cNvSpPr/>
          <p:nvPr/>
        </p:nvSpPr>
        <p:spPr>
          <a:xfrm>
            <a:off x="2241754" y="3544529"/>
            <a:ext cx="5761704" cy="934338"/>
          </a:xfrm>
          <a:prstGeom prst="wedgeRoundRectCallout">
            <a:avLst>
              <a:gd name="adj1" fmla="val 59318"/>
              <a:gd name="adj2" fmla="val 25658"/>
              <a:gd name="adj3" fmla="val 16667"/>
            </a:avLst>
          </a:prstGeom>
          <a:solidFill>
            <a:schemeClr val="bg1"/>
          </a:solidFill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Esboniais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i'm</a:t>
            </a:r>
            <a:r>
              <a:rPr lang="en-US" dirty="0">
                <a:solidFill>
                  <a:srgbClr val="231F1F"/>
                </a:solidFill>
              </a:rPr>
              <a:t> partner </a:t>
            </a:r>
            <a:r>
              <a:rPr lang="en-US" dirty="0" err="1">
                <a:solidFill>
                  <a:srgbClr val="231F1F"/>
                </a:solidFill>
              </a:rPr>
              <a:t>mai</a:t>
            </a:r>
            <a:r>
              <a:rPr lang="en-US" dirty="0">
                <a:solidFill>
                  <a:srgbClr val="231F1F"/>
                </a:solidFill>
              </a:rPr>
              <a:t> dim </a:t>
            </a:r>
            <a:r>
              <a:rPr lang="en-US" dirty="0" err="1">
                <a:solidFill>
                  <a:srgbClr val="231F1F"/>
                </a:solidFill>
              </a:rPr>
              <a:t>ond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yn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dweud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wrthych</a:t>
            </a:r>
            <a:r>
              <a:rPr lang="en-US" dirty="0">
                <a:solidFill>
                  <a:srgbClr val="231F1F"/>
                </a:solidFill>
              </a:rPr>
              <a:t> y </a:t>
            </a:r>
            <a:r>
              <a:rPr lang="en-US" i="1" dirty="0" err="1">
                <a:solidFill>
                  <a:srgbClr val="231F1F"/>
                </a:solidFill>
              </a:rPr>
              <a:t>gallai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fod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yn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bosibl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i'r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sgwariau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ffitio</a:t>
            </a:r>
            <a:r>
              <a:rPr lang="en-US" dirty="0">
                <a:solidFill>
                  <a:srgbClr val="231F1F"/>
                </a:solidFill>
              </a:rPr>
              <a:t> y </a:t>
            </a:r>
            <a:r>
              <a:rPr lang="en-US" dirty="0" err="1">
                <a:solidFill>
                  <a:srgbClr val="231F1F"/>
                </a:solidFill>
              </a:rPr>
              <a:t>mae</a:t>
            </a:r>
            <a:r>
              <a:rPr lang="en-US" dirty="0">
                <a:solidFill>
                  <a:srgbClr val="231F1F"/>
                </a:solidFill>
              </a:rPr>
              <a:t> '</a:t>
            </a:r>
            <a:r>
              <a:rPr lang="en-US" dirty="0" err="1">
                <a:solidFill>
                  <a:srgbClr val="231F1F"/>
                </a:solidFill>
              </a:rPr>
              <a:t>rhesymu</a:t>
            </a:r>
            <a:r>
              <a:rPr lang="en-US" dirty="0">
                <a:solidFill>
                  <a:srgbClr val="231F1F"/>
                </a:solidFill>
              </a:rPr>
              <a:t> </a:t>
            </a:r>
            <a:r>
              <a:rPr lang="en-US" dirty="0" err="1">
                <a:solidFill>
                  <a:srgbClr val="231F1F"/>
                </a:solidFill>
              </a:rPr>
              <a:t>arwynebedd</a:t>
            </a:r>
            <a:r>
              <a:rPr lang="en-US" dirty="0">
                <a:solidFill>
                  <a:srgbClr val="231F1F"/>
                </a:solidFill>
              </a:rPr>
              <a:t>'.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B682A1B4-EC88-A7C0-3C83-6A28F32BB1AE}"/>
              </a:ext>
            </a:extLst>
          </p:cNvPr>
          <p:cNvSpPr/>
          <p:nvPr/>
        </p:nvSpPr>
        <p:spPr>
          <a:xfrm>
            <a:off x="2241752" y="4994786"/>
            <a:ext cx="7145136" cy="934337"/>
          </a:xfrm>
          <a:prstGeom prst="wedgeRoundRectCallout">
            <a:avLst>
              <a:gd name="adj1" fmla="val 59318"/>
              <a:gd name="adj2" fmla="val 25658"/>
              <a:gd name="adj3" fmla="val 16667"/>
            </a:avLst>
          </a:prstGeom>
          <a:solidFill>
            <a:schemeClr val="bg1"/>
          </a:solidFill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Gofynnais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i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fy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mhartner</a:t>
            </a:r>
            <a:r>
              <a:rPr lang="en-GB" dirty="0">
                <a:solidFill>
                  <a:srgbClr val="231F1F"/>
                </a:solidFill>
              </a:rPr>
              <a:t> pa </a:t>
            </a:r>
            <a:r>
              <a:rPr lang="en-GB" dirty="0" err="1">
                <a:solidFill>
                  <a:srgbClr val="231F1F"/>
                </a:solidFill>
              </a:rPr>
              <a:t>strategaeth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roedden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nhw’n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ei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defnyddio</a:t>
            </a:r>
            <a:r>
              <a:rPr lang="en-GB" dirty="0">
                <a:solidFill>
                  <a:srgbClr val="231F1F"/>
                </a:solidFill>
              </a:rPr>
              <a:t> pan </a:t>
            </a:r>
            <a:r>
              <a:rPr lang="en-GB" dirty="0" err="1">
                <a:solidFill>
                  <a:srgbClr val="231F1F"/>
                </a:solidFill>
              </a:rPr>
              <a:t>wnaethon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nhw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ffitio’r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sgwariau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gydag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ochrau</a:t>
            </a:r>
            <a:r>
              <a:rPr lang="en-GB" dirty="0">
                <a:solidFill>
                  <a:srgbClr val="231F1F"/>
                </a:solidFill>
              </a:rPr>
              <a:t> 1, 2, 3, 4 a 5 </a:t>
            </a:r>
            <a:r>
              <a:rPr lang="en-GB" dirty="0" err="1">
                <a:solidFill>
                  <a:srgbClr val="231F1F"/>
                </a:solidFill>
              </a:rPr>
              <a:t>yn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betryal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llai</a:t>
            </a:r>
            <a:r>
              <a:rPr lang="en-GB" dirty="0">
                <a:solidFill>
                  <a:srgbClr val="231F1F"/>
                </a:solidFill>
              </a:rPr>
              <a:t> </a:t>
            </a:r>
            <a:r>
              <a:rPr lang="en-GB" dirty="0" err="1">
                <a:solidFill>
                  <a:srgbClr val="231F1F"/>
                </a:solidFill>
              </a:rPr>
              <a:t>na</a:t>
            </a:r>
            <a:r>
              <a:rPr lang="en-GB" dirty="0">
                <a:solidFill>
                  <a:srgbClr val="231F1F"/>
                </a:solidFill>
              </a:rPr>
              <a:t> fi.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peech Bubble: Oval 5">
            <a:extLst>
              <a:ext uri="{FF2B5EF4-FFF2-40B4-BE49-F238E27FC236}">
                <a16:creationId xmlns:a16="http://schemas.microsoft.com/office/drawing/2014/main" id="{37AF2F53-23E9-F8AD-C473-4D5E8DC0596F}"/>
              </a:ext>
            </a:extLst>
          </p:cNvPr>
          <p:cNvSpPr/>
          <p:nvPr/>
        </p:nvSpPr>
        <p:spPr>
          <a:xfrm>
            <a:off x="8898193" y="2841523"/>
            <a:ext cx="3156155" cy="2153264"/>
          </a:xfrm>
          <a:prstGeom prst="wedgeEllipseCallout">
            <a:avLst>
              <a:gd name="adj1" fmla="val -57188"/>
              <a:gd name="adj2" fmla="val -12704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ddiwedd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pob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 Axiom Maths (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ogystal</a:t>
            </a:r>
            <a:r>
              <a:rPr lang="en-GB" sz="1600" dirty="0">
                <a:solidFill>
                  <a:schemeClr val="tx1"/>
                </a:solidFill>
              </a:rPr>
              <a:t> â </a:t>
            </a:r>
            <a:r>
              <a:rPr lang="en-GB" sz="1600" dirty="0" err="1">
                <a:solidFill>
                  <a:schemeClr val="tx1"/>
                </a:solidFill>
              </a:rPr>
              <a:t>thrwy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gydol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), </a:t>
            </a: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myfyrio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sut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maen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nhw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wedi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dangos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ymddygiad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b="1" dirty="0">
                <a:solidFill>
                  <a:schemeClr val="tx2"/>
                </a:solidFill>
              </a:rPr>
              <a:t>AHD</a:t>
            </a:r>
            <a:r>
              <a:rPr lang="en-GB" sz="1600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32507A-436D-9E6E-6E47-972C1B11EC9C}"/>
              </a:ext>
            </a:extLst>
          </p:cNvPr>
          <p:cNvSpPr txBox="1"/>
          <p:nvPr/>
        </p:nvSpPr>
        <p:spPr>
          <a:xfrm>
            <a:off x="522423" y="352063"/>
            <a:ext cx="8959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</a:rPr>
              <a:t>Heddiw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</a:rPr>
              <a:t>,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</a:rPr>
              <a:t>sut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</a:rPr>
              <a:t>ydych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</a:rPr>
              <a:t> chi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</a:rPr>
              <a:t>wedi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</a:rPr>
              <a:t> bod…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84590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EC6C2-05B7-0357-3063-785B205E2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Caniatewch</a:t>
            </a:r>
            <a:r>
              <a:rPr lang="en-GB" b="1" dirty="0"/>
              <a:t> 2 </a:t>
            </a:r>
            <a:r>
              <a:rPr lang="en-GB" b="1" dirty="0" err="1"/>
              <a:t>funud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ddiwedd</a:t>
            </a:r>
            <a:r>
              <a:rPr lang="en-GB" b="1" dirty="0"/>
              <a:t> y </a:t>
            </a:r>
            <a:r>
              <a:rPr lang="en-GB" b="1" dirty="0" err="1"/>
              <a:t>sesiwn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ddweud</a:t>
            </a:r>
            <a:r>
              <a:rPr lang="en-GB" b="1" dirty="0"/>
              <a:t> </a:t>
            </a:r>
            <a:r>
              <a:rPr lang="en-GB" b="1" dirty="0" err="1"/>
              <a:t>wrth</a:t>
            </a:r>
            <a:r>
              <a:rPr lang="en-GB" b="1" dirty="0"/>
              <a:t> y </a:t>
            </a:r>
            <a:r>
              <a:rPr lang="en-GB" b="1" dirty="0" err="1"/>
              <a:t>mathemategwyr</a:t>
            </a:r>
            <a:r>
              <a:rPr lang="en-GB" b="1" dirty="0"/>
              <a:t> </a:t>
            </a:r>
            <a:r>
              <a:rPr lang="en-GB" b="1" dirty="0" err="1"/>
              <a:t>sut</a:t>
            </a:r>
            <a:r>
              <a:rPr lang="en-GB" b="1" dirty="0"/>
              <a:t> </a:t>
            </a:r>
            <a:r>
              <a:rPr lang="en-GB" b="1" dirty="0" err="1"/>
              <a:t>maen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 </a:t>
            </a:r>
            <a:r>
              <a:rPr lang="en-GB" b="1" dirty="0" err="1"/>
              <a:t>wedi</a:t>
            </a:r>
            <a:r>
              <a:rPr lang="en-GB" b="1" dirty="0"/>
              <a:t> </a:t>
            </a:r>
            <a:r>
              <a:rPr lang="en-GB" b="1" dirty="0" err="1"/>
              <a:t>dangos</a:t>
            </a:r>
            <a:r>
              <a:rPr lang="en-GB" b="1" dirty="0"/>
              <a:t> y tri </a:t>
            </a:r>
            <a:r>
              <a:rPr lang="en-GB" b="1" dirty="0" err="1"/>
              <a:t>ymddygiad</a:t>
            </a:r>
            <a:r>
              <a:rPr lang="en-GB" b="1" dirty="0"/>
              <a:t> </a:t>
            </a:r>
            <a:r>
              <a:rPr lang="en-GB" b="1" dirty="0">
                <a:solidFill>
                  <a:schemeClr val="tx2"/>
                </a:solidFill>
              </a:rPr>
              <a:t>AHD</a:t>
            </a:r>
            <a:r>
              <a:rPr lang="en-GB" b="1" dirty="0"/>
              <a:t> gan </a:t>
            </a:r>
            <a:r>
              <a:rPr lang="en-GB" b="1" dirty="0" err="1"/>
              <a:t>fathemategwyr</a:t>
            </a:r>
            <a:r>
              <a:rPr lang="en-GB" b="1" dirty="0"/>
              <a:t> </a:t>
            </a:r>
            <a:r>
              <a:rPr lang="en-GB" b="1" dirty="0" err="1"/>
              <a:t>heddiw</a:t>
            </a:r>
            <a:r>
              <a:rPr lang="en-GB" b="1" dirty="0"/>
              <a:t>. </a:t>
            </a:r>
          </a:p>
          <a:p>
            <a:r>
              <a:rPr lang="en-GB" dirty="0" err="1"/>
              <a:t>Gofynnwch</a:t>
            </a:r>
            <a:r>
              <a:rPr lang="en-GB" dirty="0"/>
              <a:t> </a:t>
            </a:r>
            <a:r>
              <a:rPr lang="en-GB" dirty="0" err="1"/>
              <a:t>iddyn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fyfyrio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a </a:t>
            </a:r>
            <a:r>
              <a:rPr lang="en-GB" dirty="0" err="1"/>
              <a:t>fwynhaon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am y </a:t>
            </a:r>
            <a:r>
              <a:rPr lang="en-GB" dirty="0" err="1"/>
              <a:t>sesiwn</a:t>
            </a:r>
            <a:r>
              <a:rPr lang="en-GB" dirty="0"/>
              <a:t> hon, a </a:t>
            </a:r>
            <a:r>
              <a:rPr lang="en-GB" dirty="0" err="1"/>
              <a:t>sut</a:t>
            </a:r>
            <a:r>
              <a:rPr lang="en-GB" dirty="0"/>
              <a:t> y </a:t>
            </a:r>
            <a:r>
              <a:rPr lang="en-GB" dirty="0" err="1"/>
              <a:t>gallai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wahanol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wers</a:t>
            </a:r>
            <a:r>
              <a:rPr lang="en-GB" dirty="0"/>
              <a:t> </a:t>
            </a:r>
            <a:r>
              <a:rPr lang="en-GB" dirty="0" err="1"/>
              <a:t>fathemateg</a:t>
            </a:r>
            <a:r>
              <a:rPr lang="en-GB" dirty="0"/>
              <a:t> </a:t>
            </a:r>
            <a:r>
              <a:rPr lang="en-GB" dirty="0" err="1"/>
              <a:t>arferol</a:t>
            </a:r>
            <a:r>
              <a:rPr lang="en-GB" dirty="0"/>
              <a:t>.</a:t>
            </a:r>
          </a:p>
          <a:p>
            <a:r>
              <a:rPr lang="en-GB" dirty="0"/>
              <a:t>“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rhywun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eich</a:t>
            </a:r>
            <a:r>
              <a:rPr lang="en-GB" dirty="0"/>
              <a:t> barn chi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arbennig</a:t>
            </a:r>
            <a:r>
              <a:rPr lang="en-GB" dirty="0"/>
              <a:t> o </a:t>
            </a:r>
            <a:r>
              <a:rPr lang="en-GB" b="1" dirty="0" err="1">
                <a:solidFill>
                  <a:schemeClr val="tx2"/>
                </a:solidFill>
              </a:rPr>
              <a:t>anturus</a:t>
            </a:r>
            <a:r>
              <a:rPr lang="en-GB" b="1" dirty="0"/>
              <a:t>/</a:t>
            </a:r>
            <a:r>
              <a:rPr lang="en-GB" b="1" dirty="0" err="1">
                <a:solidFill>
                  <a:schemeClr val="tx2"/>
                </a:solidFill>
              </a:rPr>
              <a:t>huawdl</a:t>
            </a:r>
            <a:r>
              <a:rPr lang="en-GB" b="1" dirty="0"/>
              <a:t>/</a:t>
            </a:r>
            <a:r>
              <a:rPr lang="en-GB" b="1" dirty="0" err="1">
                <a:solidFill>
                  <a:schemeClr val="tx2"/>
                </a:solidFill>
              </a:rPr>
              <a:t>derbyniol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heddiw</a:t>
            </a:r>
            <a:r>
              <a:rPr lang="en-GB" dirty="0"/>
              <a:t>? Beth </a:t>
            </a:r>
            <a:r>
              <a:rPr lang="en-GB" dirty="0" err="1"/>
              <a:t>wnaethon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?”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821AB-F5C5-2A71-0F40-D63733B6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69D600-C4C2-904B-20BC-0C689B31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err="1">
                <a:latin typeface="Georgia" panose="02040502050405020303" pitchFamily="18" charset="0"/>
              </a:rPr>
              <a:t>Heddiw</a:t>
            </a:r>
            <a:r>
              <a:rPr lang="en-US" sz="4000" b="1" dirty="0">
                <a:latin typeface="Georgia" panose="02040502050405020303" pitchFamily="18" charset="0"/>
              </a:rPr>
              <a:t>, </a:t>
            </a:r>
            <a:r>
              <a:rPr lang="en-US" sz="4000" b="1" dirty="0" err="1">
                <a:latin typeface="Georgia" panose="02040502050405020303" pitchFamily="18" charset="0"/>
              </a:rPr>
              <a:t>sut</a:t>
            </a:r>
            <a:r>
              <a:rPr lang="en-US" sz="4000" b="1" dirty="0">
                <a:latin typeface="Georgia" panose="02040502050405020303" pitchFamily="18" charset="0"/>
              </a:rPr>
              <a:t> </a:t>
            </a:r>
            <a:r>
              <a:rPr lang="en-US" sz="4000" b="1" dirty="0" err="1">
                <a:latin typeface="Georgia" panose="02040502050405020303" pitchFamily="18" charset="0"/>
              </a:rPr>
              <a:t>ydych</a:t>
            </a:r>
            <a:r>
              <a:rPr lang="en-US" sz="4000" b="1" dirty="0">
                <a:latin typeface="Georgia" panose="02040502050405020303" pitchFamily="18" charset="0"/>
              </a:rPr>
              <a:t> chi </a:t>
            </a:r>
            <a:r>
              <a:rPr lang="en-US" sz="4000" b="1" dirty="0" err="1">
                <a:latin typeface="Georgia" panose="02040502050405020303" pitchFamily="18" charset="0"/>
              </a:rPr>
              <a:t>wedi</a:t>
            </a:r>
            <a:r>
              <a:rPr lang="en-US" sz="4000" b="1" dirty="0">
                <a:latin typeface="Georgia" panose="02040502050405020303" pitchFamily="18" charset="0"/>
              </a:rPr>
              <a:t> bod…</a:t>
            </a:r>
            <a:br>
              <a:rPr lang="en-GB" sz="4000" dirty="0"/>
            </a:br>
            <a:endParaRPr lang="en-GB" dirty="0"/>
          </a:p>
        </p:txBody>
      </p:sp>
      <p:sp>
        <p:nvSpPr>
          <p:cNvPr id="2" name="Speech Bubble: Oval 5">
            <a:extLst>
              <a:ext uri="{FF2B5EF4-FFF2-40B4-BE49-F238E27FC236}">
                <a16:creationId xmlns:a16="http://schemas.microsoft.com/office/drawing/2014/main" id="{BEE6B655-B8D6-5198-1B3C-4EC0C52B88AB}"/>
              </a:ext>
            </a:extLst>
          </p:cNvPr>
          <p:cNvSpPr/>
          <p:nvPr/>
        </p:nvSpPr>
        <p:spPr>
          <a:xfrm>
            <a:off x="7089334" y="4293400"/>
            <a:ext cx="3690960" cy="1592124"/>
          </a:xfrm>
          <a:prstGeom prst="wedgeEllipseCallout">
            <a:avLst>
              <a:gd name="adj1" fmla="val -26968"/>
              <a:gd name="adj2" fmla="val -65956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tair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gyntaf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Mloc</a:t>
            </a:r>
            <a:r>
              <a:rPr lang="en-GB" sz="1600" dirty="0">
                <a:solidFill>
                  <a:schemeClr val="tx1"/>
                </a:solidFill>
              </a:rPr>
              <a:t> 1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canolbwyntio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un o </a:t>
            </a:r>
            <a:r>
              <a:rPr lang="en-GB" sz="1600" dirty="0" err="1">
                <a:solidFill>
                  <a:schemeClr val="tx1"/>
                </a:solidFill>
              </a:rPr>
              <a:t>dri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ymddygiad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b="1" dirty="0">
                <a:solidFill>
                  <a:schemeClr val="tx2"/>
                </a:solidFill>
              </a:rPr>
              <a:t>AHD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815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4FEEC4-0F7D-E518-550D-4DBBDD10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74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46C1C-1A30-5A34-130F-6D18AC3BF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21EC5-5EC4-5B4E-6496-D4CCF1B8B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err="1">
                <a:solidFill>
                  <a:schemeClr val="accent3"/>
                </a:solidFill>
              </a:rPr>
              <a:t>Gwasgwch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ef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i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mewn</a:t>
            </a:r>
            <a:r>
              <a:rPr lang="en-GB" sz="4000" b="1" dirty="0">
                <a:solidFill>
                  <a:schemeClr val="accent3"/>
                </a:solidFill>
              </a:rPr>
              <a:t>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4D8EF-6D56-E2C8-94C9-F9CEE52C0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GB" dirty="0"/>
              <a:t>A all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1, 2, 3, a 5 </a:t>
            </a:r>
            <a:r>
              <a:rPr lang="en-GB" dirty="0" err="1"/>
              <a:t>ffitio'n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union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,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gorchuddio</a:t>
            </a:r>
            <a:r>
              <a:rPr lang="en-GB" dirty="0"/>
              <a:t>?</a:t>
            </a:r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0B59C-2569-F016-61D2-182B0284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12" name="Table 11" descr="A pink 1 × 1 square.">
            <a:extLst>
              <a:ext uri="{FF2B5EF4-FFF2-40B4-BE49-F238E27FC236}">
                <a16:creationId xmlns:a16="http://schemas.microsoft.com/office/drawing/2014/main" id="{B71624F9-C0BD-613D-B209-A0C8B609F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544227"/>
              </p:ext>
            </p:extLst>
          </p:nvPr>
        </p:nvGraphicFramePr>
        <p:xfrm>
          <a:off x="2004724" y="5292842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3" name="Table 12" descr="A red 2 × 2 square.">
            <a:extLst>
              <a:ext uri="{FF2B5EF4-FFF2-40B4-BE49-F238E27FC236}">
                <a16:creationId xmlns:a16="http://schemas.microsoft.com/office/drawing/2014/main" id="{C3B92B5A-4C58-E28F-32AC-7F5495384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937492"/>
              </p:ext>
            </p:extLst>
          </p:nvPr>
        </p:nvGraphicFramePr>
        <p:xfrm>
          <a:off x="2817917" y="4936941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14" name="Table 13" descr="A green 3 × 3 square.">
            <a:extLst>
              <a:ext uri="{FF2B5EF4-FFF2-40B4-BE49-F238E27FC236}">
                <a16:creationId xmlns:a16="http://schemas.microsoft.com/office/drawing/2014/main" id="{7D9971A4-1BAC-BCC6-2F46-A6CEE4D95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62618"/>
              </p:ext>
            </p:extLst>
          </p:nvPr>
        </p:nvGraphicFramePr>
        <p:xfrm>
          <a:off x="3991110" y="4576941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5" name="Table 14" descr="A yellow 5 × 5 square.">
            <a:extLst>
              <a:ext uri="{FF2B5EF4-FFF2-40B4-BE49-F238E27FC236}">
                <a16:creationId xmlns:a16="http://schemas.microsoft.com/office/drawing/2014/main" id="{815B3D71-638F-BD89-FC41-1138ACE3D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124260"/>
              </p:ext>
            </p:extLst>
          </p:nvPr>
        </p:nvGraphicFramePr>
        <p:xfrm>
          <a:off x="5524303" y="3852842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16" name="Table 15" descr="A pink 1 × 1 square.">
            <a:extLst>
              <a:ext uri="{FF2B5EF4-FFF2-40B4-BE49-F238E27FC236}">
                <a16:creationId xmlns:a16="http://schemas.microsoft.com/office/drawing/2014/main" id="{CA605D5F-0001-F5AC-64CE-F941540CD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947417"/>
              </p:ext>
            </p:extLst>
          </p:nvPr>
        </p:nvGraphicFramePr>
        <p:xfrm>
          <a:off x="1191531" y="5292842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31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B1E58-4EEC-AC09-DA28-ECF8B835D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err="1">
                <a:solidFill>
                  <a:schemeClr val="accent3"/>
                </a:solidFill>
              </a:rPr>
              <a:t>Gwasgwch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ef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i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mewn</a:t>
            </a:r>
            <a:r>
              <a:rPr lang="en-GB" sz="4000" b="1" dirty="0">
                <a:solidFill>
                  <a:schemeClr val="accent3"/>
                </a:solidFill>
              </a:rPr>
              <a:t>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8E7F8-F7E8-F183-1F98-D0D1392B4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GB" dirty="0"/>
              <a:t>A all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1, 2, 3, a 5 </a:t>
            </a:r>
            <a:r>
              <a:rPr lang="en-GB" dirty="0" err="1"/>
              <a:t>ffitio'n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union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,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gorchuddio</a:t>
            </a:r>
            <a:r>
              <a:rPr lang="en-GB" dirty="0"/>
              <a:t>?</a:t>
            </a:r>
          </a:p>
          <a:p>
            <a:pPr marL="457200" indent="-457200">
              <a:buFont typeface="+mj-lt"/>
              <a:buAutoNum type="alphaLcParenR"/>
            </a:pPr>
            <a:r>
              <a:rPr lang="en-GB" dirty="0"/>
              <a:t>A all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1, 1, 2, 3, 5 ac 8 </a:t>
            </a:r>
            <a:r>
              <a:rPr lang="en-GB" dirty="0" err="1"/>
              <a:t>ffitio'n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union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,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gorchuddio</a:t>
            </a:r>
            <a:r>
              <a:rPr lang="en-GB" dirty="0"/>
              <a:t>?</a:t>
            </a:r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  <a:p>
            <a:pPr marL="457200" indent="-457200">
              <a:buFont typeface="+mj-lt"/>
              <a:buAutoNum type="alphaLcParenR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8167A-65E7-A5BA-8231-A1E939E8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5" name="Table 4" descr="A pink 1 × 1 square.">
            <a:extLst>
              <a:ext uri="{FF2B5EF4-FFF2-40B4-BE49-F238E27FC236}">
                <a16:creationId xmlns:a16="http://schemas.microsoft.com/office/drawing/2014/main" id="{8B195F71-8327-FA08-F150-D04A25AB8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190908"/>
              </p:ext>
            </p:extLst>
          </p:nvPr>
        </p:nvGraphicFramePr>
        <p:xfrm>
          <a:off x="2004724" y="5292842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6" name="Table 5" descr="A red 2 × 2 square.">
            <a:extLst>
              <a:ext uri="{FF2B5EF4-FFF2-40B4-BE49-F238E27FC236}">
                <a16:creationId xmlns:a16="http://schemas.microsoft.com/office/drawing/2014/main" id="{B5274FC7-1E03-E628-D159-D8E1BC82B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979438"/>
              </p:ext>
            </p:extLst>
          </p:nvPr>
        </p:nvGraphicFramePr>
        <p:xfrm>
          <a:off x="2817917" y="4936941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7" name="Table 6" descr="A green 3 × 3 square.">
            <a:extLst>
              <a:ext uri="{FF2B5EF4-FFF2-40B4-BE49-F238E27FC236}">
                <a16:creationId xmlns:a16="http://schemas.microsoft.com/office/drawing/2014/main" id="{A70F6E8E-2097-B386-E7DA-AA52A9032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75854"/>
              </p:ext>
            </p:extLst>
          </p:nvPr>
        </p:nvGraphicFramePr>
        <p:xfrm>
          <a:off x="3991110" y="4576941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8" name="Table 7" descr="A yellow 5 × 5 square.">
            <a:extLst>
              <a:ext uri="{FF2B5EF4-FFF2-40B4-BE49-F238E27FC236}">
                <a16:creationId xmlns:a16="http://schemas.microsoft.com/office/drawing/2014/main" id="{55E8427C-EB19-A6AA-359C-07BA3749B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389472"/>
              </p:ext>
            </p:extLst>
          </p:nvPr>
        </p:nvGraphicFramePr>
        <p:xfrm>
          <a:off x="5524303" y="3852842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9" name="Table 8" descr="A pink 1 × 1 square.">
            <a:extLst>
              <a:ext uri="{FF2B5EF4-FFF2-40B4-BE49-F238E27FC236}">
                <a16:creationId xmlns:a16="http://schemas.microsoft.com/office/drawing/2014/main" id="{794B8CB7-BD14-F833-505E-F494F2EAFB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61977"/>
              </p:ext>
            </p:extLst>
          </p:nvPr>
        </p:nvGraphicFramePr>
        <p:xfrm>
          <a:off x="1191531" y="5292842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0" name="!!Table 9" descr="A yellow 5 × 5 square.">
            <a:extLst>
              <a:ext uri="{FF2B5EF4-FFF2-40B4-BE49-F238E27FC236}">
                <a16:creationId xmlns:a16="http://schemas.microsoft.com/office/drawing/2014/main" id="{DEFFDA8D-C392-8D56-838E-2ABA52376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634425"/>
              </p:ext>
            </p:extLst>
          </p:nvPr>
        </p:nvGraphicFramePr>
        <p:xfrm>
          <a:off x="7777497" y="2791532"/>
          <a:ext cx="28512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3153064540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597632813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427272040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6552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0038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717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53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2DADAAEE-F547-D902-F3CA-A0C5ECAE573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650067" y="1497996"/>
            <a:ext cx="4797800" cy="4643587"/>
          </a:xfrm>
        </p:spPr>
        <p:txBody>
          <a:bodyPr>
            <a:normAutofit/>
          </a:bodyPr>
          <a:lstStyle/>
          <a:p>
            <a:r>
              <a:rPr lang="en-US" sz="1600" dirty="0"/>
              <a:t>“</a:t>
            </a:r>
            <a:r>
              <a:rPr lang="en-US" sz="1600" dirty="0" err="1"/>
              <a:t>Ydy</a:t>
            </a:r>
            <a:r>
              <a:rPr lang="en-US" sz="1600" dirty="0"/>
              <a:t> </a:t>
            </a:r>
            <a:r>
              <a:rPr lang="en-US" sz="1600" dirty="0" err="1"/>
              <a:t>eich</a:t>
            </a:r>
            <a:r>
              <a:rPr lang="en-US" sz="1600" dirty="0"/>
              <a:t> </a:t>
            </a:r>
            <a:r>
              <a:rPr lang="en-US" sz="1600" dirty="0" err="1"/>
              <a:t>datrysiadau’n</a:t>
            </a:r>
            <a:r>
              <a:rPr lang="en-US" sz="1600" dirty="0"/>
              <a:t> </a:t>
            </a:r>
            <a:r>
              <a:rPr lang="en-US" sz="1600" dirty="0" err="1"/>
              <a:t>unigryw</a:t>
            </a:r>
            <a:r>
              <a:rPr lang="en-US" sz="1600" dirty="0"/>
              <a:t>?” </a:t>
            </a:r>
            <a:r>
              <a:rPr lang="en-US" sz="1600" dirty="0" err="1"/>
              <a:t>Gwrandewch</a:t>
            </a:r>
            <a:r>
              <a:rPr lang="en-US" sz="1600" dirty="0"/>
              <a:t> am “</a:t>
            </a:r>
            <a:r>
              <a:rPr lang="en-US" sz="1600" dirty="0" err="1"/>
              <a:t>Ydy</a:t>
            </a:r>
            <a:r>
              <a:rPr lang="en-US" sz="1600" dirty="0"/>
              <a:t>, </a:t>
            </a:r>
            <a:r>
              <a:rPr lang="en-US" sz="1600" dirty="0" err="1"/>
              <a:t>oherwydd</a:t>
            </a:r>
            <a:r>
              <a:rPr lang="en-US" sz="1600" dirty="0"/>
              <a:t> </a:t>
            </a:r>
            <a:r>
              <a:rPr lang="en-US" sz="1600" dirty="0" err="1"/>
              <a:t>nid</a:t>
            </a:r>
            <a:r>
              <a:rPr lang="en-US" sz="1600" dirty="0"/>
              <a:t> </a:t>
            </a:r>
            <a:r>
              <a:rPr lang="en-US" sz="1600" dirty="0" err="1"/>
              <a:t>oes</a:t>
            </a:r>
            <a:r>
              <a:rPr lang="en-US" sz="1600" dirty="0"/>
              <a:t> gan 40 a 104 </a:t>
            </a:r>
            <a:r>
              <a:rPr lang="en-US" sz="1600" dirty="0" err="1"/>
              <a:t>unrhyw</a:t>
            </a:r>
            <a:r>
              <a:rPr lang="en-US" sz="1600" dirty="0"/>
              <a:t> </a:t>
            </a:r>
            <a:r>
              <a:rPr lang="en-US" sz="1600" dirty="0" err="1"/>
              <a:t>barau</a:t>
            </a:r>
            <a:r>
              <a:rPr lang="en-US" sz="1600" dirty="0"/>
              <a:t> </a:t>
            </a:r>
            <a:r>
              <a:rPr lang="en-US" sz="1600" dirty="0" err="1"/>
              <a:t>eraill</a:t>
            </a:r>
            <a:r>
              <a:rPr lang="en-US" sz="1600" dirty="0"/>
              <a:t> o </a:t>
            </a:r>
            <a:r>
              <a:rPr lang="en-US" sz="1600" dirty="0" err="1"/>
              <a:t>ffactorau</a:t>
            </a:r>
            <a:r>
              <a:rPr lang="en-US" sz="1600" dirty="0"/>
              <a:t> a </a:t>
            </a:r>
            <a:r>
              <a:rPr lang="en-US" sz="1600" dirty="0" err="1"/>
              <a:t>fyddai’n</a:t>
            </a:r>
            <a:r>
              <a:rPr lang="en-US" sz="1600" dirty="0"/>
              <a:t> </a:t>
            </a:r>
            <a:r>
              <a:rPr lang="en-US" sz="1600" dirty="0" err="1"/>
              <a:t>gwneud</a:t>
            </a:r>
            <a:r>
              <a:rPr lang="en-US" sz="1600" dirty="0"/>
              <a:t> </a:t>
            </a:r>
            <a:r>
              <a:rPr lang="en-US" sz="1600" dirty="0" err="1"/>
              <a:t>petryalau</a:t>
            </a:r>
            <a:r>
              <a:rPr lang="en-US" sz="1600" dirty="0"/>
              <a:t> a </a:t>
            </a:r>
            <a:r>
              <a:rPr lang="en-US" sz="1600" dirty="0" err="1"/>
              <a:t>allai</a:t>
            </a:r>
            <a:r>
              <a:rPr lang="en-US" sz="1600" dirty="0"/>
              <a:t> </a:t>
            </a:r>
            <a:r>
              <a:rPr lang="en-US" sz="1600" dirty="0" err="1"/>
              <a:t>ffitio’r</a:t>
            </a:r>
            <a:r>
              <a:rPr lang="en-US" sz="1600" dirty="0"/>
              <a:t> </a:t>
            </a:r>
            <a:r>
              <a:rPr lang="en-US" sz="1600" dirty="0" err="1"/>
              <a:t>sgwâr</a:t>
            </a:r>
            <a:r>
              <a:rPr lang="en-US" sz="1600" dirty="0"/>
              <a:t> </a:t>
            </a:r>
            <a:r>
              <a:rPr lang="en-US" sz="1600" dirty="0" err="1"/>
              <a:t>mwyaf</a:t>
            </a:r>
            <a:r>
              <a:rPr lang="en-US" sz="1600" dirty="0"/>
              <a:t> y </a:t>
            </a:r>
            <a:r>
              <a:rPr lang="en-US" sz="1600" dirty="0" err="1"/>
              <a:t>tu</a:t>
            </a:r>
            <a:r>
              <a:rPr lang="en-US" sz="1600" dirty="0"/>
              <a:t> </a:t>
            </a:r>
            <a:r>
              <a:rPr lang="en-US" sz="1600" dirty="0" err="1"/>
              <a:t>mewn</a:t>
            </a:r>
            <a:r>
              <a:rPr lang="en-US" sz="1600" dirty="0"/>
              <a:t> </a:t>
            </a:r>
            <a:r>
              <a:rPr lang="en-US" sz="1600" dirty="0" err="1"/>
              <a:t>iddo</a:t>
            </a:r>
            <a:r>
              <a:rPr lang="en-US" sz="1600" dirty="0"/>
              <a:t>.”</a:t>
            </a:r>
          </a:p>
          <a:p>
            <a:r>
              <a:rPr lang="en-US" sz="1600" dirty="0"/>
              <a:t>“Pa faint o </a:t>
            </a:r>
            <a:r>
              <a:rPr lang="en-US" sz="1600" dirty="0" err="1"/>
              <a:t>sgwariau</a:t>
            </a:r>
            <a:r>
              <a:rPr lang="en-US" sz="1600" dirty="0"/>
              <a:t> </a:t>
            </a:r>
            <a:r>
              <a:rPr lang="en-US" sz="1600" dirty="0" err="1"/>
              <a:t>allech</a:t>
            </a:r>
            <a:r>
              <a:rPr lang="en-US" sz="1600" dirty="0"/>
              <a:t> chi </a:t>
            </a:r>
            <a:r>
              <a:rPr lang="en-US" sz="1600" dirty="0" err="1"/>
              <a:t>eu</a:t>
            </a:r>
            <a:r>
              <a:rPr lang="en-US" sz="1600" dirty="0"/>
              <a:t> </a:t>
            </a:r>
            <a:r>
              <a:rPr lang="en-US" sz="1600" dirty="0" err="1"/>
              <a:t>hychwanegu</a:t>
            </a:r>
            <a:r>
              <a:rPr lang="en-US" sz="1600" dirty="0"/>
              <a:t> </a:t>
            </a:r>
            <a:r>
              <a:rPr lang="en-US" sz="1600" dirty="0" err="1"/>
              <a:t>nesaf</a:t>
            </a:r>
            <a:r>
              <a:rPr lang="en-US" sz="1600" dirty="0"/>
              <a:t>?” </a:t>
            </a:r>
            <a:r>
              <a:rPr lang="en-US" sz="1600" dirty="0" err="1"/>
              <a:t>Gwrandewch</a:t>
            </a:r>
            <a:r>
              <a:rPr lang="en-US" sz="1600" dirty="0"/>
              <a:t> am</a:t>
            </a:r>
          </a:p>
          <a:p>
            <a:pPr lvl="1"/>
            <a:r>
              <a:rPr lang="en-US" sz="1600" dirty="0"/>
              <a:t>“</a:t>
            </a:r>
            <a:r>
              <a:rPr lang="en-US" sz="1600" dirty="0" err="1"/>
              <a:t>Sgwâr</a:t>
            </a:r>
            <a:r>
              <a:rPr lang="en-US" sz="1600" dirty="0"/>
              <a:t> </a:t>
            </a:r>
            <a:r>
              <a:rPr lang="en-US" sz="1600" dirty="0" err="1"/>
              <a:t>gyda</a:t>
            </a:r>
            <a:r>
              <a:rPr lang="en-US" sz="1600" dirty="0"/>
              <a:t> </a:t>
            </a:r>
            <a:r>
              <a:rPr lang="en-US" sz="1600" dirty="0" err="1"/>
              <a:t>hyd</a:t>
            </a:r>
            <a:r>
              <a:rPr lang="en-US" sz="1600" dirty="0"/>
              <a:t> 13 a </a:t>
            </a:r>
            <a:r>
              <a:rPr lang="en-US" sz="1600" dirty="0" err="1"/>
              <a:t>fyddai’n</a:t>
            </a:r>
            <a:r>
              <a:rPr lang="en-US" sz="1600" dirty="0"/>
              <a:t> </a:t>
            </a:r>
            <a:r>
              <a:rPr lang="en-US" sz="1600" dirty="0" err="1"/>
              <a:t>gwneud</a:t>
            </a:r>
            <a:r>
              <a:rPr lang="en-US" sz="1600" dirty="0"/>
              <a:t> </a:t>
            </a:r>
            <a:r>
              <a:rPr lang="en-US" sz="1600" dirty="0" err="1"/>
              <a:t>petryal</a:t>
            </a:r>
            <a:r>
              <a:rPr lang="en-US" sz="1600" dirty="0"/>
              <a:t> 13 × 21.”</a:t>
            </a:r>
          </a:p>
          <a:p>
            <a:pPr lvl="1"/>
            <a:r>
              <a:rPr lang="en-US" sz="1600" dirty="0"/>
              <a:t>“</a:t>
            </a:r>
            <a:r>
              <a:rPr lang="en-US" sz="1600" dirty="0" err="1"/>
              <a:t>Yna</a:t>
            </a:r>
            <a:r>
              <a:rPr lang="en-US" sz="1600" dirty="0"/>
              <a:t> </a:t>
            </a:r>
            <a:r>
              <a:rPr lang="en-US" sz="1600" dirty="0" err="1"/>
              <a:t>gallwn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adio</a:t>
            </a:r>
            <a:r>
              <a:rPr lang="en-US" sz="1600" dirty="0"/>
              <a:t> </a:t>
            </a:r>
            <a:r>
              <a:rPr lang="en-US" sz="1600" dirty="0" err="1"/>
              <a:t>sgwâr</a:t>
            </a:r>
            <a:r>
              <a:rPr lang="en-US" sz="1600" dirty="0"/>
              <a:t> </a:t>
            </a:r>
            <a:r>
              <a:rPr lang="en-US" sz="1600" dirty="0" err="1"/>
              <a:t>gyda</a:t>
            </a:r>
            <a:r>
              <a:rPr lang="en-US" sz="1600" dirty="0"/>
              <a:t> </a:t>
            </a:r>
            <a:r>
              <a:rPr lang="en-US" sz="1600" dirty="0" err="1"/>
              <a:t>hyd</a:t>
            </a:r>
            <a:r>
              <a:rPr lang="en-US" sz="1600" dirty="0"/>
              <a:t> 21… </a:t>
            </a:r>
            <a:r>
              <a:rPr lang="en-US" sz="1600" dirty="0" err="1"/>
              <a:t>aros</a:t>
            </a:r>
            <a:r>
              <a:rPr lang="en-US" sz="1600" dirty="0"/>
              <a:t>! </a:t>
            </a:r>
            <a:r>
              <a:rPr lang="en-US" sz="1600" dirty="0" err="1"/>
              <a:t>Rwy’n</a:t>
            </a:r>
            <a:r>
              <a:rPr lang="en-US" sz="1600" dirty="0"/>
              <a:t> </a:t>
            </a:r>
            <a:r>
              <a:rPr lang="en-US" sz="1600" dirty="0" err="1"/>
              <a:t>adnabod</a:t>
            </a:r>
            <a:r>
              <a:rPr lang="en-US" sz="1600" dirty="0"/>
              <a:t> y </a:t>
            </a:r>
            <a:r>
              <a:rPr lang="en-US" sz="1600" dirty="0" err="1"/>
              <a:t>dilyniant</a:t>
            </a:r>
            <a:r>
              <a:rPr lang="en-US" sz="1600" dirty="0"/>
              <a:t> </a:t>
            </a:r>
            <a:r>
              <a:rPr lang="en-US" sz="1600" dirty="0" err="1"/>
              <a:t>hwn</a:t>
            </a:r>
            <a:r>
              <a:rPr lang="en-US" sz="1600" dirty="0"/>
              <a:t> o </a:t>
            </a:r>
            <a:r>
              <a:rPr lang="en-US" sz="1600" dirty="0" err="1"/>
              <a:t>rifau</a:t>
            </a:r>
            <a:r>
              <a:rPr lang="en-US" sz="1600" dirty="0"/>
              <a:t>!”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000ED-6873-E08F-6B50-EDABCFCD3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a)</a:t>
            </a:r>
          </a:p>
          <a:p>
            <a:r>
              <a:rPr lang="en-GB" dirty="0"/>
              <a:t>"</a:t>
            </a:r>
            <a:r>
              <a:rPr lang="en-GB" dirty="0" err="1"/>
              <a:t>Byddaf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cyfrifo</a:t>
            </a:r>
            <a:r>
              <a:rPr lang="en-GB" dirty="0"/>
              <a:t> </a:t>
            </a:r>
            <a:r>
              <a:rPr lang="en-GB" dirty="0" err="1"/>
              <a:t>cyfanswm</a:t>
            </a:r>
            <a:r>
              <a:rPr lang="en-GB" dirty="0"/>
              <a:t> </a:t>
            </a:r>
            <a:r>
              <a:rPr lang="en-GB" u="sng" dirty="0" err="1"/>
              <a:t>arwynebedd</a:t>
            </a:r>
            <a:r>
              <a:rPr lang="en-GB" dirty="0"/>
              <a:t> y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gyntaf</a:t>
            </a:r>
            <a:r>
              <a:rPr lang="en-GB" dirty="0"/>
              <a:t>. </a:t>
            </a:r>
            <a:br>
              <a:rPr lang="en-GB" dirty="0"/>
            </a:br>
            <a:r>
              <a:rPr lang="en-GB" dirty="0"/>
              <a:t>1</a:t>
            </a:r>
            <a:r>
              <a:rPr lang="en-GB" baseline="30000" dirty="0"/>
              <a:t>2</a:t>
            </a:r>
            <a:r>
              <a:rPr lang="en-GB" dirty="0"/>
              <a:t> + 1</a:t>
            </a:r>
            <a:r>
              <a:rPr lang="en-GB" baseline="30000" dirty="0"/>
              <a:t>2</a:t>
            </a:r>
            <a:r>
              <a:rPr lang="en-GB" dirty="0"/>
              <a:t> + 2</a:t>
            </a:r>
            <a:r>
              <a:rPr lang="en-GB" baseline="30000" dirty="0"/>
              <a:t>2</a:t>
            </a:r>
            <a:r>
              <a:rPr lang="en-GB" dirty="0"/>
              <a:t> + 3</a:t>
            </a:r>
            <a:r>
              <a:rPr lang="en-GB" baseline="30000" dirty="0"/>
              <a:t>2</a:t>
            </a:r>
            <a:r>
              <a:rPr lang="en-GB" dirty="0"/>
              <a:t> + 5</a:t>
            </a:r>
            <a:r>
              <a:rPr lang="en-GB" baseline="30000" dirty="0"/>
              <a:t>2</a:t>
            </a:r>
            <a:r>
              <a:rPr lang="en-GB" dirty="0"/>
              <a:t> = 40. Y </a:t>
            </a:r>
            <a:r>
              <a:rPr lang="en-GB" dirty="0" err="1"/>
              <a:t>parau</a:t>
            </a:r>
            <a:r>
              <a:rPr lang="en-GB" dirty="0"/>
              <a:t> </a:t>
            </a:r>
            <a:r>
              <a:rPr lang="en-GB" dirty="0" err="1"/>
              <a:t>ffactorau</a:t>
            </a:r>
            <a:r>
              <a:rPr lang="en-GB" dirty="0"/>
              <a:t> o 40 </a:t>
            </a:r>
            <a:r>
              <a:rPr lang="en-GB" dirty="0" err="1"/>
              <a:t>yw</a:t>
            </a:r>
            <a:r>
              <a:rPr lang="en-GB" dirty="0"/>
              <a:t> 1 × 40, 2 × 20, 4 × 10 (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rhy</a:t>
            </a:r>
            <a:r>
              <a:rPr lang="en-GB" dirty="0"/>
              <a:t> </a:t>
            </a:r>
            <a:r>
              <a:rPr lang="en-GB" dirty="0" err="1"/>
              <a:t>fach</a:t>
            </a:r>
            <a:r>
              <a:rPr lang="en-GB" dirty="0"/>
              <a:t>) a 5 × 8."</a:t>
            </a:r>
          </a:p>
          <a:p>
            <a:r>
              <a:rPr lang="en-GB" dirty="0"/>
              <a:t>Neu </a:t>
            </a:r>
            <a:r>
              <a:rPr lang="en-GB" dirty="0" err="1"/>
              <a:t>mae’r</a:t>
            </a:r>
            <a:r>
              <a:rPr lang="en-GB" dirty="0"/>
              <a:t>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yn</a:t>
            </a:r>
            <a:r>
              <a:rPr lang="en-GB" dirty="0"/>
              <a:t> ‘</a:t>
            </a:r>
            <a:r>
              <a:rPr lang="en-GB" dirty="0" err="1"/>
              <a:t>adeiladu</a:t>
            </a:r>
            <a:r>
              <a:rPr lang="en-GB" dirty="0"/>
              <a:t>’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digon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mawr</a:t>
            </a:r>
            <a:r>
              <a:rPr lang="en-GB" dirty="0"/>
              <a:t> </a:t>
            </a:r>
            <a:r>
              <a:rPr lang="en-GB" dirty="0" err="1"/>
              <a:t>trwy</a:t>
            </a:r>
            <a:r>
              <a:rPr lang="en-GB" dirty="0"/>
              <a:t> </a:t>
            </a:r>
            <a:r>
              <a:rPr lang="en-GB" dirty="0" err="1"/>
              <a:t>drefnu’r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a </a:t>
            </a:r>
            <a:r>
              <a:rPr lang="en-GB" dirty="0" err="1"/>
              <a:t>lluniadu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cynnwys</a:t>
            </a:r>
            <a:r>
              <a:rPr lang="en-GB" dirty="0"/>
              <a:t> y </a:t>
            </a:r>
            <a:r>
              <a:rPr lang="en-GB" dirty="0" err="1"/>
              <a:t>sgwariau</a:t>
            </a:r>
            <a:r>
              <a:rPr lang="en-GB" dirty="0"/>
              <a:t>.</a:t>
            </a:r>
          </a:p>
          <a:p>
            <a:r>
              <a:rPr lang="en-GB" dirty="0"/>
              <a:t>“</a:t>
            </a:r>
            <a:r>
              <a:rPr lang="en-GB" dirty="0" err="1"/>
              <a:t>Gallaf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betryal</a:t>
            </a:r>
            <a:r>
              <a:rPr lang="en-GB" dirty="0"/>
              <a:t> 5 × 8 </a:t>
            </a:r>
            <a:r>
              <a:rPr lang="en-GB" dirty="0" err="1"/>
              <a:t>sydd</a:t>
            </a:r>
            <a:r>
              <a:rPr lang="en-GB" dirty="0"/>
              <a:t> ag </a:t>
            </a:r>
            <a:br>
              <a:rPr lang="en-GB" dirty="0"/>
            </a:br>
            <a:r>
              <a:rPr lang="en-GB" u="sng" dirty="0" err="1"/>
              <a:t>arwynebedd</a:t>
            </a:r>
            <a:r>
              <a:rPr lang="en-GB" dirty="0"/>
              <a:t> 40.”</a:t>
            </a:r>
          </a:p>
          <a:p>
            <a:pPr marL="0" indent="0"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b)</a:t>
            </a:r>
          </a:p>
          <a:p>
            <a:r>
              <a:rPr lang="en-US" dirty="0"/>
              <a:t>“</a:t>
            </a:r>
            <a:r>
              <a:rPr lang="en-US" dirty="0" err="1"/>
              <a:t>Gallaf</a:t>
            </a:r>
            <a:r>
              <a:rPr lang="en-US" dirty="0"/>
              <a:t> </a:t>
            </a:r>
            <a:r>
              <a:rPr lang="en-US" dirty="0" err="1"/>
              <a:t>adio’r</a:t>
            </a:r>
            <a:r>
              <a:rPr lang="en-US" dirty="0"/>
              <a:t> </a:t>
            </a:r>
            <a:r>
              <a:rPr lang="en-US" dirty="0" err="1"/>
              <a:t>sgwâr</a:t>
            </a:r>
            <a:r>
              <a:rPr lang="en-US" dirty="0"/>
              <a:t>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hyd</a:t>
            </a:r>
            <a:r>
              <a:rPr lang="en-US" dirty="0"/>
              <a:t> 8 at </a:t>
            </a:r>
            <a:r>
              <a:rPr lang="en-US" dirty="0" err="1"/>
              <a:t>ochr</a:t>
            </a:r>
            <a:r>
              <a:rPr lang="en-US" dirty="0"/>
              <a:t> </a:t>
            </a:r>
            <a:r>
              <a:rPr lang="en-US" dirty="0" err="1"/>
              <a:t>fy</a:t>
            </a:r>
            <a:r>
              <a:rPr lang="en-US" dirty="0"/>
              <a:t> </a:t>
            </a:r>
            <a:r>
              <a:rPr lang="en-US" dirty="0" err="1"/>
              <a:t>mhetryal</a:t>
            </a:r>
            <a:r>
              <a:rPr lang="en-US" dirty="0"/>
              <a:t> o ran a)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ffurfio</a:t>
            </a:r>
            <a:r>
              <a:rPr lang="en-US" dirty="0"/>
              <a:t> </a:t>
            </a:r>
            <a:r>
              <a:rPr lang="en-US" dirty="0" err="1"/>
              <a:t>petryal</a:t>
            </a:r>
            <a:r>
              <a:rPr lang="en-US" dirty="0"/>
              <a:t> 8 × 13 </a:t>
            </a:r>
            <a:r>
              <a:rPr lang="en-US" dirty="0" err="1"/>
              <a:t>sydd</a:t>
            </a:r>
            <a:r>
              <a:rPr lang="en-US" dirty="0"/>
              <a:t> ag </a:t>
            </a:r>
            <a:r>
              <a:rPr lang="en-US" u="sng" dirty="0" err="1"/>
              <a:t>arwynebedd</a:t>
            </a:r>
            <a:r>
              <a:rPr lang="en-US" dirty="0"/>
              <a:t> o 104.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0669B-98C5-1889-7E1E-B991DB943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C97A06C-DC89-3C1E-3788-57EF4A7F6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err="1"/>
              <a:t>Gwasgwch</a:t>
            </a:r>
            <a:r>
              <a:rPr lang="en-GB" sz="4000" b="1" dirty="0"/>
              <a:t> </a:t>
            </a:r>
            <a:r>
              <a:rPr lang="en-GB" sz="4000" b="1" dirty="0" err="1"/>
              <a:t>ef</a:t>
            </a:r>
            <a:r>
              <a:rPr lang="en-GB" sz="4000" b="1" dirty="0"/>
              <a:t> </a:t>
            </a:r>
            <a:r>
              <a:rPr lang="en-GB" sz="4000" b="1" dirty="0" err="1"/>
              <a:t>i</a:t>
            </a:r>
            <a:r>
              <a:rPr lang="en-GB" sz="4000" b="1" dirty="0"/>
              <a:t> </a:t>
            </a:r>
            <a:r>
              <a:rPr lang="en-GB" sz="4000" b="1" dirty="0" err="1"/>
              <a:t>mewn</a:t>
            </a:r>
            <a:r>
              <a:rPr lang="en-GB" sz="4000" b="1" dirty="0"/>
              <a:t>!</a:t>
            </a: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128B0D0-0709-5F41-E7E2-1F67D66C1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103804"/>
              </p:ext>
            </p:extLst>
          </p:nvPr>
        </p:nvGraphicFramePr>
        <p:xfrm>
          <a:off x="3934630" y="2784956"/>
          <a:ext cx="10414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956236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8788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837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2337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202934"/>
                    </a:ext>
                  </a:extLst>
                </a:gridCol>
              </a:tblGrid>
              <a:tr h="223305"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161939"/>
                  </a:ext>
                </a:extLst>
              </a:tr>
              <a:tr h="223305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671187"/>
                  </a:ext>
                </a:extLst>
              </a:tr>
              <a:tr h="214867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243133"/>
                  </a:ext>
                </a:extLst>
              </a:tr>
              <a:tr h="223305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544008"/>
                  </a:ext>
                </a:extLst>
              </a:tr>
              <a:tr h="223305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890245"/>
                  </a:ext>
                </a:extLst>
              </a:tr>
              <a:tr h="223305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892187"/>
                  </a:ext>
                </a:extLst>
              </a:tr>
              <a:tr h="223305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865566"/>
                  </a:ext>
                </a:extLst>
              </a:tr>
              <a:tr h="223305">
                <a:tc>
                  <a:txBody>
                    <a:bodyPr/>
                    <a:lstStyle/>
                    <a:p>
                      <a:pPr algn="ctr"/>
                      <a:r>
                        <a:rPr lang="en-US" sz="900" b="1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6218"/>
                  </a:ext>
                </a:extLst>
              </a:tr>
            </a:tbl>
          </a:graphicData>
        </a:graphic>
      </p:graphicFrame>
      <p:graphicFrame>
        <p:nvGraphicFramePr>
          <p:cNvPr id="21" name="Content Placeholder 10">
            <a:extLst>
              <a:ext uri="{FF2B5EF4-FFF2-40B4-BE49-F238E27FC236}">
                <a16:creationId xmlns:a16="http://schemas.microsoft.com/office/drawing/2014/main" id="{41256351-D60A-F84D-BE9A-400A3D2C0C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712251"/>
              </p:ext>
            </p:extLst>
          </p:nvPr>
        </p:nvGraphicFramePr>
        <p:xfrm>
          <a:off x="6096000" y="4179850"/>
          <a:ext cx="2995200" cy="18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00">
                  <a:extLst>
                    <a:ext uri="{9D8B030D-6E8A-4147-A177-3AD203B41FA5}">
                      <a16:colId xmlns:a16="http://schemas.microsoft.com/office/drawing/2014/main" val="3939052092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988091996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17589497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09972854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127726364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860674265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828130793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442389061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3690889573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351962239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1466115973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4037887222"/>
                    </a:ext>
                  </a:extLst>
                </a:gridCol>
                <a:gridCol w="230400">
                  <a:extLst>
                    <a:ext uri="{9D8B030D-6E8A-4147-A177-3AD203B41FA5}">
                      <a16:colId xmlns:a16="http://schemas.microsoft.com/office/drawing/2014/main" val="2707536950"/>
                    </a:ext>
                  </a:extLst>
                </a:gridCol>
              </a:tblGrid>
              <a:tr h="230400">
                <a:tc>
                  <a:txBody>
                    <a:bodyPr/>
                    <a:lstStyle/>
                    <a:p>
                      <a:pPr algn="ctr"/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784650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180121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/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633425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835564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851532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06152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1071"/>
                  </a:ext>
                </a:extLst>
              </a:tr>
              <a:tr h="230400">
                <a:tc>
                  <a:txBody>
                    <a:bodyPr/>
                    <a:lstStyle/>
                    <a:p>
                      <a:pPr algn="ctr"/>
                      <a:r>
                        <a:rPr lang="en-US" sz="900" b="1"/>
                        <a:t>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429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91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700ED-9837-83DE-204A-D06DAD04D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B08E-05AE-1422-00FD-AA1F57D0C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 err="1">
                <a:solidFill>
                  <a:schemeClr val="accent3"/>
                </a:solidFill>
              </a:rPr>
              <a:t>Gwasgwch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ef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i</a:t>
            </a:r>
            <a:r>
              <a:rPr lang="en-GB" sz="4000" b="1" dirty="0">
                <a:solidFill>
                  <a:schemeClr val="accent3"/>
                </a:solidFill>
              </a:rPr>
              <a:t> </a:t>
            </a:r>
            <a:r>
              <a:rPr lang="en-GB" sz="4000" b="1" dirty="0" err="1">
                <a:solidFill>
                  <a:schemeClr val="accent3"/>
                </a:solidFill>
              </a:rPr>
              <a:t>mewn</a:t>
            </a:r>
            <a:r>
              <a:rPr lang="en-GB" sz="4000" b="1" dirty="0">
                <a:solidFill>
                  <a:schemeClr val="accent3"/>
                </a:solidFill>
              </a:rPr>
              <a:t>!</a:t>
            </a:r>
            <a:br>
              <a:rPr lang="en-GB" sz="4000" b="1" dirty="0">
                <a:solidFill>
                  <a:schemeClr val="accent3"/>
                </a:solidFill>
              </a:rPr>
            </a:br>
            <a:r>
              <a:rPr lang="en-US" dirty="0"/>
              <a:t> 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F64B8-D706-8F25-082F-8340F661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aphicFrame>
        <p:nvGraphicFramePr>
          <p:cNvPr id="5" name="Table 4" descr="A pink 1 × 1 square.">
            <a:extLst>
              <a:ext uri="{FF2B5EF4-FFF2-40B4-BE49-F238E27FC236}">
                <a16:creationId xmlns:a16="http://schemas.microsoft.com/office/drawing/2014/main" id="{EB511C5F-AC0B-8E73-ED2B-02C9686C3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701850"/>
              </p:ext>
            </p:extLst>
          </p:nvPr>
        </p:nvGraphicFramePr>
        <p:xfrm>
          <a:off x="7241820" y="3775987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6" name="Table 5" descr="A red 2 × 2 square.">
            <a:extLst>
              <a:ext uri="{FF2B5EF4-FFF2-40B4-BE49-F238E27FC236}">
                <a16:creationId xmlns:a16="http://schemas.microsoft.com/office/drawing/2014/main" id="{61B87407-3291-052B-5EE5-401DFA735E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43610"/>
              </p:ext>
            </p:extLst>
          </p:nvPr>
        </p:nvGraphicFramePr>
        <p:xfrm>
          <a:off x="7251981" y="3054248"/>
          <a:ext cx="72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792908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</a:tbl>
          </a:graphicData>
        </a:graphic>
      </p:graphicFrame>
      <p:graphicFrame>
        <p:nvGraphicFramePr>
          <p:cNvPr id="7" name="Table 6" descr="A green 3 × 3 square.">
            <a:extLst>
              <a:ext uri="{FF2B5EF4-FFF2-40B4-BE49-F238E27FC236}">
                <a16:creationId xmlns:a16="http://schemas.microsoft.com/office/drawing/2014/main" id="{2D9E1F59-A486-508D-3C12-5D5D04EE6E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864190"/>
              </p:ext>
            </p:extLst>
          </p:nvPr>
        </p:nvGraphicFramePr>
        <p:xfrm>
          <a:off x="6173821" y="3053424"/>
          <a:ext cx="1080000" cy="1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8" name="Table 7" descr="A yellow 5 × 5 square.">
            <a:extLst>
              <a:ext uri="{FF2B5EF4-FFF2-40B4-BE49-F238E27FC236}">
                <a16:creationId xmlns:a16="http://schemas.microsoft.com/office/drawing/2014/main" id="{AC4EB3AF-23F0-6F68-D08F-FCD409C0142B}"/>
              </a:ext>
            </a:extLst>
          </p:cNvPr>
          <p:cNvGraphicFramePr>
            <a:graphicFrameLocks noGrp="1"/>
          </p:cNvGraphicFramePr>
          <p:nvPr/>
        </p:nvGraphicFramePr>
        <p:xfrm>
          <a:off x="6173821" y="4135987"/>
          <a:ext cx="1800000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/>
                        <a:t>5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</a:tbl>
          </a:graphicData>
        </a:graphic>
      </p:graphicFrame>
      <p:graphicFrame>
        <p:nvGraphicFramePr>
          <p:cNvPr id="9" name="Table 8" descr="A pink 1 × 1 square.">
            <a:extLst>
              <a:ext uri="{FF2B5EF4-FFF2-40B4-BE49-F238E27FC236}">
                <a16:creationId xmlns:a16="http://schemas.microsoft.com/office/drawing/2014/main" id="{1C60405B-1DBC-8A96-B91B-70013A3DF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423751"/>
              </p:ext>
            </p:extLst>
          </p:nvPr>
        </p:nvGraphicFramePr>
        <p:xfrm>
          <a:off x="7613821" y="3775987"/>
          <a:ext cx="360000" cy="3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392046873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</a:tbl>
          </a:graphicData>
        </a:graphic>
      </p:graphicFrame>
      <p:graphicFrame>
        <p:nvGraphicFramePr>
          <p:cNvPr id="10" name="!!Table 9" descr="A yellow 5 × 5 square.">
            <a:extLst>
              <a:ext uri="{FF2B5EF4-FFF2-40B4-BE49-F238E27FC236}">
                <a16:creationId xmlns:a16="http://schemas.microsoft.com/office/drawing/2014/main" id="{CA9A869C-BA35-17F8-A98D-0727A7898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043238"/>
              </p:ext>
            </p:extLst>
          </p:nvPr>
        </p:nvGraphicFramePr>
        <p:xfrm>
          <a:off x="7973821" y="3055987"/>
          <a:ext cx="28512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400">
                  <a:extLst>
                    <a:ext uri="{9D8B030D-6E8A-4147-A177-3AD203B41FA5}">
                      <a16:colId xmlns:a16="http://schemas.microsoft.com/office/drawing/2014/main" val="3838708389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1228190576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3094379646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3871940771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1253106197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3153064540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597632813"/>
                    </a:ext>
                  </a:extLst>
                </a:gridCol>
                <a:gridCol w="356400">
                  <a:extLst>
                    <a:ext uri="{9D8B030D-6E8A-4147-A177-3AD203B41FA5}">
                      <a16:colId xmlns:a16="http://schemas.microsoft.com/office/drawing/2014/main" val="4272720408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916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768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9558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10148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05824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6552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0038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b="1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717628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B81DC-B46B-0C93-DDA3-8CD619EAA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GB" dirty="0"/>
              <a:t>Y </a:t>
            </a:r>
            <a:r>
              <a:rPr lang="en-GB" b="1" dirty="0" err="1">
                <a:solidFill>
                  <a:schemeClr val="accent3"/>
                </a:solidFill>
              </a:rPr>
              <a:t>rhifau</a:t>
            </a:r>
            <a:r>
              <a:rPr lang="en-GB" b="1" dirty="0">
                <a:solidFill>
                  <a:schemeClr val="accent3"/>
                </a:solidFill>
              </a:rPr>
              <a:t> Fibonacci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dirty="0" err="1"/>
              <a:t>rhifau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rhestr</a:t>
            </a:r>
            <a:r>
              <a:rPr lang="en-GB" dirty="0"/>
              <a:t> hon.</a:t>
            </a:r>
          </a:p>
          <a:p>
            <a:pPr marL="536575" algn="ctr">
              <a:lnSpc>
                <a:spcPct val="120000"/>
              </a:lnSpc>
            </a:pPr>
            <a:r>
              <a:rPr lang="en-GB" dirty="0"/>
              <a:t>1, 1, 2, 3, 5, 8, ...</a:t>
            </a:r>
          </a:p>
          <a:p>
            <a:pPr>
              <a:lnSpc>
                <a:spcPct val="120000"/>
              </a:lnSpc>
            </a:pPr>
            <a:r>
              <a:rPr lang="en-GB" dirty="0"/>
              <a:t>Mae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rhestr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accent3"/>
                </a:solidFill>
              </a:rPr>
              <a:t>swm</a:t>
            </a:r>
            <a:r>
              <a:rPr lang="en-GB" b="1" dirty="0">
                <a:solidFill>
                  <a:schemeClr val="accent3"/>
                </a:solidFill>
              </a:rPr>
              <a:t> y </a:t>
            </a:r>
            <a:r>
              <a:rPr lang="en-GB" b="1" dirty="0" err="1">
                <a:solidFill>
                  <a:schemeClr val="accent3"/>
                </a:solidFill>
              </a:rPr>
              <a:t>ddau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rif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blaenorol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rhestr</a:t>
            </a:r>
            <a:r>
              <a:rPr lang="en-GB" dirty="0"/>
              <a:t>.</a:t>
            </a:r>
          </a:p>
          <a:p>
            <a:pPr marL="457200" indent="-457200">
              <a:buFont typeface="+mj-lt"/>
              <a:buAutoNum type="alphaLcParenR" startAt="3"/>
            </a:pPr>
            <a:endParaRPr lang="en-GB" dirty="0"/>
          </a:p>
          <a:p>
            <a:pPr marL="457200" indent="-457200">
              <a:buFont typeface="+mj-lt"/>
              <a:buAutoNum type="alphaLcParenR" startAt="3"/>
            </a:pPr>
            <a:r>
              <a:rPr lang="en-GB" dirty="0"/>
              <a:t>A </a:t>
            </a:r>
            <a:r>
              <a:rPr lang="en-GB" dirty="0" err="1"/>
              <a:t>fydd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gydag</a:t>
            </a:r>
            <a:r>
              <a:rPr lang="en-GB" dirty="0"/>
              <a:t> </a:t>
            </a:r>
            <a:r>
              <a:rPr lang="en-GB" dirty="0" err="1"/>
              <a:t>ochrau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rhifau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Fibonacci </a:t>
            </a:r>
            <a:r>
              <a:rPr lang="en-GB" b="1" dirty="0">
                <a:solidFill>
                  <a:schemeClr val="accent3"/>
                </a:solidFill>
              </a:rPr>
              <a:t>bob </a:t>
            </a:r>
            <a:r>
              <a:rPr lang="en-GB" b="1" dirty="0" err="1">
                <a:solidFill>
                  <a:schemeClr val="accent3"/>
                </a:solidFill>
              </a:rPr>
              <a:t>amser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ffitio'n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union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betryal</a:t>
            </a:r>
            <a:r>
              <a:rPr lang="en-GB" dirty="0"/>
              <a:t>,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sgwariau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gorchuddio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73315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DF363A7-4279-30D8-9E5E-C6F4E120C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87EE7D-ABA7-17C0-99E0-0CDEE8FB0FB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 nod </a:t>
            </a:r>
            <a:r>
              <a:rPr lang="en-US" dirty="0" err="1"/>
              <a:t>yw</a:t>
            </a:r>
            <a:r>
              <a:rPr lang="en-US" dirty="0"/>
              <a:t> </a:t>
            </a:r>
            <a:r>
              <a:rPr lang="en-US" dirty="0" err="1"/>
              <a:t>i'r</a:t>
            </a:r>
            <a:r>
              <a:rPr lang="en-US" dirty="0"/>
              <a:t> </a:t>
            </a:r>
            <a:r>
              <a:rPr lang="en-US" dirty="0" err="1"/>
              <a:t>mathemategwyr</a:t>
            </a:r>
            <a:r>
              <a:rPr lang="en-US" dirty="0"/>
              <a:t> </a:t>
            </a:r>
            <a:r>
              <a:rPr lang="en-US" dirty="0" err="1"/>
              <a:t>symud</a:t>
            </a:r>
            <a:r>
              <a:rPr lang="en-US" dirty="0"/>
              <a:t> o "</a:t>
            </a:r>
            <a:r>
              <a:rPr lang="en-US" dirty="0" err="1"/>
              <a:t>mae'n</a:t>
            </a:r>
            <a:r>
              <a:rPr lang="en-US" dirty="0"/>
              <a:t> </a:t>
            </a:r>
            <a:r>
              <a:rPr lang="en-US" dirty="0" err="1"/>
              <a:t>gweithio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gyfer</a:t>
            </a:r>
            <a:r>
              <a:rPr lang="en-US" dirty="0"/>
              <a:t> </a:t>
            </a:r>
            <a:r>
              <a:rPr lang="en-US" dirty="0" err="1"/>
              <a:t>yr</a:t>
            </a:r>
            <a:r>
              <a:rPr lang="en-US" dirty="0"/>
              <a:t> </a:t>
            </a:r>
            <a:r>
              <a:rPr lang="en-US" dirty="0" err="1"/>
              <a:t>achosion</a:t>
            </a:r>
            <a:r>
              <a:rPr lang="en-US" dirty="0"/>
              <a:t> </a:t>
            </a:r>
            <a:r>
              <a:rPr lang="en-US" dirty="0" err="1"/>
              <a:t>hyn</a:t>
            </a:r>
            <a:r>
              <a:rPr lang="en-US" dirty="0"/>
              <a:t>" </a:t>
            </a:r>
            <a:r>
              <a:rPr lang="en-US" dirty="0" err="1"/>
              <a:t>i</a:t>
            </a:r>
            <a:r>
              <a:rPr lang="en-US" dirty="0"/>
              <a:t> "</a:t>
            </a:r>
            <a:r>
              <a:rPr lang="en-US" dirty="0" err="1"/>
              <a:t>bydd</a:t>
            </a:r>
            <a:r>
              <a:rPr lang="en-US" dirty="0"/>
              <a:t> bob </a:t>
            </a:r>
            <a:r>
              <a:rPr lang="en-US" dirty="0" err="1"/>
              <a:t>amser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gweithio</a:t>
            </a:r>
            <a:r>
              <a:rPr lang="en-US" dirty="0"/>
              <a:t>, a </a:t>
            </a:r>
            <a:r>
              <a:rPr lang="en-US" dirty="0" err="1"/>
              <a:t>dyma</a:t>
            </a:r>
            <a:r>
              <a:rPr lang="en-US" dirty="0"/>
              <a:t> pam." </a:t>
            </a:r>
          </a:p>
          <a:p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yw'r</a:t>
            </a:r>
            <a:r>
              <a:rPr lang="en-US" dirty="0"/>
              <a:t> </a:t>
            </a:r>
            <a:r>
              <a:rPr lang="en-US" dirty="0" err="1"/>
              <a:t>mathemategwyr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brwydro’n</a:t>
            </a:r>
            <a:r>
              <a:rPr lang="en-US" dirty="0"/>
              <a:t> </a:t>
            </a:r>
            <a:r>
              <a:rPr lang="en-US" dirty="0" err="1"/>
              <a:t>anghynhyrchiol</a:t>
            </a:r>
            <a:r>
              <a:rPr lang="en-US" dirty="0"/>
              <a:t>, </a:t>
            </a:r>
            <a:r>
              <a:rPr lang="en-US" dirty="0" err="1"/>
              <a:t>gofynnwch</a:t>
            </a:r>
            <a:endParaRPr lang="en-US" dirty="0"/>
          </a:p>
          <a:p>
            <a:pPr lvl="1"/>
            <a:r>
              <a:rPr lang="en-GB" dirty="0"/>
              <a:t>“Beth </a:t>
            </a:r>
            <a:r>
              <a:rPr lang="en-GB" dirty="0" err="1"/>
              <a:t>ydych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dirty="0" err="1"/>
              <a:t>sylwi</a:t>
            </a:r>
            <a:r>
              <a:rPr lang="en-GB" dirty="0"/>
              <a:t> am </a:t>
            </a:r>
            <a:r>
              <a:rPr lang="en-GB" dirty="0" err="1"/>
              <a:t>ddimensiynau’r</a:t>
            </a:r>
            <a:r>
              <a:rPr lang="en-GB" dirty="0"/>
              <a:t> </a:t>
            </a:r>
            <a:r>
              <a:rPr lang="en-GB" dirty="0" err="1"/>
              <a:t>petryalau</a:t>
            </a:r>
            <a:r>
              <a:rPr lang="en-GB" dirty="0"/>
              <a:t>?”</a:t>
            </a:r>
          </a:p>
          <a:p>
            <a:pPr lvl="1"/>
            <a:r>
              <a:rPr lang="en-GB" dirty="0"/>
              <a:t>“Pan </a:t>
            </a:r>
            <a:r>
              <a:rPr lang="en-GB" dirty="0" err="1"/>
              <a:t>fyddwch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dirty="0" err="1"/>
              <a:t>ychwanegu’r</a:t>
            </a:r>
            <a:r>
              <a:rPr lang="en-GB" dirty="0"/>
              <a:t> </a:t>
            </a:r>
            <a:r>
              <a:rPr lang="en-GB" dirty="0" err="1"/>
              <a:t>sgwâr</a:t>
            </a:r>
            <a:r>
              <a:rPr lang="en-GB" dirty="0"/>
              <a:t> </a:t>
            </a:r>
            <a:r>
              <a:rPr lang="en-GB" dirty="0" err="1"/>
              <a:t>nesaf</a:t>
            </a:r>
            <a:r>
              <a:rPr lang="en-GB" dirty="0"/>
              <a:t>, </a:t>
            </a:r>
            <a:r>
              <a:rPr lang="en-GB" dirty="0" err="1"/>
              <a:t>sut</a:t>
            </a:r>
            <a:r>
              <a:rPr lang="en-GB" dirty="0"/>
              <a:t> </a:t>
            </a:r>
            <a:r>
              <a:rPr lang="en-GB" dirty="0" err="1"/>
              <a:t>mae’r</a:t>
            </a:r>
            <a:r>
              <a:rPr lang="en-GB" dirty="0"/>
              <a:t> </a:t>
            </a:r>
            <a:r>
              <a:rPr lang="en-GB" dirty="0" err="1"/>
              <a:t>petryal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newid</a:t>
            </a:r>
            <a:r>
              <a:rPr lang="en-GB" dirty="0"/>
              <a:t>?”</a:t>
            </a:r>
          </a:p>
          <a:p>
            <a:r>
              <a:rPr lang="en-US" b="1" dirty="0"/>
              <a:t>“Beth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oes</a:t>
            </a:r>
            <a:r>
              <a:rPr lang="en-US" b="1" dirty="0"/>
              <a:t> gan y </a:t>
            </a:r>
            <a:r>
              <a:rPr lang="en-US" b="1" dirty="0" err="1"/>
              <a:t>sgwâr</a:t>
            </a:r>
            <a:r>
              <a:rPr lang="en-US" b="1" dirty="0"/>
              <a:t> </a:t>
            </a:r>
            <a:r>
              <a:rPr lang="en-US" b="1" dirty="0" err="1"/>
              <a:t>lleiaf</a:t>
            </a:r>
            <a:r>
              <a:rPr lang="en-US" b="1" dirty="0"/>
              <a:t> </a:t>
            </a:r>
            <a:r>
              <a:rPr lang="en-US" b="1" dirty="0" err="1"/>
              <a:t>hyd</a:t>
            </a:r>
            <a:r>
              <a:rPr lang="en-US" b="1" dirty="0"/>
              <a:t> </a:t>
            </a:r>
            <a:r>
              <a:rPr lang="en-US" b="1" dirty="0" err="1"/>
              <a:t>ochr</a:t>
            </a:r>
            <a:r>
              <a:rPr lang="en-US" b="1" dirty="0"/>
              <a:t> o 2? </a:t>
            </a:r>
            <a:r>
              <a:rPr lang="en-US" b="1" dirty="0" err="1"/>
              <a:t>Ydy’r</a:t>
            </a:r>
            <a:r>
              <a:rPr lang="en-US" b="1" dirty="0"/>
              <a:t> </a:t>
            </a:r>
            <a:r>
              <a:rPr lang="en-US" b="1" dirty="0" err="1"/>
              <a:t>sgwariau’n</a:t>
            </a:r>
            <a:r>
              <a:rPr lang="en-US" b="1" dirty="0"/>
              <a:t> </a:t>
            </a:r>
            <a:r>
              <a:rPr lang="en-US" b="1" dirty="0" err="1"/>
              <a:t>ffitio’n</a:t>
            </a:r>
            <a:r>
              <a:rPr lang="en-US" b="1" dirty="0"/>
              <a:t> union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mewn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betryal</a:t>
            </a:r>
            <a:r>
              <a:rPr lang="en-US" b="1" dirty="0"/>
              <a:t> felly?” </a:t>
            </a:r>
            <a:r>
              <a:rPr lang="en-US" dirty="0" err="1"/>
              <a:t>Gwrandewch</a:t>
            </a:r>
            <a:r>
              <a:rPr lang="en-US" dirty="0"/>
              <a:t> am “Na, dim </a:t>
            </a:r>
            <a:r>
              <a:rPr lang="en-US" dirty="0" err="1"/>
              <a:t>ond</a:t>
            </a:r>
            <a:r>
              <a:rPr lang="en-US" dirty="0"/>
              <a:t> </a:t>
            </a:r>
            <a:r>
              <a:rPr lang="en-US" dirty="0" err="1"/>
              <a:t>os</a:t>
            </a:r>
            <a:r>
              <a:rPr lang="en-US" dirty="0"/>
              <a:t> </a:t>
            </a:r>
            <a:r>
              <a:rPr lang="en-US" dirty="0" err="1"/>
              <a:t>ydw</a:t>
            </a:r>
            <a:r>
              <a:rPr lang="en-US" dirty="0"/>
              <a:t> </a:t>
            </a:r>
            <a:r>
              <a:rPr lang="en-US" dirty="0" err="1"/>
              <a:t>i’n</a:t>
            </a:r>
            <a:r>
              <a:rPr lang="en-US" dirty="0"/>
              <a:t> </a:t>
            </a:r>
            <a:r>
              <a:rPr lang="en-US" dirty="0" err="1"/>
              <a:t>dechrau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ddechrau’r</a:t>
            </a:r>
            <a:r>
              <a:rPr lang="en-US" dirty="0"/>
              <a:t> </a:t>
            </a:r>
            <a:r>
              <a:rPr lang="en-US" dirty="0" err="1"/>
              <a:t>dilyniant</a:t>
            </a:r>
            <a:r>
              <a:rPr lang="en-US" dirty="0"/>
              <a:t>, (1, 1, 2, …) ac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defnyddio</a:t>
            </a:r>
            <a:r>
              <a:rPr lang="en-US" dirty="0"/>
              <a:t> </a:t>
            </a:r>
            <a:r>
              <a:rPr lang="en-US" dirty="0" err="1"/>
              <a:t>pob</a:t>
            </a:r>
            <a:r>
              <a:rPr lang="en-US" dirty="0"/>
              <a:t> </a:t>
            </a:r>
            <a:r>
              <a:rPr lang="en-US" dirty="0" err="1"/>
              <a:t>rhif</a:t>
            </a:r>
            <a:r>
              <a:rPr lang="en-US" dirty="0"/>
              <a:t> Fibonacci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trefn</a:t>
            </a:r>
            <a:r>
              <a:rPr lang="en-US" dirty="0"/>
              <a:t> </a:t>
            </a:r>
            <a:r>
              <a:rPr lang="en-US" dirty="0" err="1"/>
              <a:t>heb</a:t>
            </a:r>
            <a:r>
              <a:rPr lang="en-US" dirty="0"/>
              <a:t> </a:t>
            </a:r>
            <a:r>
              <a:rPr lang="en-US" dirty="0" err="1"/>
              <a:t>hepgor</a:t>
            </a:r>
            <a:r>
              <a:rPr lang="en-US" dirty="0"/>
              <a:t> </a:t>
            </a:r>
            <a:r>
              <a:rPr lang="en-US" dirty="0" err="1"/>
              <a:t>unrhyw</a:t>
            </a:r>
            <a:r>
              <a:rPr lang="en-US" dirty="0"/>
              <a:t> un y </a:t>
            </a:r>
            <a:r>
              <a:rPr lang="en-US" dirty="0" err="1"/>
              <a:t>mae’n</a:t>
            </a:r>
            <a:r>
              <a:rPr lang="en-US" dirty="0"/>
              <a:t> </a:t>
            </a:r>
            <a:r>
              <a:rPr lang="en-US" dirty="0" err="1"/>
              <a:t>gweithio</a:t>
            </a:r>
            <a:r>
              <a:rPr lang="en-US" dirty="0"/>
              <a:t>.”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720B5-31AB-1946-DFD7-7F241F107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“Mae </a:t>
            </a:r>
            <a:r>
              <a:rPr lang="en-US" dirty="0" err="1"/>
              <a:t>lled</a:t>
            </a:r>
            <a:r>
              <a:rPr lang="en-US" dirty="0"/>
              <a:t> a </a:t>
            </a:r>
            <a:r>
              <a:rPr lang="en-US" dirty="0" err="1"/>
              <a:t>hyd</a:t>
            </a:r>
            <a:r>
              <a:rPr lang="en-US" dirty="0"/>
              <a:t> </a:t>
            </a:r>
            <a:r>
              <a:rPr lang="en-US" dirty="0" err="1"/>
              <a:t>pob</a:t>
            </a:r>
            <a:r>
              <a:rPr lang="en-US" dirty="0"/>
              <a:t> </a:t>
            </a:r>
            <a:r>
              <a:rPr lang="en-US" dirty="0" err="1"/>
              <a:t>petryal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ddau</a:t>
            </a:r>
            <a:r>
              <a:rPr lang="en-US" dirty="0"/>
              <a:t> </a:t>
            </a:r>
            <a:r>
              <a:rPr lang="en-US" dirty="0" err="1"/>
              <a:t>rif</a:t>
            </a:r>
            <a:r>
              <a:rPr lang="en-US" dirty="0"/>
              <a:t> Fibonacci </a:t>
            </a:r>
            <a:r>
              <a:rPr lang="en-US" u="sng" dirty="0" err="1"/>
              <a:t>olynol</a:t>
            </a:r>
            <a:r>
              <a:rPr lang="en-US" dirty="0"/>
              <a:t>. Er </a:t>
            </a:r>
            <a:r>
              <a:rPr lang="en-US" dirty="0" err="1"/>
              <a:t>enghraifft</a:t>
            </a:r>
            <a:r>
              <a:rPr lang="en-US" dirty="0"/>
              <a:t>, 5 × 8 neu 8 × 13.”</a:t>
            </a:r>
          </a:p>
          <a:p>
            <a:pPr>
              <a:lnSpc>
                <a:spcPct val="100000"/>
              </a:lnSpc>
            </a:pPr>
            <a:r>
              <a:rPr lang="en-US" dirty="0"/>
              <a:t>“Mae </a:t>
            </a:r>
            <a:r>
              <a:rPr lang="en-US" dirty="0" err="1"/>
              <a:t>hynny’n</a:t>
            </a:r>
            <a:r>
              <a:rPr lang="en-US" dirty="0"/>
              <a:t> </a:t>
            </a:r>
            <a:r>
              <a:rPr lang="en-US" dirty="0" err="1"/>
              <a:t>golygu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swm</a:t>
            </a:r>
            <a:r>
              <a:rPr lang="en-US" dirty="0"/>
              <a:t> y </a:t>
            </a:r>
            <a:r>
              <a:rPr lang="en-US" dirty="0" err="1"/>
              <a:t>lled</a:t>
            </a:r>
            <a:r>
              <a:rPr lang="en-US" dirty="0"/>
              <a:t> a’r </a:t>
            </a:r>
            <a:r>
              <a:rPr lang="en-US" dirty="0" err="1"/>
              <a:t>hyd</a:t>
            </a:r>
            <a:r>
              <a:rPr lang="en-US" dirty="0"/>
              <a:t> </a:t>
            </a:r>
            <a:r>
              <a:rPr lang="en-US" dirty="0" err="1"/>
              <a:t>yw’r</a:t>
            </a:r>
            <a:r>
              <a:rPr lang="en-US" dirty="0"/>
              <a:t> </a:t>
            </a:r>
            <a:r>
              <a:rPr lang="en-US" dirty="0" err="1"/>
              <a:t>rhif</a:t>
            </a:r>
            <a:r>
              <a:rPr lang="en-US" dirty="0"/>
              <a:t> Fibonacci </a:t>
            </a:r>
            <a:r>
              <a:rPr lang="en-US" dirty="0" err="1"/>
              <a:t>nesaf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ôl</a:t>
            </a:r>
            <a:r>
              <a:rPr lang="en-US" dirty="0"/>
              <a:t> </a:t>
            </a:r>
            <a:r>
              <a:rPr lang="en-US" dirty="0" err="1"/>
              <a:t>hynny</a:t>
            </a:r>
            <a:r>
              <a:rPr lang="en-US" dirty="0"/>
              <a:t>.”</a:t>
            </a:r>
          </a:p>
          <a:p>
            <a:pPr>
              <a:lnSpc>
                <a:spcPct val="100000"/>
              </a:lnSpc>
            </a:pPr>
            <a:r>
              <a:rPr lang="en-US" dirty="0"/>
              <a:t>“</a:t>
            </a:r>
            <a:r>
              <a:rPr lang="en-US" dirty="0" err="1"/>
              <a:t>Yna</a:t>
            </a:r>
            <a:r>
              <a:rPr lang="en-US" dirty="0"/>
              <a:t> </a:t>
            </a:r>
            <a:r>
              <a:rPr lang="en-US" dirty="0" err="1"/>
              <a:t>rwy’n</a:t>
            </a:r>
            <a:r>
              <a:rPr lang="en-US" dirty="0"/>
              <a:t> ychwanegu </a:t>
            </a:r>
            <a:r>
              <a:rPr lang="en-US" dirty="0" err="1"/>
              <a:t>sgwâr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ochr</a:t>
            </a:r>
            <a:r>
              <a:rPr lang="en-US" dirty="0"/>
              <a:t> </a:t>
            </a:r>
            <a:r>
              <a:rPr lang="en-US" dirty="0" err="1"/>
              <a:t>hir</a:t>
            </a:r>
            <a:r>
              <a:rPr lang="en-US" dirty="0"/>
              <a:t> y </a:t>
            </a:r>
            <a:r>
              <a:rPr lang="en-US" dirty="0" err="1"/>
              <a:t>petryal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/>
              <a:t>“</a:t>
            </a:r>
            <a:r>
              <a:rPr lang="en-US" dirty="0" err="1"/>
              <a:t>Nawr</a:t>
            </a:r>
            <a:r>
              <a:rPr lang="en-US" dirty="0"/>
              <a:t>, y </a:t>
            </a:r>
            <a:r>
              <a:rPr lang="en-US" dirty="0" err="1"/>
              <a:t>lled</a:t>
            </a:r>
            <a:r>
              <a:rPr lang="en-US" dirty="0"/>
              <a:t> </a:t>
            </a:r>
            <a:r>
              <a:rPr lang="en-US" dirty="0" err="1"/>
              <a:t>newydd</a:t>
            </a:r>
            <a:r>
              <a:rPr lang="en-US" dirty="0"/>
              <a:t> </a:t>
            </a:r>
            <a:r>
              <a:rPr lang="en-US" dirty="0" err="1"/>
              <a:t>yw’r</a:t>
            </a:r>
            <a:r>
              <a:rPr lang="en-US" dirty="0"/>
              <a:t> hen </a:t>
            </a:r>
            <a:r>
              <a:rPr lang="en-US" dirty="0" err="1"/>
              <a:t>hyd</a:t>
            </a:r>
            <a:r>
              <a:rPr lang="en-US" dirty="0"/>
              <a:t>, </a:t>
            </a:r>
            <a:r>
              <a:rPr lang="en-US" dirty="0" err="1"/>
              <a:t>sy’n</a:t>
            </a:r>
            <a:r>
              <a:rPr lang="en-US" dirty="0"/>
              <a:t> </a:t>
            </a:r>
            <a:r>
              <a:rPr lang="en-US" dirty="0" err="1"/>
              <a:t>rhif</a:t>
            </a:r>
            <a:r>
              <a:rPr lang="en-US" dirty="0"/>
              <a:t> Fibonacci.”</a:t>
            </a:r>
          </a:p>
          <a:p>
            <a:pPr>
              <a:lnSpc>
                <a:spcPct val="100000"/>
              </a:lnSpc>
            </a:pPr>
            <a:r>
              <a:rPr lang="en-US" dirty="0"/>
              <a:t>“</a:t>
            </a:r>
            <a:r>
              <a:rPr lang="en-US" dirty="0" err="1"/>
              <a:t>Hefyd</a:t>
            </a:r>
            <a:r>
              <a:rPr lang="en-US" dirty="0"/>
              <a:t>, </a:t>
            </a:r>
            <a:r>
              <a:rPr lang="en-US" dirty="0" err="1"/>
              <a:t>yr</a:t>
            </a:r>
            <a:r>
              <a:rPr lang="en-US" dirty="0"/>
              <a:t> </a:t>
            </a:r>
            <a:r>
              <a:rPr lang="en-US" dirty="0" err="1"/>
              <a:t>hyd</a:t>
            </a:r>
            <a:r>
              <a:rPr lang="en-US" dirty="0"/>
              <a:t> </a:t>
            </a:r>
            <a:r>
              <a:rPr lang="en-US" dirty="0" err="1"/>
              <a:t>newydd</a:t>
            </a:r>
            <a:r>
              <a:rPr lang="en-US" dirty="0"/>
              <a:t> </a:t>
            </a:r>
            <a:r>
              <a:rPr lang="en-US" dirty="0" err="1"/>
              <a:t>yw</a:t>
            </a:r>
            <a:r>
              <a:rPr lang="en-US" dirty="0"/>
              <a:t> </a:t>
            </a:r>
            <a:r>
              <a:rPr lang="en-US" dirty="0" err="1"/>
              <a:t>swm</a:t>
            </a:r>
            <a:r>
              <a:rPr lang="en-US" dirty="0"/>
              <a:t> </a:t>
            </a:r>
            <a:r>
              <a:rPr lang="en-US" dirty="0" err="1"/>
              <a:t>yr</a:t>
            </a:r>
            <a:r>
              <a:rPr lang="en-US" dirty="0"/>
              <a:t> hen led a hyd. Ac </a:t>
            </a:r>
            <a:r>
              <a:rPr lang="en-US" dirty="0" err="1"/>
              <a:t>mae</a:t>
            </a:r>
            <a:r>
              <a:rPr lang="en-US" dirty="0"/>
              <a:t> </a:t>
            </a:r>
            <a:r>
              <a:rPr lang="en-US" dirty="0" err="1"/>
              <a:t>hyn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hafal</a:t>
            </a:r>
            <a:r>
              <a:rPr lang="en-US" dirty="0"/>
              <a:t> </a:t>
            </a:r>
            <a:r>
              <a:rPr lang="en-US" dirty="0" err="1"/>
              <a:t>i’r</a:t>
            </a:r>
            <a:r>
              <a:rPr lang="en-US" dirty="0"/>
              <a:t> </a:t>
            </a:r>
            <a:r>
              <a:rPr lang="en-US" dirty="0" err="1"/>
              <a:t>rhif</a:t>
            </a:r>
            <a:r>
              <a:rPr lang="en-US" dirty="0"/>
              <a:t> Fibonacci </a:t>
            </a:r>
            <a:r>
              <a:rPr lang="en-US" dirty="0" err="1"/>
              <a:t>nesaf</a:t>
            </a:r>
            <a:r>
              <a:rPr lang="en-US" dirty="0"/>
              <a:t>!”</a:t>
            </a:r>
          </a:p>
          <a:p>
            <a:pPr>
              <a:lnSpc>
                <a:spcPct val="100000"/>
              </a:lnSpc>
            </a:pPr>
            <a:r>
              <a:rPr lang="en-US" dirty="0"/>
              <a:t>“Felly </a:t>
            </a:r>
            <a:r>
              <a:rPr lang="en-US" dirty="0" err="1"/>
              <a:t>bydd</a:t>
            </a:r>
            <a:r>
              <a:rPr lang="en-US" dirty="0"/>
              <a:t> </a:t>
            </a:r>
            <a:r>
              <a:rPr lang="en-US" dirty="0" err="1"/>
              <a:t>sgwariau</a:t>
            </a:r>
            <a:r>
              <a:rPr lang="en-US" dirty="0"/>
              <a:t> </a:t>
            </a:r>
            <a:r>
              <a:rPr lang="en-US" dirty="0" err="1"/>
              <a:t>gydag</a:t>
            </a:r>
            <a:r>
              <a:rPr lang="en-US" dirty="0"/>
              <a:t> </a:t>
            </a:r>
            <a:r>
              <a:rPr lang="en-US" dirty="0" err="1"/>
              <a:t>ochrau</a:t>
            </a:r>
            <a:r>
              <a:rPr lang="en-US" dirty="0"/>
              <a:t> </a:t>
            </a:r>
            <a:r>
              <a:rPr lang="en-US" dirty="0" err="1"/>
              <a:t>sy’n</a:t>
            </a:r>
            <a:r>
              <a:rPr lang="en-US" dirty="0"/>
              <a:t> </a:t>
            </a:r>
            <a:r>
              <a:rPr lang="en-US" dirty="0" err="1"/>
              <a:t>rhifau</a:t>
            </a:r>
            <a:r>
              <a:rPr lang="en-US" dirty="0"/>
              <a:t> Fibonacci bob </a:t>
            </a:r>
            <a:r>
              <a:rPr lang="en-US" dirty="0" err="1"/>
              <a:t>amser</a:t>
            </a:r>
            <a:r>
              <a:rPr lang="en-US" dirty="0"/>
              <a:t> </a:t>
            </a:r>
            <a:r>
              <a:rPr lang="en-US" dirty="0" err="1"/>
              <a:t>yn</a:t>
            </a:r>
            <a:r>
              <a:rPr lang="en-US" dirty="0"/>
              <a:t> </a:t>
            </a:r>
            <a:r>
              <a:rPr lang="en-US" dirty="0" err="1"/>
              <a:t>ffitio’n</a:t>
            </a:r>
            <a:r>
              <a:rPr lang="en-US" dirty="0"/>
              <a:t> union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mewn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betryal</a:t>
            </a:r>
            <a:r>
              <a:rPr lang="en-US" dirty="0"/>
              <a:t>, </a:t>
            </a:r>
            <a:r>
              <a:rPr lang="en-US" dirty="0" err="1"/>
              <a:t>heb</a:t>
            </a:r>
            <a:r>
              <a:rPr lang="en-US" dirty="0"/>
              <a:t> </a:t>
            </a:r>
            <a:r>
              <a:rPr lang="en-US" dirty="0" err="1"/>
              <a:t>unrhyw</a:t>
            </a:r>
            <a:r>
              <a:rPr lang="en-US" dirty="0"/>
              <a:t> </a:t>
            </a:r>
            <a:r>
              <a:rPr lang="en-US" dirty="0" err="1"/>
              <a:t>sgwariau</a:t>
            </a:r>
            <a:r>
              <a:rPr lang="en-US" dirty="0"/>
              <a:t> </a:t>
            </a:r>
            <a:r>
              <a:rPr lang="en-US" dirty="0" err="1"/>
              <a:t>heb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gorchuddio</a:t>
            </a:r>
            <a:r>
              <a:rPr lang="en-US" dirty="0"/>
              <a:t>. </a:t>
            </a:r>
            <a:r>
              <a:rPr lang="en-US" dirty="0" err="1"/>
              <a:t>Gallwn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barhau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ychwanegu </a:t>
            </a:r>
            <a:r>
              <a:rPr lang="en-US" dirty="0" err="1"/>
              <a:t>sgwariau</a:t>
            </a:r>
            <a:r>
              <a:rPr lang="en-US" dirty="0"/>
              <a:t> am </a:t>
            </a:r>
            <a:r>
              <a:rPr lang="en-US" dirty="0" err="1"/>
              <a:t>byth</a:t>
            </a:r>
            <a:r>
              <a:rPr lang="en-US" dirty="0"/>
              <a:t>!”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5E5F1-B091-ECFF-78E4-D01BF4BC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5CED3A-2278-9944-A12C-FCE5BF7D5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dirty="0" err="1"/>
              <a:t>Gwasgwch</a:t>
            </a:r>
            <a:r>
              <a:rPr lang="en-GB" sz="4000" b="1" dirty="0"/>
              <a:t> </a:t>
            </a:r>
            <a:r>
              <a:rPr lang="en-GB" sz="4000" b="1" dirty="0" err="1"/>
              <a:t>ef</a:t>
            </a:r>
            <a:r>
              <a:rPr lang="en-GB" sz="4000" b="1" dirty="0"/>
              <a:t> </a:t>
            </a:r>
            <a:r>
              <a:rPr lang="en-GB" sz="4000" b="1" dirty="0" err="1"/>
              <a:t>i</a:t>
            </a:r>
            <a:r>
              <a:rPr lang="en-GB" sz="4000" b="1" dirty="0"/>
              <a:t> </a:t>
            </a:r>
            <a:r>
              <a:rPr lang="en-GB" sz="4000" b="1" dirty="0" err="1"/>
              <a:t>mewn</a:t>
            </a:r>
            <a:r>
              <a:rPr lang="en-GB" sz="4000" b="1" dirty="0"/>
              <a:t>!</a:t>
            </a:r>
            <a:br>
              <a:rPr lang="en-GB" sz="4000" b="1" dirty="0"/>
            </a:br>
            <a:r>
              <a:rPr lang="en-US" dirty="0"/>
              <a:t>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911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5C0E9A-EBCA-228D-9D8B-3D0F992D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CF1EA767-F6B2-060B-FB36-6BC60E63996B}"/>
              </a:ext>
            </a:extLst>
          </p:cNvPr>
          <p:cNvSpPr/>
          <p:nvPr/>
        </p:nvSpPr>
        <p:spPr>
          <a:xfrm>
            <a:off x="3362325" y="3948112"/>
            <a:ext cx="4133850" cy="409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79A4811E-2F6E-04A2-934F-8AE0E2E9A204}"/>
              </a:ext>
            </a:extLst>
          </p:cNvPr>
          <p:cNvSpPr/>
          <p:nvPr/>
        </p:nvSpPr>
        <p:spPr>
          <a:xfrm>
            <a:off x="2590800" y="3028950"/>
            <a:ext cx="666750" cy="333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73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xiom session theme 2026-06-06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>
            <a:lumMod val="20000"/>
            <a:lumOff val="80000"/>
          </a:schemeClr>
        </a:solidFill>
        <a:ln w="38100"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tx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xiom session theme 2026-06-06" id="{7054EBF9-2370-E541-B7D5-1648FE2D9F37}" vid="{C3C6AD9F-DD1A-004D-A55F-CA8D9840DD61}"/>
    </a:ext>
  </a:extLst>
</a:theme>
</file>

<file path=ppt/theme/theme2.xml><?xml version="1.0" encoding="utf-8"?>
<a:theme xmlns:a="http://schemas.openxmlformats.org/drawingml/2006/main" name="Axiom Rapid Grasper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3.xml><?xml version="1.0" encoding="utf-8"?>
<a:theme xmlns:a="http://schemas.openxmlformats.org/drawingml/2006/main" name="Tasks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3B66C96-6A73-274F-9823-ECA29E626708}" vid="{AB11F986-C8D8-0C4E-8CBB-6CF91EA07C72}"/>
    </a:ext>
  </a:extLst>
</a:theme>
</file>

<file path=ppt/theme/theme4.xml><?xml version="1.0" encoding="utf-8"?>
<a:theme xmlns:a="http://schemas.openxmlformats.org/drawingml/2006/main" name="4_Tasks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5.xml><?xml version="1.0" encoding="utf-8"?>
<a:theme xmlns:a="http://schemas.openxmlformats.org/drawingml/2006/main" name="Axiom Main Content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F160DD-6F78-DE42-8BCC-7C2CFC1F8355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73a1fd70-69ed-4756-8456-14774d1eb465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2F0B96900C6147B9DEC3A2864527CF" ma:contentTypeVersion="14" ma:contentTypeDescription="Create a new document." ma:contentTypeScope="" ma:versionID="e1ebf922ad12023d7bef73e7526ba0f8">
  <xsd:schema xmlns:xsd="http://www.w3.org/2001/XMLSchema" xmlns:xs="http://www.w3.org/2001/XMLSchema" xmlns:p="http://schemas.microsoft.com/office/2006/metadata/properties" xmlns:ns2="68528a6f-d40e-4d19-8e8e-724912bb5ad0" xmlns:ns3="5223daa6-77f4-4a0a-bafa-4c605353a67e" targetNamespace="http://schemas.microsoft.com/office/2006/metadata/properties" ma:root="true" ma:fieldsID="c7e3f9531c6341638304d9c37781b298" ns2:_="" ns3:_="">
    <xsd:import namespace="68528a6f-d40e-4d19-8e8e-724912bb5ad0"/>
    <xsd:import namespace="5223daa6-77f4-4a0a-bafa-4c605353a6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528a6f-d40e-4d19-8e8e-724912bb5a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2afec11-6a44-4b6c-8593-e5b46a8c4f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3daa6-77f4-4a0a-bafa-4c605353a67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733587c-8490-46aa-b7d0-37235a4cc7cd}" ma:internalName="TaxCatchAll" ma:showField="CatchAllData" ma:web="5223daa6-77f4-4a0a-bafa-4c605353a6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23daa6-77f4-4a0a-bafa-4c605353a67e" xsi:nil="true"/>
    <lcf76f155ced4ddcb4097134ff3c332f xmlns="68528a6f-d40e-4d19-8e8e-724912bb5ad0">
      <Terms xmlns="http://schemas.microsoft.com/office/infopath/2007/PartnerControls"/>
    </lcf76f155ced4ddcb4097134ff3c332f>
    <MediaLengthInSeconds xmlns="68528a6f-d40e-4d19-8e8e-724912bb5ad0" xsi:nil="true"/>
    <SharedWithUsers xmlns="5223daa6-77f4-4a0a-bafa-4c605353a67e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DEAF621-0EA1-4622-8323-7729FC15BFB1}">
  <ds:schemaRefs>
    <ds:schemaRef ds:uri="5223daa6-77f4-4a0a-bafa-4c605353a67e"/>
    <ds:schemaRef ds:uri="68528a6f-d40e-4d19-8e8e-724912bb5a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287A66C-5E3B-4C0B-8FD0-BD38182C97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008A97-60A5-45E9-86D3-EAC18074C3FC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5223daa6-77f4-4a0a-bafa-4c605353a67e"/>
    <ds:schemaRef ds:uri="68528a6f-d40e-4d19-8e8e-724912bb5ad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Axiom Session theme 010324</Template>
  <TotalTime>267</TotalTime>
  <Words>3760</Words>
  <Application>Microsoft Macintosh PowerPoint</Application>
  <PresentationFormat>Widescreen</PresentationFormat>
  <Paragraphs>347</Paragraphs>
  <Slides>34</Slides>
  <Notes>13</Notes>
  <HiddenSlides>20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Times New Roman</vt:lpstr>
      <vt:lpstr>Georgia</vt:lpstr>
      <vt:lpstr>Aptos</vt:lpstr>
      <vt:lpstr>Arial</vt:lpstr>
      <vt:lpstr>Axiom session theme 2026-06-06</vt:lpstr>
      <vt:lpstr>Axiom Rapid Grasper</vt:lpstr>
      <vt:lpstr>Tasks</vt:lpstr>
      <vt:lpstr>4_Tasks</vt:lpstr>
      <vt:lpstr>Axiom Main Content</vt:lpstr>
      <vt:lpstr>Sesiwn sampl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Gwasgu Sgwariau</vt:lpstr>
      <vt:lpstr>Gwasgu Sgwariau </vt:lpstr>
      <vt:lpstr>PowerPoint Presentation</vt:lpstr>
      <vt:lpstr> Ydy o’n ffitio? </vt:lpstr>
      <vt:lpstr>Ydy o’n ffitio? </vt:lpstr>
      <vt:lpstr>Ydy o’n ffitio? </vt:lpstr>
      <vt:lpstr>Ydy o’n ffitio? </vt:lpstr>
      <vt:lpstr>Ydy o’n ffitio?  </vt:lpstr>
      <vt:lpstr>Ydy o’n ffitio?  </vt:lpstr>
      <vt:lpstr>Ydy o’n ffitio?  </vt:lpstr>
      <vt:lpstr> Ydy o’n ffitio?  </vt:lpstr>
      <vt:lpstr>Ydy o’n ffitio?  </vt:lpstr>
      <vt:lpstr>Ydy o’n ffitio?  </vt:lpstr>
      <vt:lpstr>Ydy o’n ffitio?  </vt:lpstr>
      <vt:lpstr>Ydy o’n ffitio?  </vt:lpstr>
      <vt:lpstr>Ydy o’n ffitio?  </vt:lpstr>
      <vt:lpstr>PowerPoint Presentation</vt:lpstr>
      <vt:lpstr>Heddiw, sut ydych chi wedi bod… </vt:lpstr>
      <vt:lpstr>PowerPoint Presentation</vt:lpstr>
      <vt:lpstr>Gwasgwch ef i mewn!</vt:lpstr>
      <vt:lpstr>Gwasgwch ef i mewn!</vt:lpstr>
      <vt:lpstr>Gwasgwch ef i mewn!</vt:lpstr>
      <vt:lpstr>Gwasgwch ef i mewn!  </vt:lpstr>
      <vt:lpstr>Gwasgwch ef i mewn!  </vt:lpstr>
      <vt:lpstr>PowerPoint Presentation</vt:lpstr>
    </vt:vector>
  </TitlesOfParts>
  <Company>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Cooke</dc:creator>
  <cp:lastModifiedBy>Annabel Young</cp:lastModifiedBy>
  <cp:revision>71</cp:revision>
  <dcterms:created xsi:type="dcterms:W3CDTF">2024-03-16T22:17:44Z</dcterms:created>
  <dcterms:modified xsi:type="dcterms:W3CDTF">2026-07-06T10:59:37Z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lpwstr>557200.000000000</vt:lpwstr>
  </property>
  <property fmtid="{D5CDD505-2E9C-101B-9397-08002B2CF9AE}" pid="4" name="ComplianceAssetId">
    <vt:lpwstr/>
  </property>
  <property fmtid="{D5CDD505-2E9C-101B-9397-08002B2CF9AE}" pid="5" name="TriggerFlowInfo">
    <vt:lpwstr/>
  </property>
  <property fmtid="{D5CDD505-2E9C-101B-9397-08002B2CF9AE}" pid="6" name="TemplateUrl">
    <vt:lpwstr/>
  </property>
  <property fmtid="{D5CDD505-2E9C-101B-9397-08002B2CF9AE}" pid="7" name="_SharedFileIndex">
    <vt:lpwstr/>
  </property>
  <property fmtid="{D5CDD505-2E9C-101B-9397-08002B2CF9AE}" pid="8" name="_ExtendedDescription">
    <vt:lpwstr/>
  </property>
  <property fmtid="{D5CDD505-2E9C-101B-9397-08002B2CF9AE}" pid="9" name="_SourceUrl">
    <vt:lpwstr/>
  </property>
  <property fmtid="{D5CDD505-2E9C-101B-9397-08002B2CF9AE}" pid="10" name="xd_Signature">
    <vt:lpwstr/>
  </property>
  <property fmtid="{D5CDD505-2E9C-101B-9397-08002B2CF9AE}" pid="11" name="xd_ProgID">
    <vt:lpwstr/>
  </property>
  <property fmtid="{D5CDD505-2E9C-101B-9397-08002B2CF9AE}" pid="12" name="ContentTypeId">
    <vt:lpwstr>0x0101001B2F0B96900C6147B9DEC3A2864527CF</vt:lpwstr>
  </property>
</Properties>
</file>