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843" r:id="rId4"/>
    <p:sldMasterId id="2147483721" r:id="rId5"/>
    <p:sldMasterId id="2147483856" r:id="rId6"/>
    <p:sldMasterId id="2147483872" r:id="rId7"/>
  </p:sldMasterIdLst>
  <p:notesMasterIdLst>
    <p:notesMasterId r:id="rId35"/>
  </p:notesMasterIdLst>
  <p:handoutMasterIdLst>
    <p:handoutMasterId r:id="rId36"/>
  </p:handoutMasterIdLst>
  <p:sldIdLst>
    <p:sldId id="415" r:id="rId8"/>
    <p:sldId id="431" r:id="rId9"/>
    <p:sldId id="352" r:id="rId10"/>
    <p:sldId id="355" r:id="rId11"/>
    <p:sldId id="353" r:id="rId12"/>
    <p:sldId id="429" r:id="rId13"/>
    <p:sldId id="435" r:id="rId14"/>
    <p:sldId id="291" r:id="rId15"/>
    <p:sldId id="786" r:id="rId16"/>
    <p:sldId id="261" r:id="rId17"/>
    <p:sldId id="260" r:id="rId18"/>
    <p:sldId id="366" r:id="rId19"/>
    <p:sldId id="376" r:id="rId20"/>
    <p:sldId id="258" r:id="rId21"/>
    <p:sldId id="371" r:id="rId22"/>
    <p:sldId id="373" r:id="rId23"/>
    <p:sldId id="374" r:id="rId24"/>
    <p:sldId id="375" r:id="rId25"/>
    <p:sldId id="420" r:id="rId26"/>
    <p:sldId id="426" r:id="rId27"/>
    <p:sldId id="427" r:id="rId28"/>
    <p:sldId id="292" r:id="rId29"/>
    <p:sldId id="357" r:id="rId30"/>
    <p:sldId id="348" r:id="rId31"/>
    <p:sldId id="289" r:id="rId32"/>
    <p:sldId id="281" r:id="rId33"/>
    <p:sldId id="430" r:id="rId34"/>
  </p:sldIdLst>
  <p:sldSz cx="12192000" cy="6858000"/>
  <p:notesSz cx="6858000" cy="9144000"/>
  <p:embeddedFontLst>
    <p:embeddedFont>
      <p:font typeface="Georgia" panose="02040502050405020303" pitchFamily="18"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3C78DEA2-3F14-4DAD-AFC3-861E887C34C7}">
          <p14:sldIdLst>
            <p14:sldId id="415"/>
            <p14:sldId id="431"/>
          </p14:sldIdLst>
        </p14:section>
        <p14:section name="Introductory information" id="{6B297159-4A53-4093-9CDA-3ED65FBF8A1C}">
          <p14:sldIdLst>
            <p14:sldId id="352"/>
            <p14:sldId id="355"/>
            <p14:sldId id="353"/>
          </p14:sldIdLst>
        </p14:section>
        <p14:section name="This session" id="{37C733F2-A33F-4FE8-92E5-93A077830682}">
          <p14:sldIdLst>
            <p14:sldId id="429"/>
            <p14:sldId id="435"/>
          </p14:sldIdLst>
        </p14:section>
        <p14:section name="Tasks" id="{273FDF74-613A-4FC8-931F-00E8CCABC999}">
          <p14:sldIdLst>
            <p14:sldId id="291"/>
            <p14:sldId id="786"/>
            <p14:sldId id="261"/>
            <p14:sldId id="260"/>
            <p14:sldId id="366"/>
            <p14:sldId id="376"/>
            <p14:sldId id="258"/>
            <p14:sldId id="371"/>
            <p14:sldId id="373"/>
            <p14:sldId id="374"/>
            <p14:sldId id="375"/>
            <p14:sldId id="420"/>
            <p14:sldId id="426"/>
            <p14:sldId id="427"/>
            <p14:sldId id="292"/>
            <p14:sldId id="357"/>
          </p14:sldIdLst>
        </p14:section>
        <p14:section name="Problems for rapid graspers" id="{09611B39-0D77-4104-8ECA-2720BDF5C04C}">
          <p14:sldIdLst>
            <p14:sldId id="348"/>
            <p14:sldId id="289"/>
            <p14:sldId id="281"/>
          </p14:sldIdLst>
        </p14:section>
        <p14:section name="Thank you and feedback" id="{D2C52143-0AE3-4B23-A641-5C71C999EF47}">
          <p14:sldIdLst>
            <p14:sldId id="43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4E401E-142E-CAC6-227A-59FE21B9F854}" name="Ian Davies" initials="ID" userId="S::Ian.Davies@axiommaths.com::74052fc6-08a1-47c7-8c05-3ccaefe0ecc5" providerId="AD"/>
  <p188:author id="{EAF90C23-AA9D-2B7B-7103-3D877012FD6E}" name="Sam Harvey-Brewin" initials="SH" userId="S::sam.harvey-brewin@axiommaths.com::24f45def-f270-493b-bf53-0a8ca14b1b13" providerId="AD"/>
  <p188:author id="{466BE02A-0CDC-1256-FD7F-1D0E0E44938E}" name="Nicole Cooke" initials="NC" userId="S::nicole.cooke@axiommaths.com::2680455f-8bed-44f7-8eed-9643fe0935f5" providerId="AD"/>
  <p188:author id="{EA778F2E-9EE1-990C-CE58-407967B3A27F}" name="Jack Campbell" initials="JC" userId="S::Jack.Campbell@axiommaths.com::d315a8fd-9026-4d5c-9d60-63d8a7daa82b" providerId="AD"/>
  <p188:author id="{37B04851-5871-A018-2992-3FA335E1A461}" name="Josie Pinder" initials="JP" userId="S::Josie.Pinder@axiommaths.com::d54d163a-c374-465f-bfb8-8d6a2fe21f6e" providerId="AD"/>
  <p188:author id="{BD26FE5D-D6E7-0B1C-C9CB-CF9FFB2D39AF}" name="Josie Ruffles" initials="JR" userId="S::Josie.Ruffles@axiommaths.com::d54d163a-c374-465f-bfb8-8d6a2fe21f6e" providerId="AD"/>
  <p188:author id="{7A710B62-76E3-CD4F-4199-ED396D289CFA}" name="Ian Davies" initials="ID" userId="S::ian.davies@axiommaths.com::74052fc6-08a1-47c7-8c05-3ccaefe0ecc5" providerId="AD"/>
  <p188:author id="{303C0263-B925-2ADE-BBD4-4823FDFE631E}" name="Nicole Cooke" initials="NC" userId="S::Nicole.Cooke@mesme.org::5c380d91-ea1a-445c-94a7-19a2f1a98bb7" providerId="AD"/>
  <p188:author id="{73A8D465-ECE2-7194-B146-4B2155368915}" name="Michael Davies" initials="MD" userId="S::michael.davies@axiommaths.com::bff5d27b-700b-4e6e-a430-d9bc544c5237" providerId="AD"/>
  <p188:author id="{E3F08769-5D69-2D44-C2EF-16D131D4584B}" name="Michael Davies" initials="MD" userId="S::Michael.Davies@axiommaths.com::bff5d27b-700b-4e6e-a430-d9bc544c5237" providerId="AD"/>
  <p188:author id="{CE1B0D72-7969-7999-96E1-800CFD4790B6}" name="Sam Harvey-Brewin" initials="SHB" userId="S::Sam.Harvey-Brewin@axiommaths.onmicrosoft.com::24f45def-f270-493b-bf53-0a8ca14b1b13" providerId="AD"/>
  <p188:author id="{6FF23A95-DE8F-553C-D069-EE2CBB06709F}" name="Annabel Young" initials="AY" userId="S::Annabel.Young@axiommaths.com::74261d52-3181-40fe-b60b-ac9e549448c6" providerId="AD"/>
  <p188:author id="{B24956BF-7FC4-6084-0D5E-882EBE13B16B}" name="Nicole Cooke" initials="NC" userId="S::Nicole.Cooke@axiommaths.com::2680455f-8bed-44f7-8eed-9643fe0935f5" providerId="AD"/>
  <p188:author id="{0F2A87F3-7ABD-AEE8-32DA-D6573B22BFC6}" name="Sam Harvey-Brewin" initials="SH" userId="S::Sam.Harvey-Brewin@axiommaths.com::24f45def-f270-493b-bf53-0a8ca14b1b1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8C6432-A717-9741-8313-01BB8AC04F96}" v="2" dt="2026-07-06T10:07:41.1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623"/>
    <p:restoredTop sz="94601"/>
  </p:normalViewPr>
  <p:slideViewPr>
    <p:cSldViewPr snapToGrid="0">
      <p:cViewPr varScale="1">
        <p:scale>
          <a:sx n="61" d="100"/>
          <a:sy n="61" d="100"/>
        </p:scale>
        <p:origin x="224" y="169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3.fntdata"/><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1.fntdata"/><Relationship Id="rId40" Type="http://schemas.openxmlformats.org/officeDocument/2006/relationships/font" Target="fonts/font4.fntdata"/><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2.fntdata"/><Relationship Id="rId46" Type="http://schemas.microsoft.com/office/2015/10/relationships/revisionInfo" Target="revisionInfo.xml"/><Relationship Id="rId20" Type="http://schemas.openxmlformats.org/officeDocument/2006/relationships/slide" Target="slides/slide13.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 Young" userId="74261d52-3181-40fe-b60b-ac9e549448c6" providerId="ADAL" clId="{2AB22E63-8217-5EE3-A2B6-C7DDFCFB9B19}"/>
    <pc:docChg chg="custSel modSld modMainMaster">
      <pc:chgData name="Annabel Young" userId="74261d52-3181-40fe-b60b-ac9e549448c6" providerId="ADAL" clId="{2AB22E63-8217-5EE3-A2B6-C7DDFCFB9B19}" dt="2026-07-06T10:18:09.599" v="9" actId="478"/>
      <pc:docMkLst>
        <pc:docMk/>
      </pc:docMkLst>
      <pc:sldChg chg="modSp mod">
        <pc:chgData name="Annabel Young" userId="74261d52-3181-40fe-b60b-ac9e549448c6" providerId="ADAL" clId="{2AB22E63-8217-5EE3-A2B6-C7DDFCFB9B19}" dt="2026-07-06T10:03:43.938" v="1" actId="20577"/>
        <pc:sldMkLst>
          <pc:docMk/>
          <pc:sldMk cId="1834510274" sldId="427"/>
        </pc:sldMkLst>
        <pc:spChg chg="mod">
          <ac:chgData name="Annabel Young" userId="74261d52-3181-40fe-b60b-ac9e549448c6" providerId="ADAL" clId="{2AB22E63-8217-5EE3-A2B6-C7DDFCFB9B19}" dt="2026-07-06T10:03:43.938" v="1" actId="20577"/>
          <ac:spMkLst>
            <pc:docMk/>
            <pc:sldMk cId="1834510274" sldId="427"/>
            <ac:spMk id="2" creationId="{802E0F09-776B-0B0F-3242-4A612F267E42}"/>
          </ac:spMkLst>
        </pc:spChg>
      </pc:sldChg>
      <pc:sldChg chg="delSp mod">
        <pc:chgData name="Annabel Young" userId="74261d52-3181-40fe-b60b-ac9e549448c6" providerId="ADAL" clId="{2AB22E63-8217-5EE3-A2B6-C7DDFCFB9B19}" dt="2026-07-06T10:18:09.599" v="9" actId="478"/>
        <pc:sldMkLst>
          <pc:docMk/>
          <pc:sldMk cId="494734162" sldId="430"/>
        </pc:sldMkLst>
        <pc:picChg chg="del">
          <ac:chgData name="Annabel Young" userId="74261d52-3181-40fe-b60b-ac9e549448c6" providerId="ADAL" clId="{2AB22E63-8217-5EE3-A2B6-C7DDFCFB9B19}" dt="2026-07-06T10:18:09.599" v="9" actId="478"/>
          <ac:picMkLst>
            <pc:docMk/>
            <pc:sldMk cId="494734162" sldId="430"/>
            <ac:picMk id="9" creationId="{98D7E7E4-CFB7-B2DD-F623-7A616A1764B6}"/>
          </ac:picMkLst>
        </pc:picChg>
      </pc:sldChg>
      <pc:sldMasterChg chg="modSldLayout">
        <pc:chgData name="Annabel Young" userId="74261d52-3181-40fe-b60b-ac9e549448c6" providerId="ADAL" clId="{2AB22E63-8217-5EE3-A2B6-C7DDFCFB9B19}" dt="2026-07-06T10:08:26.896" v="8" actId="20577"/>
        <pc:sldMasterMkLst>
          <pc:docMk/>
          <pc:sldMasterMk cId="775934656" sldId="2147483856"/>
        </pc:sldMasterMkLst>
        <pc:sldLayoutChg chg="modSp mod">
          <pc:chgData name="Annabel Young" userId="74261d52-3181-40fe-b60b-ac9e549448c6" providerId="ADAL" clId="{2AB22E63-8217-5EE3-A2B6-C7DDFCFB9B19}" dt="2026-07-06T10:08:26.896" v="8" actId="20577"/>
          <pc:sldLayoutMkLst>
            <pc:docMk/>
            <pc:sldMasterMk cId="775934656" sldId="2147483856"/>
            <pc:sldLayoutMk cId="3274964762" sldId="2147483836"/>
          </pc:sldLayoutMkLst>
          <pc:spChg chg="mod">
            <ac:chgData name="Annabel Young" userId="74261d52-3181-40fe-b60b-ac9e549448c6" providerId="ADAL" clId="{2AB22E63-8217-5EE3-A2B6-C7DDFCFB9B19}" dt="2026-07-06T10:08:26.896" v="8" actId="20577"/>
            <ac:spMkLst>
              <pc:docMk/>
              <pc:sldMasterMk cId="775934656" sldId="2147483856"/>
              <pc:sldLayoutMk cId="3274964762" sldId="2147483836"/>
              <ac:spMk id="6" creationId="{AD835C0E-AA65-FF89-DEDA-8D4651827C38}"/>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112FAA-EAB2-E0A2-3AE9-012710878E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78BFDFC-391F-7E50-BB46-C9A9AD4136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8D47E1-62BC-485E-B8C4-F27D627FEAC1}" type="datetimeFigureOut">
              <a:rPr lang="en-GB" smtClean="0"/>
              <a:t>06/07/2026</a:t>
            </a:fld>
            <a:endParaRPr lang="en-GB"/>
          </a:p>
        </p:txBody>
      </p:sp>
      <p:sp>
        <p:nvSpPr>
          <p:cNvPr id="4" name="Footer Placeholder 3">
            <a:extLst>
              <a:ext uri="{FF2B5EF4-FFF2-40B4-BE49-F238E27FC236}">
                <a16:creationId xmlns:a16="http://schemas.microsoft.com/office/drawing/2014/main" id="{57AD8A85-3770-1F20-4C6C-887CBBAC9F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A31262D-25D4-70F1-734A-A9E0D77D618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2B7B2C-C521-4609-9FDA-DCFA391ADF4C}" type="slidenum">
              <a:rPr lang="en-GB" smtClean="0"/>
              <a:t>‹#›</a:t>
            </a:fld>
            <a:endParaRPr lang="en-GB"/>
          </a:p>
        </p:txBody>
      </p:sp>
    </p:spTree>
    <p:extLst>
      <p:ext uri="{BB962C8B-B14F-4D97-AF65-F5344CB8AC3E}">
        <p14:creationId xmlns:p14="http://schemas.microsoft.com/office/powerpoint/2010/main" val="2523718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F633D-D3A1-4EA8-81F4-2A8D2FA593DE}" type="datetimeFigureOut">
              <a:rPr lang="en-GB" smtClean="0"/>
              <a:t>06/07/2026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EA57F9-FF91-4E7B-B0AB-8C2205C961DC}" type="slidenum">
              <a:rPr lang="en-GB" smtClean="0"/>
              <a:t>‹#›</a:t>
            </a:fld>
            <a:endParaRPr lang="en-GB"/>
          </a:p>
        </p:txBody>
      </p:sp>
    </p:spTree>
    <p:extLst>
      <p:ext uri="{BB962C8B-B14F-4D97-AF65-F5344CB8AC3E}">
        <p14:creationId xmlns:p14="http://schemas.microsoft.com/office/powerpoint/2010/main" val="2367453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a:t>
            </a:fld>
            <a:endParaRPr lang="en-GB"/>
          </a:p>
        </p:txBody>
      </p:sp>
    </p:spTree>
    <p:extLst>
      <p:ext uri="{BB962C8B-B14F-4D97-AF65-F5344CB8AC3E}">
        <p14:creationId xmlns:p14="http://schemas.microsoft.com/office/powerpoint/2010/main" val="4156457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3</a:t>
            </a:fld>
            <a:endParaRPr lang="en-GB"/>
          </a:p>
        </p:txBody>
      </p:sp>
    </p:spTree>
    <p:extLst>
      <p:ext uri="{BB962C8B-B14F-4D97-AF65-F5344CB8AC3E}">
        <p14:creationId xmlns:p14="http://schemas.microsoft.com/office/powerpoint/2010/main" val="3638858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D2466-9AC3-423D-AFA8-C138D3D5E9C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8469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10</a:t>
            </a:fld>
            <a:endParaRPr lang="en-GB"/>
          </a:p>
        </p:txBody>
      </p:sp>
    </p:spTree>
    <p:extLst>
      <p:ext uri="{BB962C8B-B14F-4D97-AF65-F5344CB8AC3E}">
        <p14:creationId xmlns:p14="http://schemas.microsoft.com/office/powerpoint/2010/main" val="3851463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11</a:t>
            </a:fld>
            <a:endParaRPr lang="en-GB"/>
          </a:p>
        </p:txBody>
      </p:sp>
    </p:spTree>
    <p:extLst>
      <p:ext uri="{BB962C8B-B14F-4D97-AF65-F5344CB8AC3E}">
        <p14:creationId xmlns:p14="http://schemas.microsoft.com/office/powerpoint/2010/main" val="3746336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12</a:t>
            </a:fld>
            <a:endParaRPr lang="en-GB"/>
          </a:p>
        </p:txBody>
      </p:sp>
    </p:spTree>
    <p:extLst>
      <p:ext uri="{BB962C8B-B14F-4D97-AF65-F5344CB8AC3E}">
        <p14:creationId xmlns:p14="http://schemas.microsoft.com/office/powerpoint/2010/main" val="4046563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13</a:t>
            </a:fld>
            <a:endParaRPr lang="en-GB"/>
          </a:p>
        </p:txBody>
      </p:sp>
    </p:spTree>
    <p:extLst>
      <p:ext uri="{BB962C8B-B14F-4D97-AF65-F5344CB8AC3E}">
        <p14:creationId xmlns:p14="http://schemas.microsoft.com/office/powerpoint/2010/main" val="2886846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14</a:t>
            </a:fld>
            <a:endParaRPr lang="en-GB"/>
          </a:p>
        </p:txBody>
      </p:sp>
    </p:spTree>
    <p:extLst>
      <p:ext uri="{BB962C8B-B14F-4D97-AF65-F5344CB8AC3E}">
        <p14:creationId xmlns:p14="http://schemas.microsoft.com/office/powerpoint/2010/main" val="3375841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15</a:t>
            </a:fld>
            <a:endParaRPr lang="en-GB"/>
          </a:p>
        </p:txBody>
      </p:sp>
    </p:spTree>
    <p:extLst>
      <p:ext uri="{BB962C8B-B14F-4D97-AF65-F5344CB8AC3E}">
        <p14:creationId xmlns:p14="http://schemas.microsoft.com/office/powerpoint/2010/main" val="3344763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16</a:t>
            </a:fld>
            <a:endParaRPr lang="en-GB"/>
          </a:p>
        </p:txBody>
      </p:sp>
    </p:spTree>
    <p:extLst>
      <p:ext uri="{BB962C8B-B14F-4D97-AF65-F5344CB8AC3E}">
        <p14:creationId xmlns:p14="http://schemas.microsoft.com/office/powerpoint/2010/main" val="3148807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17</a:t>
            </a:fld>
            <a:endParaRPr lang="en-GB"/>
          </a:p>
        </p:txBody>
      </p:sp>
    </p:spTree>
    <p:extLst>
      <p:ext uri="{BB962C8B-B14F-4D97-AF65-F5344CB8AC3E}">
        <p14:creationId xmlns:p14="http://schemas.microsoft.com/office/powerpoint/2010/main" val="1811101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20</a:t>
            </a:fld>
            <a:endParaRPr lang="en-GB"/>
          </a:p>
        </p:txBody>
      </p:sp>
    </p:spTree>
    <p:extLst>
      <p:ext uri="{BB962C8B-B14F-4D97-AF65-F5344CB8AC3E}">
        <p14:creationId xmlns:p14="http://schemas.microsoft.com/office/powerpoint/2010/main" val="2006075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21</a:t>
            </a:fld>
            <a:endParaRPr lang="en-GB"/>
          </a:p>
        </p:txBody>
      </p:sp>
    </p:spTree>
    <p:extLst>
      <p:ext uri="{BB962C8B-B14F-4D97-AF65-F5344CB8AC3E}">
        <p14:creationId xmlns:p14="http://schemas.microsoft.com/office/powerpoint/2010/main" val="2229026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EEA57F9-FF91-4E7B-B0AB-8C2205C961DC}" type="slidenum">
              <a:rPr lang="en-GB" smtClean="0"/>
              <a:t>25</a:t>
            </a:fld>
            <a:endParaRPr lang="en-GB"/>
          </a:p>
        </p:txBody>
      </p:sp>
    </p:spTree>
    <p:extLst>
      <p:ext uri="{BB962C8B-B14F-4D97-AF65-F5344CB8AC3E}">
        <p14:creationId xmlns:p14="http://schemas.microsoft.com/office/powerpoint/2010/main" val="42533145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svg"/><Relationship Id="rId7" Type="http://schemas.openxmlformats.org/officeDocument/2006/relationships/image" Target="../media/image10.png"/><Relationship Id="rId2" Type="http://schemas.openxmlformats.org/officeDocument/2006/relationships/image" Target="../media/image6.sv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svg"/><Relationship Id="rId3" Type="http://schemas.microsoft.com/office/2007/relationships/hdphoto" Target="../media/hdphoto1.wdp"/><Relationship Id="rId7" Type="http://schemas.openxmlformats.org/officeDocument/2006/relationships/image" Target="../media/image13.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0.svg"/><Relationship Id="rId4" Type="http://schemas.openxmlformats.org/officeDocument/2006/relationships/image" Target="../media/image19.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2.sv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slideMaster" Target="../slideMasters/slideMaster3.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9.sv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2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3.xml"/><Relationship Id="rId4" Type="http://schemas.openxmlformats.org/officeDocument/2006/relationships/image" Target="../media/image30.svg"/></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9.svg"/><Relationship Id="rId5" Type="http://schemas.openxmlformats.org/officeDocument/2006/relationships/image" Target="../media/image24.svg"/><Relationship Id="rId4" Type="http://schemas.openxmlformats.org/officeDocument/2006/relationships/image" Target="../media/image23.svg"/></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9.svg"/><Relationship Id="rId5" Type="http://schemas.openxmlformats.org/officeDocument/2006/relationships/image" Target="../media/image24.svg"/><Relationship Id="rId4" Type="http://schemas.openxmlformats.org/officeDocument/2006/relationships/image" Target="../media/image23.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hyperlink" Target="mailto:corrections@axiommaths.com" TargetMode="External"/><Relationship Id="rId5" Type="http://schemas.openxmlformats.org/officeDocument/2006/relationships/hyperlink" Target="../Work%20in%20Progress/hub.axiommaths.com" TargetMode="External"/><Relationship Id="rId4"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hyperlink" Target="mailto:corrections@axiommaths.com" TargetMode="External"/><Relationship Id="rId5" Type="http://schemas.openxmlformats.org/officeDocument/2006/relationships/hyperlink" Target="https://axiommaths.typeform.com/to/i5tZnhwx?typeform-source=mesmesurveys.typeform.com#user_id=xxxxx" TargetMode="External"/><Relationship Id="rId4"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2.sv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slideMaster" Target="../slideMasters/slideMaster4.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19.sv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Master" Target="../slideMasters/slideMaster4.xml"/><Relationship Id="rId5" Type="http://schemas.microsoft.com/office/2007/relationships/hdphoto" Target="../media/hdphoto2.wdp"/><Relationship Id="rId4" Type="http://schemas.openxmlformats.org/officeDocument/2006/relationships/image" Target="../media/image26.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4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4.sv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9.svg"/><Relationship Id="rId5" Type="http://schemas.openxmlformats.org/officeDocument/2006/relationships/image" Target="../media/image24.svg"/><Relationship Id="rId4" Type="http://schemas.openxmlformats.org/officeDocument/2006/relationships/image" Target="../media/image23.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1 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74E1-1AE0-474C-55ED-677060E8A45D}"/>
              </a:ext>
            </a:extLst>
          </p:cNvPr>
          <p:cNvSpPr>
            <a:spLocks noGrp="1"/>
          </p:cNvSpPr>
          <p:nvPr>
            <p:ph type="ctrTitle" hasCustomPrompt="1"/>
          </p:nvPr>
        </p:nvSpPr>
        <p:spPr>
          <a:xfrm>
            <a:off x="1523998" y="2161716"/>
            <a:ext cx="5486401" cy="1230363"/>
          </a:xfrm>
        </p:spPr>
        <p:txBody>
          <a:bodyPr anchor="t">
            <a:normAutofit/>
          </a:bodyPr>
          <a:lstStyle>
            <a:lvl1pPr algn="l">
              <a:defRPr sz="4000">
                <a:latin typeface="+mj-lt"/>
              </a:defRPr>
            </a:lvl1pPr>
          </a:lstStyle>
          <a:p>
            <a:r>
              <a:rPr lang="en-US"/>
              <a:t>Block []</a:t>
            </a:r>
            <a:br>
              <a:rPr lang="en-US"/>
            </a:br>
            <a:r>
              <a:rPr lang="en-US"/>
              <a:t>Session []</a:t>
            </a:r>
          </a:p>
        </p:txBody>
      </p:sp>
      <p:sp>
        <p:nvSpPr>
          <p:cNvPr id="3" name="Subtitle 2">
            <a:extLst>
              <a:ext uri="{FF2B5EF4-FFF2-40B4-BE49-F238E27FC236}">
                <a16:creationId xmlns:a16="http://schemas.microsoft.com/office/drawing/2014/main" id="{8B93B9D5-245E-E1E5-EECF-E0EFA716F218}"/>
              </a:ext>
            </a:extLst>
          </p:cNvPr>
          <p:cNvSpPr>
            <a:spLocks noGrp="1"/>
          </p:cNvSpPr>
          <p:nvPr>
            <p:ph type="subTitle" idx="1" hasCustomPrompt="1"/>
          </p:nvPr>
        </p:nvSpPr>
        <p:spPr>
          <a:xfrm>
            <a:off x="1523998" y="3461657"/>
            <a:ext cx="5486402" cy="827315"/>
          </a:xfrm>
          <a:prstGeom prst="rect">
            <a:avLst/>
          </a:prstGeom>
        </p:spPr>
        <p:txBody>
          <a:bodyPr/>
          <a:lstStyle>
            <a:lvl1pPr marL="0" indent="0" algn="l">
              <a:buNone/>
              <a:defRPr sz="32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Session name </a:t>
            </a:r>
          </a:p>
        </p:txBody>
      </p:sp>
      <p:pic>
        <p:nvPicPr>
          <p:cNvPr id="7" name="Image" descr="Image">
            <a:extLst>
              <a:ext uri="{FF2B5EF4-FFF2-40B4-BE49-F238E27FC236}">
                <a16:creationId xmlns:a16="http://schemas.microsoft.com/office/drawing/2014/main" id="{9EE3F794-8A97-09E5-A341-0DAFAF5FD5F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pic>
        <p:nvPicPr>
          <p:cNvPr id="8" name="Image" descr="Image">
            <a:extLst>
              <a:ext uri="{FF2B5EF4-FFF2-40B4-BE49-F238E27FC236}">
                <a16:creationId xmlns:a16="http://schemas.microsoft.com/office/drawing/2014/main" id="{5510ADC8-FCB6-A011-262D-AEA02041EAA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1" y="4069631"/>
            <a:ext cx="3089458" cy="2788369"/>
          </a:xfrm>
          <a:prstGeom prst="rect">
            <a:avLst/>
          </a:prstGeom>
          <a:ln w="12700">
            <a:miter lim="400000"/>
          </a:ln>
        </p:spPr>
      </p:pic>
      <p:pic>
        <p:nvPicPr>
          <p:cNvPr id="9" name="Image" descr="Image">
            <a:extLst>
              <a:ext uri="{FF2B5EF4-FFF2-40B4-BE49-F238E27FC236}">
                <a16:creationId xmlns:a16="http://schemas.microsoft.com/office/drawing/2014/main" id="{4307B9F6-0436-662A-226B-FC4189F52A3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28300" r="10346"/>
          <a:stretch/>
        </p:blipFill>
        <p:spPr>
          <a:xfrm>
            <a:off x="7846679" y="0"/>
            <a:ext cx="4345321" cy="5259264"/>
          </a:xfrm>
          <a:prstGeom prst="rect">
            <a:avLst/>
          </a:prstGeom>
          <a:ln w="12700">
            <a:miter lim="400000"/>
          </a:ln>
        </p:spPr>
      </p:pic>
      <p:sp>
        <p:nvSpPr>
          <p:cNvPr id="4" name="Slide Number Placeholder 5">
            <a:extLst>
              <a:ext uri="{FF2B5EF4-FFF2-40B4-BE49-F238E27FC236}">
                <a16:creationId xmlns:a16="http://schemas.microsoft.com/office/drawing/2014/main" id="{9A1BC40C-63A0-F89B-2EC6-ED7DCCE3452B}"/>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fld id="{35BC334B-5606-F640-9B65-DA4F71454EC0}" type="slidenum">
              <a:rPr lang="en-US" smtClean="0"/>
              <a:pPr/>
              <a:t>‹#›</a:t>
            </a:fld>
            <a:endParaRPr lang="en-US"/>
          </a:p>
        </p:txBody>
      </p:sp>
    </p:spTree>
    <p:extLst>
      <p:ext uri="{BB962C8B-B14F-4D97-AF65-F5344CB8AC3E}">
        <p14:creationId xmlns:p14="http://schemas.microsoft.com/office/powerpoint/2010/main" val="398427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Tree>
    <p:extLst>
      <p:ext uri="{BB962C8B-B14F-4D97-AF65-F5344CB8AC3E}">
        <p14:creationId xmlns:p14="http://schemas.microsoft.com/office/powerpoint/2010/main" val="216189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2 ABC">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DE29CE-E847-3873-68C5-4C980B5F54A5}"/>
              </a:ext>
            </a:extLst>
          </p:cNvPr>
          <p:cNvSpPr txBox="1"/>
          <p:nvPr/>
        </p:nvSpPr>
        <p:spPr>
          <a:xfrm>
            <a:off x="522423" y="352063"/>
            <a:ext cx="603562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The ABC of mentoring</a:t>
            </a:r>
            <a:endParaRPr lang="en-GB"/>
          </a:p>
        </p:txBody>
      </p:sp>
      <p:sp>
        <p:nvSpPr>
          <p:cNvPr id="9" name="Content Placeholder 2">
            <a:extLst>
              <a:ext uri="{FF2B5EF4-FFF2-40B4-BE49-F238E27FC236}">
                <a16:creationId xmlns:a16="http://schemas.microsoft.com/office/drawing/2014/main" id="{5FED33BC-C9F3-E375-A76F-BA48BAF7502A}"/>
              </a:ext>
            </a:extLst>
          </p:cNvPr>
          <p:cNvSpPr txBox="1">
            <a:spLocks/>
          </p:cNvSpPr>
          <p:nvPr/>
        </p:nvSpPr>
        <p:spPr>
          <a:xfrm>
            <a:off x="1787473"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Advance plan</a:t>
            </a:r>
          </a:p>
        </p:txBody>
      </p:sp>
      <p:sp>
        <p:nvSpPr>
          <p:cNvPr id="13" name="TextBox 12">
            <a:extLst>
              <a:ext uri="{FF2B5EF4-FFF2-40B4-BE49-F238E27FC236}">
                <a16:creationId xmlns:a16="http://schemas.microsoft.com/office/drawing/2014/main" id="{30E64D5C-7FAA-F202-4E39-22017D386CF9}"/>
              </a:ext>
            </a:extLst>
          </p:cNvPr>
          <p:cNvSpPr txBox="1"/>
          <p:nvPr/>
        </p:nvSpPr>
        <p:spPr>
          <a:xfrm>
            <a:off x="1787473" y="1984249"/>
            <a:ext cx="8046967" cy="923330"/>
          </a:xfrm>
          <a:prstGeom prst="rect">
            <a:avLst/>
          </a:prstGeom>
          <a:noFill/>
        </p:spPr>
        <p:txBody>
          <a:bodyPr wrap="square">
            <a:spAutoFit/>
          </a:bodyPr>
          <a:lstStyle/>
          <a:p>
            <a:pPr marL="342900" lvl="0" indent="-342900">
              <a:buFont typeface="Arial" panose="020B0604020202020204" pitchFamily="34" charset="0"/>
              <a:buChar char="•"/>
            </a:pPr>
            <a:r>
              <a:rPr lang="en-GB" sz="1800" b="0">
                <a:solidFill>
                  <a:schemeClr val="tx1"/>
                </a:solidFill>
                <a:latin typeface="+mn-lt"/>
              </a:rPr>
              <a:t>Tackle the problems yourself and experience</a:t>
            </a:r>
            <a:r>
              <a:rPr lang="en-GB" sz="1800" b="0" baseline="0">
                <a:solidFill>
                  <a:schemeClr val="tx1"/>
                </a:solidFill>
                <a:latin typeface="+mn-lt"/>
              </a:rPr>
              <a:t> the productive struggle</a:t>
            </a:r>
            <a:endParaRPr lang="en-GB" sz="1800" b="0">
              <a:solidFill>
                <a:schemeClr val="tx1"/>
              </a:solidFill>
              <a:latin typeface="+mn-lt"/>
            </a:endParaRPr>
          </a:p>
          <a:p>
            <a:pPr marL="342900" lvl="0" indent="-342900">
              <a:buFont typeface="Arial" panose="020B0604020202020204" pitchFamily="34" charset="0"/>
              <a:buChar char="•"/>
            </a:pPr>
            <a:r>
              <a:rPr lang="en-GB" sz="1800" b="0">
                <a:solidFill>
                  <a:schemeClr val="tx1"/>
                </a:solidFill>
                <a:latin typeface="+mn-lt"/>
                <a:ea typeface="+mn-lt"/>
                <a:cs typeface="+mn-lt"/>
              </a:rPr>
              <a:t>Consider what the</a:t>
            </a:r>
            <a:r>
              <a:rPr lang="en-GB" sz="1800" b="0" baseline="0">
                <a:solidFill>
                  <a:schemeClr val="tx1"/>
                </a:solidFill>
                <a:latin typeface="+mn-lt"/>
                <a:ea typeface="+mn-lt"/>
                <a:cs typeface="+mn-lt"/>
              </a:rPr>
              <a:t> mathematicians will do, say and ask</a:t>
            </a:r>
          </a:p>
          <a:p>
            <a:pPr marL="342900" lvl="0" indent="-342900">
              <a:buFont typeface="Arial" panose="020B0604020202020204" pitchFamily="34" charset="0"/>
              <a:buChar char="•"/>
            </a:pPr>
            <a:r>
              <a:rPr lang="en-GB" sz="1800" b="0" baseline="0">
                <a:solidFill>
                  <a:schemeClr val="tx1"/>
                </a:solidFill>
                <a:latin typeface="+mn-lt"/>
                <a:ea typeface="+mn-lt"/>
                <a:cs typeface="+mn-lt"/>
              </a:rPr>
              <a:t>Read through the mentor notes and watch the accompanying videos</a:t>
            </a:r>
            <a:endParaRPr lang="en-GB" sz="1800" b="0">
              <a:solidFill>
                <a:schemeClr val="tx1"/>
              </a:solidFill>
              <a:latin typeface="+mn-lt"/>
              <a:ea typeface="+mn-lt"/>
              <a:cs typeface="+mn-lt"/>
            </a:endParaRPr>
          </a:p>
        </p:txBody>
      </p:sp>
      <p:sp>
        <p:nvSpPr>
          <p:cNvPr id="14" name="TextBox 13">
            <a:extLst>
              <a:ext uri="{FF2B5EF4-FFF2-40B4-BE49-F238E27FC236}">
                <a16:creationId xmlns:a16="http://schemas.microsoft.com/office/drawing/2014/main" id="{FC0B7F01-8D0C-3901-1595-A2BF7DED4205}"/>
              </a:ext>
            </a:extLst>
          </p:cNvPr>
          <p:cNvSpPr txBox="1"/>
          <p:nvPr/>
        </p:nvSpPr>
        <p:spPr>
          <a:xfrm>
            <a:off x="3270387" y="2917602"/>
            <a:ext cx="7120890" cy="523220"/>
          </a:xfrm>
          <a:prstGeom prst="rect">
            <a:avLst/>
          </a:prstGeom>
          <a:noFill/>
        </p:spPr>
        <p:txBody>
          <a:bodyPr wrap="square">
            <a:spAutoFit/>
          </a:bodyPr>
          <a:lstStyle/>
          <a:p>
            <a:pPr marL="0" indent="0">
              <a:buNone/>
            </a:pPr>
            <a:r>
              <a:rPr lang="en-GB" sz="2800" b="1">
                <a:solidFill>
                  <a:schemeClr val="tx2"/>
                </a:solidFill>
                <a:latin typeface="+mn-lt"/>
              </a:rPr>
              <a:t>Bring out the maths from them</a:t>
            </a:r>
          </a:p>
        </p:txBody>
      </p:sp>
      <p:sp>
        <p:nvSpPr>
          <p:cNvPr id="15" name="TextBox 14">
            <a:extLst>
              <a:ext uri="{FF2B5EF4-FFF2-40B4-BE49-F238E27FC236}">
                <a16:creationId xmlns:a16="http://schemas.microsoft.com/office/drawing/2014/main" id="{2BF28937-2002-2032-2118-13C92A2BD42E}"/>
              </a:ext>
            </a:extLst>
          </p:cNvPr>
          <p:cNvSpPr txBox="1"/>
          <p:nvPr/>
        </p:nvSpPr>
        <p:spPr>
          <a:xfrm>
            <a:off x="3270387" y="3383761"/>
            <a:ext cx="8103203" cy="1200329"/>
          </a:xfrm>
          <a:prstGeom prst="rect">
            <a:avLst/>
          </a:prstGeom>
          <a:noFill/>
        </p:spPr>
        <p:txBody>
          <a:bodyPr wrap="square">
            <a:spAutoFit/>
          </a:bodyPr>
          <a:lstStyle/>
          <a:p>
            <a:pPr marL="342900" lvl="0" indent="-342900">
              <a:buFont typeface="Arial" panose="020B0604020202020204" pitchFamily="34" charset="0"/>
              <a:buChar char="•"/>
            </a:pPr>
            <a:r>
              <a:rPr lang="en-GB" sz="1800" b="0">
                <a:solidFill>
                  <a:schemeClr val="tx1"/>
                </a:solidFill>
                <a:latin typeface="+mn-lt"/>
              </a:rPr>
              <a:t>Ask questions</a:t>
            </a:r>
            <a:r>
              <a:rPr lang="en-GB" sz="1800" b="0" baseline="0">
                <a:solidFill>
                  <a:schemeClr val="tx1"/>
                </a:solidFill>
                <a:latin typeface="+mn-lt"/>
              </a:rPr>
              <a:t> to extend their mathematical thinking</a:t>
            </a:r>
          </a:p>
          <a:p>
            <a:pPr marL="342900" lvl="0" indent="-342900">
              <a:buFont typeface="Arial" panose="020B0604020202020204" pitchFamily="34" charset="0"/>
              <a:buChar char="•"/>
            </a:pPr>
            <a:r>
              <a:rPr lang="en-GB" sz="1800" b="0">
                <a:solidFill>
                  <a:schemeClr val="tx1"/>
                </a:solidFill>
                <a:latin typeface="+mn-lt"/>
              </a:rPr>
              <a:t>Introduce</a:t>
            </a:r>
            <a:r>
              <a:rPr lang="en-GB" sz="1800" b="0" baseline="0">
                <a:solidFill>
                  <a:schemeClr val="tx1"/>
                </a:solidFill>
                <a:latin typeface="+mn-lt"/>
              </a:rPr>
              <a:t> representations to expose the mathematical structure</a:t>
            </a:r>
            <a:endParaRPr lang="en-GB" sz="1800" b="0">
              <a:solidFill>
                <a:schemeClr val="tx1"/>
              </a:solidFill>
              <a:latin typeface="+mn-lt"/>
            </a:endParaRPr>
          </a:p>
          <a:p>
            <a:pPr marL="342900" lvl="0" indent="-342900">
              <a:buFont typeface="Arial" panose="020B0604020202020204" pitchFamily="34" charset="0"/>
              <a:buChar char="•"/>
            </a:pPr>
            <a:r>
              <a:rPr lang="en-GB" sz="1800" b="0">
                <a:solidFill>
                  <a:schemeClr val="tx1"/>
                </a:solidFill>
                <a:latin typeface="+mn-lt"/>
              </a:rPr>
              <a:t>…but give them space to be adventurous. Pause</a:t>
            </a:r>
            <a:r>
              <a:rPr lang="en-GB" sz="1800" b="0" baseline="0">
                <a:solidFill>
                  <a:schemeClr val="tx1"/>
                </a:solidFill>
                <a:latin typeface="+mn-lt"/>
              </a:rPr>
              <a:t>, wait and watch what they do. Get everyone used to an unawkward silence.</a:t>
            </a:r>
            <a:endParaRPr lang="en-GB" sz="1800" b="0">
              <a:solidFill>
                <a:schemeClr val="tx1"/>
              </a:solidFill>
              <a:latin typeface="+mn-lt"/>
            </a:endParaRPr>
          </a:p>
        </p:txBody>
      </p:sp>
      <p:sp>
        <p:nvSpPr>
          <p:cNvPr id="16" name="TextBox 15">
            <a:extLst>
              <a:ext uri="{FF2B5EF4-FFF2-40B4-BE49-F238E27FC236}">
                <a16:creationId xmlns:a16="http://schemas.microsoft.com/office/drawing/2014/main" id="{5012DDF4-B7E4-54C9-615A-DF7DE3DD1DB5}"/>
              </a:ext>
            </a:extLst>
          </p:cNvPr>
          <p:cNvSpPr txBox="1"/>
          <p:nvPr/>
        </p:nvSpPr>
        <p:spPr>
          <a:xfrm>
            <a:off x="1787473" y="4661297"/>
            <a:ext cx="7120890" cy="523220"/>
          </a:xfrm>
          <a:prstGeom prst="rect">
            <a:avLst/>
          </a:prstGeom>
          <a:noFill/>
        </p:spPr>
        <p:txBody>
          <a:bodyPr wrap="square">
            <a:spAutoFit/>
          </a:bodyPr>
          <a:lstStyle/>
          <a:p>
            <a:pPr marL="0" indent="0">
              <a:buNone/>
            </a:pPr>
            <a:r>
              <a:rPr lang="en-GB" sz="2800" b="1">
                <a:solidFill>
                  <a:schemeClr val="tx2"/>
                </a:solidFill>
                <a:latin typeface="+mn-lt"/>
              </a:rPr>
              <a:t>Catalyse conversations</a:t>
            </a:r>
            <a:r>
              <a:rPr lang="en-GB" sz="2800" b="1" baseline="0">
                <a:solidFill>
                  <a:schemeClr val="tx2"/>
                </a:solidFill>
                <a:latin typeface="+mn-lt"/>
              </a:rPr>
              <a:t> </a:t>
            </a:r>
            <a:endParaRPr lang="en-GB" sz="2800" b="1">
              <a:solidFill>
                <a:schemeClr val="tx2"/>
              </a:solidFill>
              <a:latin typeface="+mn-lt"/>
            </a:endParaRPr>
          </a:p>
        </p:txBody>
      </p:sp>
      <p:sp>
        <p:nvSpPr>
          <p:cNvPr id="17" name="TextBox 16">
            <a:extLst>
              <a:ext uri="{FF2B5EF4-FFF2-40B4-BE49-F238E27FC236}">
                <a16:creationId xmlns:a16="http://schemas.microsoft.com/office/drawing/2014/main" id="{C6B255D1-64EB-813A-E948-CE1ABF8F9FC6}"/>
              </a:ext>
            </a:extLst>
          </p:cNvPr>
          <p:cNvSpPr txBox="1"/>
          <p:nvPr/>
        </p:nvSpPr>
        <p:spPr>
          <a:xfrm>
            <a:off x="1787473" y="5184517"/>
            <a:ext cx="8861818" cy="1200329"/>
          </a:xfrm>
          <a:prstGeom prst="rect">
            <a:avLst/>
          </a:prstGeom>
          <a:noFill/>
        </p:spPr>
        <p:txBody>
          <a:bodyPr wrap="square">
            <a:spAutoFit/>
          </a:bodyPr>
          <a:lstStyle/>
          <a:p>
            <a:pPr marL="285750" lvl="0" indent="-285750">
              <a:buFont typeface="Arial" panose="020B0604020202020204" pitchFamily="34" charset="0"/>
              <a:buChar char="•"/>
            </a:pPr>
            <a:r>
              <a:rPr lang="en-GB" sz="1800" b="0">
                <a:solidFill>
                  <a:schemeClr val="tx1"/>
                </a:solidFill>
                <a:latin typeface="+mn-lt"/>
              </a:rPr>
              <a:t>Sometimes</a:t>
            </a:r>
            <a:r>
              <a:rPr lang="en-GB" sz="1800" b="0" baseline="0">
                <a:solidFill>
                  <a:schemeClr val="tx1"/>
                </a:solidFill>
                <a:latin typeface="+mn-lt"/>
              </a:rPr>
              <a:t> individually, sometimes collectively</a:t>
            </a:r>
          </a:p>
          <a:p>
            <a:pPr marL="285750" lvl="0" indent="-285750">
              <a:buFont typeface="Arial" panose="020B0604020202020204" pitchFamily="34" charset="0"/>
              <a:buChar char="•"/>
            </a:pPr>
            <a:r>
              <a:rPr lang="en-GB" sz="1800" b="0" baseline="0">
                <a:solidFill>
                  <a:schemeClr val="tx1"/>
                </a:solidFill>
                <a:latin typeface="+mn-lt"/>
              </a:rPr>
              <a:t>Model and a</a:t>
            </a:r>
            <a:r>
              <a:rPr lang="en-GB" sz="1800" b="0">
                <a:solidFill>
                  <a:schemeClr val="tx1"/>
                </a:solidFill>
                <a:latin typeface="+mn-lt"/>
              </a:rPr>
              <a:t>sk</a:t>
            </a:r>
            <a:r>
              <a:rPr lang="en-GB" sz="1800" b="0" baseline="0">
                <a:solidFill>
                  <a:schemeClr val="tx1"/>
                </a:solidFill>
                <a:latin typeface="+mn-lt"/>
              </a:rPr>
              <a:t> for precise mathematical vocabulary</a:t>
            </a:r>
          </a:p>
          <a:p>
            <a:pPr marL="285750" lvl="0" indent="-285750">
              <a:buFont typeface="Arial" panose="020B0604020202020204" pitchFamily="34" charset="0"/>
              <a:buChar char="•"/>
            </a:pPr>
            <a:r>
              <a:rPr lang="en-GB" sz="1800" b="0" baseline="0">
                <a:solidFill>
                  <a:schemeClr val="tx1"/>
                </a:solidFill>
                <a:latin typeface="+mn-lt"/>
              </a:rPr>
              <a:t>Help them to help each other</a:t>
            </a:r>
          </a:p>
          <a:p>
            <a:pPr marL="285750" lvl="0" indent="-285750">
              <a:buFont typeface="Arial" panose="020B0604020202020204" pitchFamily="34" charset="0"/>
              <a:buChar char="•"/>
            </a:pPr>
            <a:r>
              <a:rPr lang="en-GB" sz="1800" b="0" baseline="0">
                <a:solidFill>
                  <a:schemeClr val="tx1"/>
                </a:solidFill>
                <a:latin typeface="+mn-lt"/>
              </a:rPr>
              <a:t>No child left behind on the mountainside</a:t>
            </a:r>
          </a:p>
        </p:txBody>
      </p:sp>
      <p:sp>
        <p:nvSpPr>
          <p:cNvPr id="4" name="Speech Bubble: Rectangle with Corners Rounded 3">
            <a:extLst>
              <a:ext uri="{FF2B5EF4-FFF2-40B4-BE49-F238E27FC236}">
                <a16:creationId xmlns:a16="http://schemas.microsoft.com/office/drawing/2014/main" id="{D73F0C9C-1EE3-1A6A-5339-7625BCC97139}"/>
              </a:ext>
            </a:extLst>
          </p:cNvPr>
          <p:cNvSpPr/>
          <p:nvPr/>
        </p:nvSpPr>
        <p:spPr>
          <a:xfrm>
            <a:off x="522423" y="3099939"/>
            <a:ext cx="2176255" cy="595800"/>
          </a:xfrm>
          <a:prstGeom prst="wedgeRoundRectCallout">
            <a:avLst>
              <a:gd name="adj1" fmla="val 73021"/>
              <a:gd name="adj2" fmla="val 23959"/>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What’s the same, what’s different?</a:t>
            </a:r>
          </a:p>
        </p:txBody>
      </p:sp>
      <p:sp>
        <p:nvSpPr>
          <p:cNvPr id="11" name="Speech Bubble: Rectangle with Corners Rounded 10">
            <a:extLst>
              <a:ext uri="{FF2B5EF4-FFF2-40B4-BE49-F238E27FC236}">
                <a16:creationId xmlns:a16="http://schemas.microsoft.com/office/drawing/2014/main" id="{5F0C1438-298D-8795-2977-AC69317D9140}"/>
              </a:ext>
            </a:extLst>
          </p:cNvPr>
          <p:cNvSpPr/>
          <p:nvPr/>
        </p:nvSpPr>
        <p:spPr>
          <a:xfrm>
            <a:off x="7301501" y="4632347"/>
            <a:ext cx="1801352" cy="693927"/>
          </a:xfrm>
          <a:prstGeom prst="wedgeRoundRectCallout">
            <a:avLst>
              <a:gd name="adj1" fmla="val -48240"/>
              <a:gd name="adj2" fmla="val 67655"/>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t>Are you sure? Convince me.</a:t>
            </a:r>
          </a:p>
        </p:txBody>
      </p:sp>
      <p:sp>
        <p:nvSpPr>
          <p:cNvPr id="12" name="Speech Bubble: Rectangle with Corners Rounded 11">
            <a:extLst>
              <a:ext uri="{FF2B5EF4-FFF2-40B4-BE49-F238E27FC236}">
                <a16:creationId xmlns:a16="http://schemas.microsoft.com/office/drawing/2014/main" id="{DC2DCCFC-FAEC-1901-962A-34FF5B0B30B6}"/>
              </a:ext>
            </a:extLst>
          </p:cNvPr>
          <p:cNvSpPr/>
          <p:nvPr/>
        </p:nvSpPr>
        <p:spPr>
          <a:xfrm>
            <a:off x="9236284" y="4632347"/>
            <a:ext cx="1668053" cy="693927"/>
          </a:xfrm>
          <a:prstGeom prst="wedgeRoundRectCallout">
            <a:avLst>
              <a:gd name="adj1" fmla="val -57341"/>
              <a:gd name="adj2" fmla="val 86811"/>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Agree or challenge?</a:t>
            </a:r>
          </a:p>
        </p:txBody>
      </p:sp>
      <p:sp>
        <p:nvSpPr>
          <p:cNvPr id="18" name="Speech Bubble: Rectangle with Corners Rounded 17">
            <a:extLst>
              <a:ext uri="{FF2B5EF4-FFF2-40B4-BE49-F238E27FC236}">
                <a16:creationId xmlns:a16="http://schemas.microsoft.com/office/drawing/2014/main" id="{B1DA4875-737A-F081-C1F6-ED6344295F81}"/>
              </a:ext>
            </a:extLst>
          </p:cNvPr>
          <p:cNvSpPr/>
          <p:nvPr/>
        </p:nvSpPr>
        <p:spPr>
          <a:xfrm>
            <a:off x="7617799" y="5688835"/>
            <a:ext cx="3286538" cy="640319"/>
          </a:xfrm>
          <a:prstGeom prst="wedgeRoundRectCallout">
            <a:avLst>
              <a:gd name="adj1" fmla="val -56938"/>
              <a:gd name="adj2" fmla="val -18973"/>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a:t>
            </a:r>
            <a:r>
              <a:rPr lang="en-GB" sz="1600" b="1" baseline="0"/>
              <a:t> is the correct mathematical term for that?</a:t>
            </a:r>
            <a:endParaRPr lang="en-GB" sz="1600" b="1"/>
          </a:p>
        </p:txBody>
      </p:sp>
      <p:sp>
        <p:nvSpPr>
          <p:cNvPr id="19" name="Speech Bubble: Rectangle with Corners Rounded 18">
            <a:extLst>
              <a:ext uri="{FF2B5EF4-FFF2-40B4-BE49-F238E27FC236}">
                <a16:creationId xmlns:a16="http://schemas.microsoft.com/office/drawing/2014/main" id="{5FBFEEA6-9FDB-B8BC-B94B-C643C37930E8}"/>
              </a:ext>
            </a:extLst>
          </p:cNvPr>
          <p:cNvSpPr/>
          <p:nvPr/>
        </p:nvSpPr>
        <p:spPr>
          <a:xfrm>
            <a:off x="7388486" y="1451251"/>
            <a:ext cx="3236969" cy="432861"/>
          </a:xfrm>
          <a:prstGeom prst="wedgeRoundRectCallout">
            <a:avLst>
              <a:gd name="adj1" fmla="val 7020"/>
              <a:gd name="adj2" fmla="val 130021"/>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 are the misconceptions?</a:t>
            </a:r>
          </a:p>
        </p:txBody>
      </p:sp>
      <p:pic>
        <p:nvPicPr>
          <p:cNvPr id="20" name="Graphic 19" descr="Questions with solid fill">
            <a:extLst>
              <a:ext uri="{FF2B5EF4-FFF2-40B4-BE49-F238E27FC236}">
                <a16:creationId xmlns:a16="http://schemas.microsoft.com/office/drawing/2014/main" id="{85C24201-E57C-8BC7-53C6-415AEB8012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621078" y="2942684"/>
            <a:ext cx="785640" cy="785640"/>
          </a:xfrm>
          <a:prstGeom prst="rect">
            <a:avLst/>
          </a:prstGeom>
        </p:spPr>
      </p:pic>
      <p:pic>
        <p:nvPicPr>
          <p:cNvPr id="21" name="Graphic 20" descr="Chat with solid fill">
            <a:extLst>
              <a:ext uri="{FF2B5EF4-FFF2-40B4-BE49-F238E27FC236}">
                <a16:creationId xmlns:a16="http://schemas.microsoft.com/office/drawing/2014/main" id="{8D4C93A2-98AC-B226-185D-CC4C40EED8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83971" y="4575053"/>
            <a:ext cx="781070" cy="781070"/>
          </a:xfrm>
          <a:prstGeom prst="rect">
            <a:avLst/>
          </a:prstGeom>
        </p:spPr>
      </p:pic>
      <p:pic>
        <p:nvPicPr>
          <p:cNvPr id="22" name="Graphic 21" descr="List with solid fill">
            <a:extLst>
              <a:ext uri="{FF2B5EF4-FFF2-40B4-BE49-F238E27FC236}">
                <a16:creationId xmlns:a16="http://schemas.microsoft.com/office/drawing/2014/main" id="{EA64ADA5-69EA-1997-7678-BE3CF03971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83971" y="1376602"/>
            <a:ext cx="834127" cy="834127"/>
          </a:xfrm>
          <a:prstGeom prst="rect">
            <a:avLst/>
          </a:prstGeom>
        </p:spPr>
      </p:pic>
      <p:sp>
        <p:nvSpPr>
          <p:cNvPr id="23" name="Speech Bubble: Rectangle with Corners Rounded 22">
            <a:extLst>
              <a:ext uri="{FF2B5EF4-FFF2-40B4-BE49-F238E27FC236}">
                <a16:creationId xmlns:a16="http://schemas.microsoft.com/office/drawing/2014/main" id="{33C04F71-810C-68A9-BBA9-727403497B9A}"/>
              </a:ext>
            </a:extLst>
          </p:cNvPr>
          <p:cNvSpPr/>
          <p:nvPr/>
        </p:nvSpPr>
        <p:spPr>
          <a:xfrm>
            <a:off x="549159" y="3837496"/>
            <a:ext cx="2176255" cy="595800"/>
          </a:xfrm>
          <a:prstGeom prst="wedgeRoundRectCallout">
            <a:avLst>
              <a:gd name="adj1" fmla="val 73021"/>
              <a:gd name="adj2" fmla="val 23959"/>
              <a:gd name="adj3" fmla="val 16667"/>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t>What do you notice?</a:t>
            </a:r>
          </a:p>
        </p:txBody>
      </p:sp>
      <p:pic>
        <p:nvPicPr>
          <p:cNvPr id="5" name="Image" descr="Image">
            <a:extLst>
              <a:ext uri="{FF2B5EF4-FFF2-40B4-BE49-F238E27FC236}">
                <a16:creationId xmlns:a16="http://schemas.microsoft.com/office/drawing/2014/main" id="{71D31A8B-07F2-3EFF-B0AA-3301DB24314D}"/>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3BC10DDD-44D9-EAAC-6129-8595F464825A}"/>
              </a:ext>
            </a:extLst>
          </p:cNvPr>
          <p:cNvPicPr>
            <a:picLocks noChangeAspect="1"/>
          </p:cNvPicPr>
          <p:nvPr/>
        </p:nvPicPr>
        <p:blipFill>
          <a:blip r:embed="rId7"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6" name="Image" descr="Image">
            <a:extLst>
              <a:ext uri="{FF2B5EF4-FFF2-40B4-BE49-F238E27FC236}">
                <a16:creationId xmlns:a16="http://schemas.microsoft.com/office/drawing/2014/main" id="{9884E1CD-E258-BE01-0E87-53CD4E5B59D2}"/>
              </a:ext>
            </a:extLst>
          </p:cNvPr>
          <p:cNvPicPr>
            <a:picLocks noChangeAspect="1"/>
          </p:cNvPicPr>
          <p:nvPr/>
        </p:nvPicPr>
        <p:blipFill>
          <a:blip r:embed="rId8"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7" name="TextBox 6">
            <a:extLst>
              <a:ext uri="{FF2B5EF4-FFF2-40B4-BE49-F238E27FC236}">
                <a16:creationId xmlns:a16="http://schemas.microsoft.com/office/drawing/2014/main" id="{C3A3B612-4FF0-7E59-B653-38E7F8488D6B}"/>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sp>
        <p:nvSpPr>
          <p:cNvPr id="10" name="Footer Placeholder 4">
            <a:extLst>
              <a:ext uri="{FF2B5EF4-FFF2-40B4-BE49-F238E27FC236}">
                <a16:creationId xmlns:a16="http://schemas.microsoft.com/office/drawing/2014/main" id="{D753860F-B3C1-C6DA-ABD3-5B9DD41AC0D6}"/>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98131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Modes of engagement typ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E4AE60-B895-CFF8-4C9E-92BE8C6F12D8}"/>
              </a:ext>
            </a:extLst>
          </p:cNvPr>
          <p:cNvSpPr txBox="1"/>
          <p:nvPr/>
        </p:nvSpPr>
        <p:spPr>
          <a:xfrm>
            <a:off x="1625600" y="-1612900"/>
            <a:ext cx="184731" cy="369332"/>
          </a:xfrm>
          <a:prstGeom prst="rect">
            <a:avLst/>
          </a:prstGeom>
          <a:noFill/>
        </p:spPr>
        <p:txBody>
          <a:bodyPr wrap="none" rtlCol="0">
            <a:spAutoFit/>
          </a:bodyPr>
          <a:lstStyle/>
          <a:p>
            <a:endParaRPr lang="en-GB"/>
          </a:p>
        </p:txBody>
      </p:sp>
      <p:sp>
        <p:nvSpPr>
          <p:cNvPr id="17" name="TextBox 16">
            <a:extLst>
              <a:ext uri="{FF2B5EF4-FFF2-40B4-BE49-F238E27FC236}">
                <a16:creationId xmlns:a16="http://schemas.microsoft.com/office/drawing/2014/main" id="{28CC53CC-DDA0-3E85-4088-AD1379346FF5}"/>
              </a:ext>
            </a:extLst>
          </p:cNvPr>
          <p:cNvSpPr txBox="1"/>
          <p:nvPr/>
        </p:nvSpPr>
        <p:spPr>
          <a:xfrm>
            <a:off x="574675" y="1475371"/>
            <a:ext cx="10792376" cy="1077218"/>
          </a:xfrm>
          <a:prstGeom prst="rect">
            <a:avLst/>
          </a:prstGeom>
          <a:noFill/>
        </p:spPr>
        <p:txBody>
          <a:bodyPr wrap="square">
            <a:spAutoFit/>
          </a:bodyPr>
          <a:lstStyle/>
          <a:p>
            <a:pPr lvl="0">
              <a:spcBef>
                <a:spcPts val="600"/>
              </a:spcBef>
              <a:spcAft>
                <a:spcPts val="600"/>
              </a:spcAft>
            </a:pPr>
            <a:r>
              <a:rPr lang="en-GB" sz="1600" dirty="0"/>
              <a:t>In your ‘</a:t>
            </a:r>
            <a:r>
              <a:rPr lang="en-GB" sz="1600" b="1" dirty="0">
                <a:solidFill>
                  <a:schemeClr val="tx2"/>
                </a:solidFill>
              </a:rPr>
              <a:t>advance planning</a:t>
            </a:r>
            <a:r>
              <a:rPr lang="en-GB" sz="1600" dirty="0"/>
              <a:t>’, decide how your circle will engage with the problems so that you ‘</a:t>
            </a:r>
            <a:r>
              <a:rPr lang="en-GB" sz="1600" b="1" dirty="0">
                <a:solidFill>
                  <a:schemeClr val="tx2"/>
                </a:solidFill>
              </a:rPr>
              <a:t>bring out </a:t>
            </a:r>
            <a:br>
              <a:rPr lang="en-GB" sz="1600" b="1" dirty="0">
                <a:solidFill>
                  <a:schemeClr val="tx2"/>
                </a:solidFill>
              </a:rPr>
            </a:br>
            <a:r>
              <a:rPr lang="en-GB" sz="1600" b="1" dirty="0">
                <a:solidFill>
                  <a:schemeClr val="tx2"/>
                </a:solidFill>
              </a:rPr>
              <a:t>the maths from them</a:t>
            </a:r>
            <a:r>
              <a:rPr lang="en-GB" sz="1600" dirty="0"/>
              <a:t>’ and ‘</a:t>
            </a:r>
            <a:r>
              <a:rPr lang="en-GB" sz="1600" b="1" dirty="0">
                <a:solidFill>
                  <a:schemeClr val="tx2"/>
                </a:solidFill>
              </a:rPr>
              <a:t>catalyse conversations</a:t>
            </a:r>
            <a:r>
              <a:rPr lang="en-GB" sz="1600" dirty="0"/>
              <a:t>'. You should consider many things, including the set up of </a:t>
            </a:r>
            <a:br>
              <a:rPr lang="en-GB" sz="1600" dirty="0"/>
            </a:br>
            <a:r>
              <a:rPr lang="en-GB" sz="1600" dirty="0"/>
              <a:t>your circle (e.g. online/in person). However, Axiom Maths recommends varying the modes of engagement so that the mathematicians learn to write, think and speak mathematics, both independently and collaboratively.</a:t>
            </a:r>
          </a:p>
        </p:txBody>
      </p:sp>
      <p:sp>
        <p:nvSpPr>
          <p:cNvPr id="3" name="TextBox 2">
            <a:extLst>
              <a:ext uri="{FF2B5EF4-FFF2-40B4-BE49-F238E27FC236}">
                <a16:creationId xmlns:a16="http://schemas.microsoft.com/office/drawing/2014/main" id="{E49E0972-B4AA-62B3-AED4-AE1A16048808}"/>
              </a:ext>
            </a:extLst>
          </p:cNvPr>
          <p:cNvSpPr txBox="1"/>
          <p:nvPr/>
        </p:nvSpPr>
        <p:spPr>
          <a:xfrm>
            <a:off x="522423" y="352063"/>
            <a:ext cx="5931432"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Modes of engagement</a:t>
            </a:r>
            <a:endParaRPr lang="en-GB"/>
          </a:p>
        </p:txBody>
      </p:sp>
      <p:sp>
        <p:nvSpPr>
          <p:cNvPr id="2" name="Footer Placeholder 4">
            <a:extLst>
              <a:ext uri="{FF2B5EF4-FFF2-40B4-BE49-F238E27FC236}">
                <a16:creationId xmlns:a16="http://schemas.microsoft.com/office/drawing/2014/main" id="{D9C14F5C-4042-D26A-820B-1F578125318E}"/>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8" name="Image" descr="Image">
            <a:extLst>
              <a:ext uri="{FF2B5EF4-FFF2-40B4-BE49-F238E27FC236}">
                <a16:creationId xmlns:a16="http://schemas.microsoft.com/office/drawing/2014/main" id="{940FAD50-7BB2-4966-2597-1BAA49CA3264}"/>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Slide Number Placeholder 5">
            <a:extLst>
              <a:ext uri="{FF2B5EF4-FFF2-40B4-BE49-F238E27FC236}">
                <a16:creationId xmlns:a16="http://schemas.microsoft.com/office/drawing/2014/main" id="{D6236013-DF1D-540D-55FA-B13BF04D0F33}"/>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7" name="Image" descr="Image">
            <a:extLst>
              <a:ext uri="{FF2B5EF4-FFF2-40B4-BE49-F238E27FC236}">
                <a16:creationId xmlns:a16="http://schemas.microsoft.com/office/drawing/2014/main" id="{AF43D6B9-FD6B-139F-6594-90DC447A14B7}"/>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6" name="Image" descr="Image">
            <a:extLst>
              <a:ext uri="{FF2B5EF4-FFF2-40B4-BE49-F238E27FC236}">
                <a16:creationId xmlns:a16="http://schemas.microsoft.com/office/drawing/2014/main" id="{14CB978B-EFC9-2C45-3B47-97F99E9D13DA}"/>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9" name="TextBox 18">
            <a:extLst>
              <a:ext uri="{FF2B5EF4-FFF2-40B4-BE49-F238E27FC236}">
                <a16:creationId xmlns:a16="http://schemas.microsoft.com/office/drawing/2014/main" id="{D45746E1-41AC-9C59-A44A-F98642ACCDF1}"/>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graphicFrame>
        <p:nvGraphicFramePr>
          <p:cNvPr id="8" name="Table 6">
            <a:extLst>
              <a:ext uri="{FF2B5EF4-FFF2-40B4-BE49-F238E27FC236}">
                <a16:creationId xmlns:a16="http://schemas.microsoft.com/office/drawing/2014/main" id="{3188E03A-B5A8-E34A-1890-27DE113F35FD}"/>
              </a:ext>
            </a:extLst>
          </p:cNvPr>
          <p:cNvGraphicFramePr>
            <a:graphicFrameLocks noGrp="1"/>
          </p:cNvGraphicFramePr>
          <p:nvPr>
            <p:extLst>
              <p:ext uri="{D42A27DB-BD31-4B8C-83A1-F6EECF244321}">
                <p14:modId xmlns:p14="http://schemas.microsoft.com/office/powerpoint/2010/main" val="3892395537"/>
              </p:ext>
            </p:extLst>
          </p:nvPr>
        </p:nvGraphicFramePr>
        <p:xfrm>
          <a:off x="609600" y="2717695"/>
          <a:ext cx="10757451" cy="3150414"/>
        </p:xfrm>
        <a:graphic>
          <a:graphicData uri="http://schemas.openxmlformats.org/drawingml/2006/table">
            <a:tbl>
              <a:tblPr firstRow="1" bandRow="1">
                <a:tableStyleId>{5C22544A-7EE6-4342-B048-85BDC9FD1C3A}</a:tableStyleId>
              </a:tblPr>
              <a:tblGrid>
                <a:gridCol w="1768339">
                  <a:extLst>
                    <a:ext uri="{9D8B030D-6E8A-4147-A177-3AD203B41FA5}">
                      <a16:colId xmlns:a16="http://schemas.microsoft.com/office/drawing/2014/main" val="2723135486"/>
                    </a:ext>
                  </a:extLst>
                </a:gridCol>
                <a:gridCol w="7912584">
                  <a:extLst>
                    <a:ext uri="{9D8B030D-6E8A-4147-A177-3AD203B41FA5}">
                      <a16:colId xmlns:a16="http://schemas.microsoft.com/office/drawing/2014/main" val="2354065705"/>
                    </a:ext>
                  </a:extLst>
                </a:gridCol>
                <a:gridCol w="1076528">
                  <a:extLst>
                    <a:ext uri="{9D8B030D-6E8A-4147-A177-3AD203B41FA5}">
                      <a16:colId xmlns:a16="http://schemas.microsoft.com/office/drawing/2014/main" val="61435557"/>
                    </a:ext>
                  </a:extLst>
                </a:gridCol>
              </a:tblGrid>
              <a:tr h="324437">
                <a:tc>
                  <a:txBody>
                    <a:bodyPr/>
                    <a:lstStyle/>
                    <a:p>
                      <a:pPr algn="ctr"/>
                      <a:r>
                        <a:rPr lang="en-GB" sz="1600" b="1">
                          <a:solidFill>
                            <a:schemeClr val="tx2"/>
                          </a:solidFill>
                          <a:latin typeface="+mn-lt"/>
                        </a:rPr>
                        <a:t>Mode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chemeClr val="tx2"/>
                          </a:solidFill>
                          <a:latin typeface="+mn-lt"/>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600" b="1">
                          <a:solidFill>
                            <a:schemeClr val="tx2"/>
                          </a:solidFill>
                          <a:latin typeface="+mn-lt"/>
                        </a:rPr>
                        <a:t>Icon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7504869"/>
                  </a:ext>
                </a:extLst>
              </a:tr>
              <a:tr h="828447">
                <a:tc>
                  <a:txBody>
                    <a:bodyPr/>
                    <a:lstStyle/>
                    <a:p>
                      <a:r>
                        <a:rPr lang="en-GB" sz="1600" b="1">
                          <a:solidFill>
                            <a:schemeClr val="tx1"/>
                          </a:solidFill>
                          <a:latin typeface="+mn-lt"/>
                        </a:rPr>
                        <a:t>Independent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mathematicians grapple with the problems individually, recording their own efforts. The mentor engages with the mathematicians individually. The mathematicians compare methods with each other as they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8407716"/>
                  </a:ext>
                </a:extLst>
              </a:tr>
              <a:tr h="567764">
                <a:tc>
                  <a:txBody>
                    <a:bodyPr/>
                    <a:lstStyle/>
                    <a:p>
                      <a:r>
                        <a:rPr lang="en-GB" sz="1600" b="1">
                          <a:solidFill>
                            <a:schemeClr val="tx1"/>
                          </a:solidFill>
                          <a:latin typeface="+mn-lt"/>
                        </a:rPr>
                        <a:t>Collaborative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mathematicians work together towards a solution, and create a shared record of their efforts.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7760803"/>
                  </a:ext>
                </a:extLst>
              </a:tr>
              <a:tr h="567764">
                <a:tc>
                  <a:txBody>
                    <a:bodyPr/>
                    <a:lstStyle/>
                    <a:p>
                      <a:r>
                        <a:rPr lang="en-GB" sz="1600" b="1">
                          <a:solidFill>
                            <a:schemeClr val="tx1"/>
                          </a:solidFill>
                          <a:latin typeface="+mn-lt"/>
                        </a:rPr>
                        <a:t>Discussion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mentor catalyses a conversation between the mathematicians about work that they have done, or are about to 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8992595"/>
                  </a:ext>
                </a:extLst>
              </a:tr>
              <a:tr h="828447">
                <a:tc>
                  <a:txBody>
                    <a:bodyPr/>
                    <a:lstStyle/>
                    <a:p>
                      <a:r>
                        <a:rPr lang="en-GB" sz="1600" b="1">
                          <a:solidFill>
                            <a:schemeClr val="tx1"/>
                          </a:solidFill>
                          <a:latin typeface="+mn-lt"/>
                        </a:rPr>
                        <a:t>Quick fire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600" b="0">
                          <a:solidFill>
                            <a:schemeClr val="tx1"/>
                          </a:solidFill>
                          <a:latin typeface="+mn-lt"/>
                        </a:rPr>
                        <a:t>The mathematicians are time limited in preparing a response to a problem, and show their responses to the mentor and circle simultaneously (e.g. on mini-whiteboards/ in an online ‘chat blast’)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600"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924656"/>
                  </a:ext>
                </a:extLst>
              </a:tr>
            </a:tbl>
          </a:graphicData>
        </a:graphic>
      </p:graphicFrame>
      <p:pic>
        <p:nvPicPr>
          <p:cNvPr id="9" name="Graphic 8" descr="Collision with solid fill">
            <a:extLst>
              <a:ext uri="{FF2B5EF4-FFF2-40B4-BE49-F238E27FC236}">
                <a16:creationId xmlns:a16="http://schemas.microsoft.com/office/drawing/2014/main" id="{B9B71066-B317-F17E-394D-EEB3A8B2387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49328" y="5132827"/>
            <a:ext cx="571500" cy="571500"/>
          </a:xfrm>
          <a:prstGeom prst="rect">
            <a:avLst/>
          </a:prstGeom>
        </p:spPr>
      </p:pic>
      <p:grpSp>
        <p:nvGrpSpPr>
          <p:cNvPr id="10" name="Group 9">
            <a:extLst>
              <a:ext uri="{FF2B5EF4-FFF2-40B4-BE49-F238E27FC236}">
                <a16:creationId xmlns:a16="http://schemas.microsoft.com/office/drawing/2014/main" id="{053BEB7F-8590-FC89-3714-6406FE417A92}"/>
              </a:ext>
            </a:extLst>
          </p:cNvPr>
          <p:cNvGrpSpPr/>
          <p:nvPr/>
        </p:nvGrpSpPr>
        <p:grpSpPr>
          <a:xfrm>
            <a:off x="10449795" y="3997019"/>
            <a:ext cx="770566" cy="403894"/>
            <a:chOff x="8453996" y="4245769"/>
            <a:chExt cx="770566" cy="403894"/>
          </a:xfrm>
        </p:grpSpPr>
        <p:pic>
          <p:nvPicPr>
            <p:cNvPr id="11" name="Graphic 10" descr="Hike with solid fill">
              <a:extLst>
                <a:ext uri="{FF2B5EF4-FFF2-40B4-BE49-F238E27FC236}">
                  <a16:creationId xmlns:a16="http://schemas.microsoft.com/office/drawing/2014/main" id="{BFE41B9E-E303-524C-D56D-005E0AA3DB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53996" y="4249889"/>
              <a:ext cx="395654" cy="395654"/>
            </a:xfrm>
            <a:prstGeom prst="rect">
              <a:avLst/>
            </a:prstGeom>
          </p:spPr>
        </p:pic>
        <p:pic>
          <p:nvPicPr>
            <p:cNvPr id="12" name="Graphic 11" descr="Hike with solid fill">
              <a:extLst>
                <a:ext uri="{FF2B5EF4-FFF2-40B4-BE49-F238E27FC236}">
                  <a16:creationId xmlns:a16="http://schemas.microsoft.com/office/drawing/2014/main" id="{9F75D8AE-061B-1102-6344-BEAB6C5F0D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31081" y="4254009"/>
              <a:ext cx="395654" cy="395654"/>
            </a:xfrm>
            <a:prstGeom prst="rect">
              <a:avLst/>
            </a:prstGeom>
          </p:spPr>
        </p:pic>
        <p:pic>
          <p:nvPicPr>
            <p:cNvPr id="13" name="Graphic 12" descr="Hike with solid fill">
              <a:extLst>
                <a:ext uri="{FF2B5EF4-FFF2-40B4-BE49-F238E27FC236}">
                  <a16:creationId xmlns:a16="http://schemas.microsoft.com/office/drawing/2014/main" id="{1FAC1283-6027-4690-F770-26C2343166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28908" y="4245769"/>
              <a:ext cx="395654" cy="395654"/>
            </a:xfrm>
            <a:prstGeom prst="rect">
              <a:avLst/>
            </a:prstGeom>
          </p:spPr>
        </p:pic>
      </p:grpSp>
      <p:pic>
        <p:nvPicPr>
          <p:cNvPr id="14" name="Graphic 13" descr="Chat with solid fill">
            <a:extLst>
              <a:ext uri="{FF2B5EF4-FFF2-40B4-BE49-F238E27FC236}">
                <a16:creationId xmlns:a16="http://schemas.microsoft.com/office/drawing/2014/main" id="{61A0C274-616C-BA48-5DAE-977514C5A51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549329" y="4500710"/>
            <a:ext cx="571499" cy="571499"/>
          </a:xfrm>
          <a:prstGeom prst="rect">
            <a:avLst/>
          </a:prstGeom>
        </p:spPr>
      </p:pic>
      <p:pic>
        <p:nvPicPr>
          <p:cNvPr id="15" name="Graphic 14" descr="Hike with solid fill">
            <a:extLst>
              <a:ext uri="{FF2B5EF4-FFF2-40B4-BE49-F238E27FC236}">
                <a16:creationId xmlns:a16="http://schemas.microsoft.com/office/drawing/2014/main" id="{D88AF3A6-8774-3ED0-9E2A-6999C9A8C43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26880" y="3280594"/>
            <a:ext cx="395654" cy="395654"/>
          </a:xfrm>
          <a:prstGeom prst="rect">
            <a:avLst/>
          </a:prstGeom>
        </p:spPr>
      </p:pic>
    </p:spTree>
    <p:extLst>
      <p:ext uri="{BB962C8B-B14F-4D97-AF65-F5344CB8AC3E}">
        <p14:creationId xmlns:p14="http://schemas.microsoft.com/office/powerpoint/2010/main" val="286946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4 Previously on">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5" name="Content Placeholder 2">
            <a:extLst>
              <a:ext uri="{FF2B5EF4-FFF2-40B4-BE49-F238E27FC236}">
                <a16:creationId xmlns:a16="http://schemas.microsoft.com/office/drawing/2014/main" id="{2BBCC0BF-3446-185B-D9BA-72DB462BAD7A}"/>
              </a:ext>
            </a:extLst>
          </p:cNvPr>
          <p:cNvSpPr>
            <a:spLocks noGrp="1"/>
          </p:cNvSpPr>
          <p:nvPr>
            <p:ph idx="13"/>
          </p:nvPr>
        </p:nvSpPr>
        <p:spPr>
          <a:xfrm>
            <a:off x="596348" y="2692295"/>
            <a:ext cx="10757452" cy="3177095"/>
          </a:xfrm>
          <a:prstGeom prst="rect">
            <a:avLst/>
          </a:prstGeom>
        </p:spPr>
        <p:txBody>
          <a:bodyPr/>
          <a:lstStyle>
            <a:lvl1pPr marL="342900" indent="-342900">
              <a:spcAft>
                <a:spcPts val="600"/>
              </a:spcAft>
              <a:buFont typeface="Arial" panose="020B0604020202020204" pitchFamily="34" charset="0"/>
              <a:buChar char="•"/>
              <a:defRPr sz="1800" b="0" i="0">
                <a:solidFill>
                  <a:schemeClr val="tx1"/>
                </a:solidFill>
              </a:defRPr>
            </a:lvl1pPr>
            <a:lvl2pPr marL="468000" indent="-234000">
              <a:spcAft>
                <a:spcPts val="600"/>
              </a:spcAft>
              <a:buFont typeface="Arial" panose="020B0604020202020204" pitchFamily="34" charset="0"/>
              <a:buChar char="•"/>
              <a:defRPr sz="1800" b="0" i="0">
                <a:solidFill>
                  <a:schemeClr val="tx1"/>
                </a:solidFill>
              </a:defRPr>
            </a:lvl2pPr>
            <a:lvl3pPr marL="914400" indent="0">
              <a:spcAft>
                <a:spcPts val="600"/>
              </a:spcAft>
              <a:buNone/>
              <a:defRPr sz="2000" b="0" i="0">
                <a:solidFill>
                  <a:schemeClr val="tx1"/>
                </a:solidFill>
              </a:defRPr>
            </a:lvl3pPr>
            <a:lvl4pPr>
              <a:spcAft>
                <a:spcPts val="600"/>
              </a:spcAft>
              <a:defRPr sz="2000" b="0" i="0"/>
            </a:lvl4pPr>
            <a:lvl5pPr>
              <a:spcAft>
                <a:spcPts val="600"/>
              </a:spcAft>
              <a:defRPr sz="2000" b="0" i="0"/>
            </a:lvl5pPr>
          </a:lstStyle>
          <a:p>
            <a:pPr lvl="0"/>
            <a:r>
              <a:rPr lang="en-GB"/>
              <a:t>Click to edit Master text styles</a:t>
            </a:r>
          </a:p>
          <a:p>
            <a:pPr lvl="1"/>
            <a:r>
              <a:rPr lang="en-GB"/>
              <a:t>Second level</a:t>
            </a:r>
          </a:p>
        </p:txBody>
      </p:sp>
      <p:sp>
        <p:nvSpPr>
          <p:cNvPr id="6" name="TextBox 5">
            <a:extLst>
              <a:ext uri="{FF2B5EF4-FFF2-40B4-BE49-F238E27FC236}">
                <a16:creationId xmlns:a16="http://schemas.microsoft.com/office/drawing/2014/main" id="{95C41172-CF79-8799-FC8E-6B4F6476AD78}"/>
              </a:ext>
            </a:extLst>
          </p:cNvPr>
          <p:cNvSpPr txBox="1"/>
          <p:nvPr/>
        </p:nvSpPr>
        <p:spPr>
          <a:xfrm>
            <a:off x="522423" y="352063"/>
            <a:ext cx="428995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Previously on…</a:t>
            </a:r>
            <a:endParaRPr lang="en-GB"/>
          </a:p>
        </p:txBody>
      </p:sp>
      <p:sp>
        <p:nvSpPr>
          <p:cNvPr id="2" name="Footer Placeholder 4">
            <a:extLst>
              <a:ext uri="{FF2B5EF4-FFF2-40B4-BE49-F238E27FC236}">
                <a16:creationId xmlns:a16="http://schemas.microsoft.com/office/drawing/2014/main" id="{8D0222C5-B081-76D3-4690-70C9A1B5A7A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8767F7B1-A5C0-92BB-C3D5-922D868773F9}"/>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9" name="Image" descr="Image">
            <a:extLst>
              <a:ext uri="{FF2B5EF4-FFF2-40B4-BE49-F238E27FC236}">
                <a16:creationId xmlns:a16="http://schemas.microsoft.com/office/drawing/2014/main" id="{09A97D5D-E305-B69B-F737-A497007ABF93}"/>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0" name="Image" descr="Image">
            <a:extLst>
              <a:ext uri="{FF2B5EF4-FFF2-40B4-BE49-F238E27FC236}">
                <a16:creationId xmlns:a16="http://schemas.microsoft.com/office/drawing/2014/main" id="{0BCCA301-9BC0-B934-25A0-2A9155133B5C}"/>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1" name="TextBox 10">
            <a:extLst>
              <a:ext uri="{FF2B5EF4-FFF2-40B4-BE49-F238E27FC236}">
                <a16:creationId xmlns:a16="http://schemas.microsoft.com/office/drawing/2014/main" id="{64F5982A-ECD9-90E9-19D1-C2D6610FDA74}"/>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
        <p:nvSpPr>
          <p:cNvPr id="8" name="TextBox 7">
            <a:extLst>
              <a:ext uri="{FF2B5EF4-FFF2-40B4-BE49-F238E27FC236}">
                <a16:creationId xmlns:a16="http://schemas.microsoft.com/office/drawing/2014/main" id="{8C9FABCE-B166-B415-1146-16FE514073C8}"/>
              </a:ext>
            </a:extLst>
          </p:cNvPr>
          <p:cNvSpPr txBox="1"/>
          <p:nvPr/>
        </p:nvSpPr>
        <p:spPr>
          <a:xfrm>
            <a:off x="596348" y="1453895"/>
            <a:ext cx="10746000" cy="1238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dirty="0"/>
              <a:t>During these sessions, the mathematicians will use some key terminology and concepts that have been covered in previous blocks. Please do not share this slide with them before starting the session, as the problems are intended to give the mathematicians a chance to recall (and perhaps productively struggle to recall) as and when this prior learning is needed.</a:t>
            </a:r>
          </a:p>
        </p:txBody>
      </p:sp>
    </p:spTree>
    <p:extLst>
      <p:ext uri="{BB962C8B-B14F-4D97-AF65-F5344CB8AC3E}">
        <p14:creationId xmlns:p14="http://schemas.microsoft.com/office/powerpoint/2010/main" val="316070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5 Session intentio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B2D9078-DC0F-E425-6560-79CEBCEFA350}"/>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solidFill>
                  <a:schemeClr val="tx1"/>
                </a:solidFill>
              </a:defRPr>
            </a:lvl1pPr>
            <a:lvl2pPr marL="468000" indent="-234000">
              <a:spcAft>
                <a:spcPts val="600"/>
              </a:spcAft>
              <a:buFont typeface="Arial" panose="020B0604020202020204" pitchFamily="34" charset="0"/>
              <a:buChar char="•"/>
              <a:defRPr sz="2000" b="0" i="0">
                <a:solidFill>
                  <a:schemeClr val="tx1"/>
                </a:solidFill>
              </a:defRPr>
            </a:lvl2pPr>
            <a:lvl3pPr>
              <a:spcAft>
                <a:spcPts val="600"/>
              </a:spcAft>
              <a:defRPr sz="2000" b="0" i="0">
                <a:solidFill>
                  <a:schemeClr val="tx1"/>
                </a:solidFill>
              </a:defRPr>
            </a:lvl3pPr>
            <a:lvl4pPr>
              <a:spcAft>
                <a:spcPts val="600"/>
              </a:spcAft>
              <a:defRPr sz="2000" b="0" i="0"/>
            </a:lvl4pPr>
            <a:lvl5pPr>
              <a:spcAft>
                <a:spcPts val="600"/>
              </a:spcAft>
              <a:defRPr sz="2000" b="0" i="0"/>
            </a:lvl5pPr>
          </a:lstStyle>
          <a:p>
            <a:pPr lvl="0"/>
            <a:r>
              <a:rPr lang="en-GB"/>
              <a:t>Click to edit Master text styles</a:t>
            </a:r>
          </a:p>
          <a:p>
            <a:pPr lvl="1"/>
            <a:r>
              <a:rPr lang="en-GB"/>
              <a:t>Second level</a:t>
            </a:r>
          </a:p>
          <a:p>
            <a:pPr lvl="2"/>
            <a:r>
              <a:rPr lang="en-GB"/>
              <a:t>Third level</a:t>
            </a:r>
          </a:p>
        </p:txBody>
      </p:sp>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3" name="TextBox 2">
            <a:extLst>
              <a:ext uri="{FF2B5EF4-FFF2-40B4-BE49-F238E27FC236}">
                <a16:creationId xmlns:a16="http://schemas.microsoft.com/office/drawing/2014/main" id="{DF372B9A-64B1-8D20-6584-A80B86D18FDC}"/>
              </a:ext>
            </a:extLst>
          </p:cNvPr>
          <p:cNvSpPr txBox="1"/>
          <p:nvPr/>
        </p:nvSpPr>
        <p:spPr>
          <a:xfrm>
            <a:off x="522423" y="352063"/>
            <a:ext cx="7595349" cy="707886"/>
          </a:xfrm>
          <a:prstGeom prst="rect">
            <a:avLst/>
          </a:prstGeom>
          <a:noFill/>
        </p:spPr>
        <p:txBody>
          <a:bodyPr wrap="none" rtlCol="0">
            <a:spAutoFit/>
          </a:bodyPr>
          <a:lstStyle/>
          <a:p>
            <a:r>
              <a:rPr kumimoji="0" lang="en-US" sz="40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The intention of the session</a:t>
            </a:r>
            <a:endParaRPr lang="en-GB" dirty="0"/>
          </a:p>
        </p:txBody>
      </p:sp>
      <p:sp>
        <p:nvSpPr>
          <p:cNvPr id="2" name="Footer Placeholder 4">
            <a:extLst>
              <a:ext uri="{FF2B5EF4-FFF2-40B4-BE49-F238E27FC236}">
                <a16:creationId xmlns:a16="http://schemas.microsoft.com/office/drawing/2014/main" id="{1A3498AA-D7F0-6F3F-0E16-3BAFD9CC3B6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9386CF29-5987-6F70-9882-B73A23E9BF54}"/>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5" name="Image" descr="Image">
            <a:extLst>
              <a:ext uri="{FF2B5EF4-FFF2-40B4-BE49-F238E27FC236}">
                <a16:creationId xmlns:a16="http://schemas.microsoft.com/office/drawing/2014/main" id="{3FD21ACD-3873-D889-FC16-17FDCCEEB50C}"/>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9" name="Image" descr="Image">
            <a:extLst>
              <a:ext uri="{FF2B5EF4-FFF2-40B4-BE49-F238E27FC236}">
                <a16:creationId xmlns:a16="http://schemas.microsoft.com/office/drawing/2014/main" id="{F00DAFA1-2186-1049-1139-D01F4F8CB5D9}"/>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0" name="TextBox 9">
            <a:extLst>
              <a:ext uri="{FF2B5EF4-FFF2-40B4-BE49-F238E27FC236}">
                <a16:creationId xmlns:a16="http://schemas.microsoft.com/office/drawing/2014/main" id="{C30FC40C-8692-C096-7FA0-695294BAF0B7}"/>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Tree>
    <p:extLst>
      <p:ext uri="{BB962C8B-B14F-4D97-AF65-F5344CB8AC3E}">
        <p14:creationId xmlns:p14="http://schemas.microsoft.com/office/powerpoint/2010/main" val="16267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6 Session overview">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3" name="TextBox 2">
            <a:extLst>
              <a:ext uri="{FF2B5EF4-FFF2-40B4-BE49-F238E27FC236}">
                <a16:creationId xmlns:a16="http://schemas.microsoft.com/office/drawing/2014/main" id="{DF372B9A-64B1-8D20-6584-A80B86D18FDC}"/>
              </a:ext>
            </a:extLst>
          </p:cNvPr>
          <p:cNvSpPr txBox="1"/>
          <p:nvPr/>
        </p:nvSpPr>
        <p:spPr>
          <a:xfrm>
            <a:off x="522423" y="352063"/>
            <a:ext cx="6367449" cy="707886"/>
          </a:xfrm>
          <a:prstGeom prst="rect">
            <a:avLst/>
          </a:prstGeom>
          <a:noFill/>
        </p:spPr>
        <p:txBody>
          <a:bodyPr wrap="none" rtlCol="0">
            <a:spAutoFit/>
          </a:bodyPr>
          <a:lstStyle/>
          <a:p>
            <a:r>
              <a:rPr kumimoji="0" lang="en-US" sz="40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Overview of the session</a:t>
            </a:r>
            <a:endParaRPr lang="en-GB" dirty="0"/>
          </a:p>
        </p:txBody>
      </p:sp>
      <p:sp>
        <p:nvSpPr>
          <p:cNvPr id="2" name="Footer Placeholder 4">
            <a:extLst>
              <a:ext uri="{FF2B5EF4-FFF2-40B4-BE49-F238E27FC236}">
                <a16:creationId xmlns:a16="http://schemas.microsoft.com/office/drawing/2014/main" id="{1A3498AA-D7F0-6F3F-0E16-3BAFD9CC3B6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9386CF29-5987-6F70-9882-B73A23E9BF54}"/>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5" name="Image" descr="Image">
            <a:extLst>
              <a:ext uri="{FF2B5EF4-FFF2-40B4-BE49-F238E27FC236}">
                <a16:creationId xmlns:a16="http://schemas.microsoft.com/office/drawing/2014/main" id="{3FD21ACD-3873-D889-FC16-17FDCCEEB50C}"/>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9" name="Image" descr="Image">
            <a:extLst>
              <a:ext uri="{FF2B5EF4-FFF2-40B4-BE49-F238E27FC236}">
                <a16:creationId xmlns:a16="http://schemas.microsoft.com/office/drawing/2014/main" id="{F00DAFA1-2186-1049-1139-D01F4F8CB5D9}"/>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0" name="TextBox 9">
            <a:extLst>
              <a:ext uri="{FF2B5EF4-FFF2-40B4-BE49-F238E27FC236}">
                <a16:creationId xmlns:a16="http://schemas.microsoft.com/office/drawing/2014/main" id="{C30FC40C-8692-C096-7FA0-695294BAF0B7}"/>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graphicFrame>
        <p:nvGraphicFramePr>
          <p:cNvPr id="8" name="Table 7">
            <a:extLst>
              <a:ext uri="{FF2B5EF4-FFF2-40B4-BE49-F238E27FC236}">
                <a16:creationId xmlns:a16="http://schemas.microsoft.com/office/drawing/2014/main" id="{F12838A2-0B34-AA57-8131-E5334352CA52}"/>
              </a:ext>
            </a:extLst>
          </p:cNvPr>
          <p:cNvGraphicFramePr>
            <a:graphicFrameLocks noGrp="1"/>
          </p:cNvGraphicFramePr>
          <p:nvPr>
            <p:extLst>
              <p:ext uri="{D42A27DB-BD31-4B8C-83A1-F6EECF244321}">
                <p14:modId xmlns:p14="http://schemas.microsoft.com/office/powerpoint/2010/main" val="3846632693"/>
              </p:ext>
            </p:extLst>
          </p:nvPr>
        </p:nvGraphicFramePr>
        <p:xfrm>
          <a:off x="609600" y="1453698"/>
          <a:ext cx="10044000" cy="4384080"/>
        </p:xfrm>
        <a:graphic>
          <a:graphicData uri="http://schemas.openxmlformats.org/drawingml/2006/table">
            <a:tbl>
              <a:tblPr firstRow="1" bandRow="1">
                <a:tableStyleId>{5C22544A-7EE6-4342-B048-85BDC9FD1C3A}</a:tableStyleId>
              </a:tblPr>
              <a:tblGrid>
                <a:gridCol w="3270069">
                  <a:extLst>
                    <a:ext uri="{9D8B030D-6E8A-4147-A177-3AD203B41FA5}">
                      <a16:colId xmlns:a16="http://schemas.microsoft.com/office/drawing/2014/main" val="3266196258"/>
                    </a:ext>
                  </a:extLst>
                </a:gridCol>
                <a:gridCol w="4790445">
                  <a:extLst>
                    <a:ext uri="{9D8B030D-6E8A-4147-A177-3AD203B41FA5}">
                      <a16:colId xmlns:a16="http://schemas.microsoft.com/office/drawing/2014/main" val="2509027465"/>
                    </a:ext>
                  </a:extLst>
                </a:gridCol>
                <a:gridCol w="1983486">
                  <a:extLst>
                    <a:ext uri="{9D8B030D-6E8A-4147-A177-3AD203B41FA5}">
                      <a16:colId xmlns:a16="http://schemas.microsoft.com/office/drawing/2014/main" val="1647921077"/>
                    </a:ext>
                  </a:extLst>
                </a:gridCol>
              </a:tblGrid>
              <a:tr h="468000">
                <a:tc>
                  <a:txBody>
                    <a:bodyPr/>
                    <a:lstStyle/>
                    <a:p>
                      <a:r>
                        <a:rPr lang="en-GB" b="1" dirty="0">
                          <a:solidFill>
                            <a:schemeClr val="tx2"/>
                          </a:solidFill>
                        </a:rPr>
                        <a:t>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dirty="0">
                          <a:solidFill>
                            <a:schemeClr val="tx2"/>
                          </a:solidFill>
                        </a:rPr>
                        <a:t>Guidance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a:solidFill>
                            <a:schemeClr val="tx2"/>
                          </a:solidFill>
                        </a:rPr>
                        <a:t>You may need…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1991068"/>
                  </a:ext>
                </a:extLst>
              </a:tr>
              <a:tr h="468000">
                <a:tc>
                  <a:txBody>
                    <a:bodyPr/>
                    <a:lstStyle/>
                    <a:p>
                      <a:pPr algn="l"/>
                      <a:r>
                        <a:rPr lang="en-GB" b="0" dirty="0">
                          <a:solidFill>
                            <a:schemeClr val="tx1"/>
                          </a:solidFill>
                          <a:latin typeface="+mn-lt"/>
                        </a:rPr>
                        <a:t>Core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Introduces…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6433361"/>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latin typeface="+mn-lt"/>
                        </a:rPr>
                        <a:t>Core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Practice…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3695232"/>
                  </a:ext>
                </a:extLst>
              </a:tr>
              <a:tr h="468000">
                <a:tc>
                  <a:txBody>
                    <a:bodyPr/>
                    <a:lstStyle/>
                    <a:p>
                      <a:pPr algn="l"/>
                      <a:endParaRPr lang="en-GB" b="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 ____ problem which…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1274274"/>
                  </a:ext>
                </a:extLst>
              </a:tr>
              <a:tr h="468000">
                <a:tc>
                  <a:txBody>
                    <a:bodyPr/>
                    <a:lstStyle/>
                    <a:p>
                      <a:pPr algn="l"/>
                      <a:endParaRPr lang="en-GB" b="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Spend most of the session on this 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157532"/>
                  </a:ext>
                </a:extLst>
              </a:tr>
              <a:tr h="468000">
                <a:tc>
                  <a:txBody>
                    <a:bodyPr/>
                    <a:lstStyle/>
                    <a:p>
                      <a:pPr algn="l"/>
                      <a:endParaRPr lang="en-GB" b="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Your circle will…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9727661"/>
                  </a:ext>
                </a:extLst>
              </a:tr>
              <a:tr h="468000">
                <a:tc>
                  <a:txBody>
                    <a:bodyPr/>
                    <a:lstStyle/>
                    <a:p>
                      <a:r>
                        <a:rPr lang="en-GB" b="1" dirty="0">
                          <a:solidFill>
                            <a:schemeClr val="accent3"/>
                          </a:solidFill>
                        </a:rPr>
                        <a:t>RG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Additional problems for circles or individuals that progress quickly.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2832136"/>
                  </a:ext>
                </a:extLst>
              </a:tr>
              <a:tr h="468000">
                <a:tc>
                  <a:txBody>
                    <a:bodyPr/>
                    <a:lstStyle/>
                    <a:p>
                      <a:r>
                        <a:rPr lang="en-GB" b="1" dirty="0">
                          <a:solidFill>
                            <a:schemeClr val="accent3"/>
                          </a:solidFill>
                        </a:rPr>
                        <a:t>RG problem 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479353"/>
                  </a:ext>
                </a:extLst>
              </a:tr>
              <a:tr h="468000">
                <a:tc>
                  <a:txBody>
                    <a:bodyPr/>
                    <a:lstStyle/>
                    <a:p>
                      <a:r>
                        <a:rPr lang="en-GB" b="1" dirty="0">
                          <a:solidFill>
                            <a:schemeClr val="tx2"/>
                          </a:solidFill>
                        </a:rPr>
                        <a:t>Problems to ponder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Problems to tackle after the session.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9809619"/>
                  </a:ext>
                </a:extLst>
              </a:tr>
            </a:tbl>
          </a:graphicData>
        </a:graphic>
      </p:graphicFrame>
    </p:spTree>
    <p:extLst>
      <p:ext uri="{BB962C8B-B14F-4D97-AF65-F5344CB8AC3E}">
        <p14:creationId xmlns:p14="http://schemas.microsoft.com/office/powerpoint/2010/main" val="2388553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6 Overview for doubles and strandless">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71F0DD92-B11C-50E4-5ECE-C1B6E5E50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3" name="TextBox 2">
            <a:extLst>
              <a:ext uri="{FF2B5EF4-FFF2-40B4-BE49-F238E27FC236}">
                <a16:creationId xmlns:a16="http://schemas.microsoft.com/office/drawing/2014/main" id="{DF372B9A-64B1-8D20-6584-A80B86D18FDC}"/>
              </a:ext>
            </a:extLst>
          </p:cNvPr>
          <p:cNvSpPr txBox="1"/>
          <p:nvPr/>
        </p:nvSpPr>
        <p:spPr>
          <a:xfrm>
            <a:off x="522423" y="352063"/>
            <a:ext cx="6367449" cy="707886"/>
          </a:xfrm>
          <a:prstGeom prst="rect">
            <a:avLst/>
          </a:prstGeom>
          <a:noFill/>
        </p:spPr>
        <p:txBody>
          <a:bodyPr wrap="none" rtlCol="0">
            <a:spAutoFit/>
          </a:bodyPr>
          <a:lstStyle/>
          <a:p>
            <a:r>
              <a:rPr kumimoji="0" lang="en-US" sz="40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Overview of the session</a:t>
            </a:r>
            <a:endParaRPr lang="en-GB" dirty="0"/>
          </a:p>
        </p:txBody>
      </p:sp>
      <p:sp>
        <p:nvSpPr>
          <p:cNvPr id="2" name="Footer Placeholder 4">
            <a:extLst>
              <a:ext uri="{FF2B5EF4-FFF2-40B4-BE49-F238E27FC236}">
                <a16:creationId xmlns:a16="http://schemas.microsoft.com/office/drawing/2014/main" id="{1A3498AA-D7F0-6F3F-0E16-3BAFD9CC3B6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4" name="Slide Number Placeholder 5">
            <a:extLst>
              <a:ext uri="{FF2B5EF4-FFF2-40B4-BE49-F238E27FC236}">
                <a16:creationId xmlns:a16="http://schemas.microsoft.com/office/drawing/2014/main" id="{9386CF29-5987-6F70-9882-B73A23E9BF54}"/>
              </a:ext>
            </a:extLst>
          </p:cNvPr>
          <p:cNvSpPr>
            <a:spLocks noGrp="1"/>
          </p:cNvSpPr>
          <p:nvPr>
            <p:ph type="sldNum" sz="quarter" idx="12"/>
          </p:nvPr>
        </p:nvSpPr>
        <p:spPr>
          <a:xfrm>
            <a:off x="11388804" y="6347641"/>
            <a:ext cx="455023" cy="365125"/>
          </a:xfrm>
        </p:spPr>
        <p:txBody>
          <a:bodyPr/>
          <a:lstStyle>
            <a:lvl1pPr>
              <a:defRPr b="1" i="0"/>
            </a:lvl1pPr>
          </a:lstStyle>
          <a:p>
            <a:fld id="{35BC334B-5606-F640-9B65-DA4F71454EC0}" type="slidenum">
              <a:rPr lang="en-US" smtClean="0"/>
              <a:pPr/>
              <a:t>‹#›</a:t>
            </a:fld>
            <a:endParaRPr lang="en-US"/>
          </a:p>
        </p:txBody>
      </p:sp>
      <p:pic>
        <p:nvPicPr>
          <p:cNvPr id="5" name="Image" descr="Image">
            <a:extLst>
              <a:ext uri="{FF2B5EF4-FFF2-40B4-BE49-F238E27FC236}">
                <a16:creationId xmlns:a16="http://schemas.microsoft.com/office/drawing/2014/main" id="{3FD21ACD-3873-D889-FC16-17FDCCEEB50C}"/>
              </a:ext>
            </a:extLst>
          </p:cNvPr>
          <p:cNvPicPr>
            <a:picLocks noChangeAspect="1"/>
          </p:cNvPicPr>
          <p:nvPr/>
        </p:nvPicPr>
        <p:blipFill>
          <a:blip r:embed="rId4" cstate="print">
            <a:biLevel thresh="75000"/>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9" name="Image" descr="Image">
            <a:extLst>
              <a:ext uri="{FF2B5EF4-FFF2-40B4-BE49-F238E27FC236}">
                <a16:creationId xmlns:a16="http://schemas.microsoft.com/office/drawing/2014/main" id="{F00DAFA1-2186-1049-1139-D01F4F8CB5D9}"/>
              </a:ext>
            </a:extLst>
          </p:cNvPr>
          <p:cNvPicPr>
            <a:picLocks noChangeAspect="1"/>
          </p:cNvPicPr>
          <p:nvPr/>
        </p:nvPicPr>
        <p:blipFill>
          <a:blip r:embed="rId5" cstate="print">
            <a:biLevel thresh="75000"/>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0" name="TextBox 9">
            <a:extLst>
              <a:ext uri="{FF2B5EF4-FFF2-40B4-BE49-F238E27FC236}">
                <a16:creationId xmlns:a16="http://schemas.microsoft.com/office/drawing/2014/main" id="{C30FC40C-8692-C096-7FA0-695294BAF0B7}"/>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chemeClr val="tx1"/>
                </a:solidFill>
                <a:effectLst/>
                <a:uLnTx/>
                <a:uFillTx/>
                <a:latin typeface="Arial" panose="020B0604020202020204" pitchFamily="34" charset="0"/>
                <a:ea typeface="Inter" panose="02000503000000020004" pitchFamily="2" charset="0"/>
                <a:cs typeface="+mn-cs"/>
              </a:rPr>
              <a:t>For mentors’ eyes only!</a:t>
            </a:r>
          </a:p>
        </p:txBody>
      </p:sp>
    </p:spTree>
    <p:extLst>
      <p:ext uri="{BB962C8B-B14F-4D97-AF65-F5344CB8AC3E}">
        <p14:creationId xmlns:p14="http://schemas.microsoft.com/office/powerpoint/2010/main" val="6126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Session intentio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6" name="Content Placeholder 2">
            <a:extLst>
              <a:ext uri="{FF2B5EF4-FFF2-40B4-BE49-F238E27FC236}">
                <a16:creationId xmlns:a16="http://schemas.microsoft.com/office/drawing/2014/main" id="{CB2D9078-DC0F-E425-6560-79CEBCEFA350}"/>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641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03">
    <p:bg>
      <p:bgPr>
        <a:solidFill>
          <a:schemeClr val="tx2"/>
        </a:solidFill>
        <a:effectLst/>
      </p:bgPr>
    </p:bg>
    <p:spTree>
      <p:nvGrpSpPr>
        <p:cNvPr id="1" name=""/>
        <p:cNvGrpSpPr/>
        <p:nvPr/>
      </p:nvGrpSpPr>
      <p:grpSpPr>
        <a:xfrm>
          <a:off x="0" y="0"/>
          <a:ext cx="0" cy="0"/>
          <a:chOff x="0" y="0"/>
          <a:chExt cx="0" cy="0"/>
        </a:xfrm>
      </p:grpSpPr>
      <p:sp>
        <p:nvSpPr>
          <p:cNvPr id="4" name="Date Placeholder 3" hidden="1">
            <a:extLst>
              <a:ext uri="{FF2B5EF4-FFF2-40B4-BE49-F238E27FC236}">
                <a16:creationId xmlns:a16="http://schemas.microsoft.com/office/drawing/2014/main" id="{00CD369D-1C77-5FE6-496C-674987C689BA}"/>
              </a:ext>
            </a:extLst>
          </p:cNvPr>
          <p:cNvSpPr>
            <a:spLocks noGrp="1"/>
          </p:cNvSpPr>
          <p:nvPr>
            <p:ph type="dt" sz="half" idx="10"/>
          </p:nvPr>
        </p:nvSpPr>
        <p:spPr>
          <a:xfrm>
            <a:off x="1523999" y="4478519"/>
            <a:ext cx="2684417" cy="365125"/>
          </a:xfrm>
          <a:prstGeom prst="rect">
            <a:avLst/>
          </a:prstGeom>
        </p:spPr>
        <p:txBody>
          <a:bodyPr/>
          <a:lstStyle>
            <a:lvl1pPr>
              <a:defRPr b="0" i="0"/>
            </a:lvl1pPr>
          </a:lstStyle>
          <a:p>
            <a:fld id="{40FB4C24-C9E7-460E-B9B4-459718EB3B48}" type="datetime1">
              <a:rPr lang="en-US" smtClean="0"/>
              <a:t>7/6/26</a:t>
            </a:fld>
            <a:endParaRPr lang="en-US"/>
          </a:p>
        </p:txBody>
      </p:sp>
      <p:pic>
        <p:nvPicPr>
          <p:cNvPr id="8" name="Image" descr="Image">
            <a:extLst>
              <a:ext uri="{FF2B5EF4-FFF2-40B4-BE49-F238E27FC236}">
                <a16:creationId xmlns:a16="http://schemas.microsoft.com/office/drawing/2014/main" id="{5E226E73-6728-E7EB-5BE4-CA7E1E9E061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182" b="2655"/>
          <a:stretch/>
        </p:blipFill>
        <p:spPr>
          <a:xfrm>
            <a:off x="0" y="3809905"/>
            <a:ext cx="4167354" cy="3048096"/>
          </a:xfrm>
          <a:prstGeom prst="rect">
            <a:avLst/>
          </a:prstGeom>
          <a:ln w="12700">
            <a:miter lim="400000"/>
          </a:ln>
        </p:spPr>
      </p:pic>
      <p:pic>
        <p:nvPicPr>
          <p:cNvPr id="9" name="AxiomMaths_rev_on_pink_2col.jpg" descr="AxiomMaths_rev_on_pink_2col.jpg">
            <a:extLst>
              <a:ext uri="{FF2B5EF4-FFF2-40B4-BE49-F238E27FC236}">
                <a16:creationId xmlns:a16="http://schemas.microsoft.com/office/drawing/2014/main" id="{E19560F7-19D6-E6B8-FDF4-9A821E0E815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17991" y="5437618"/>
            <a:ext cx="2522167" cy="952697"/>
          </a:xfrm>
          <a:prstGeom prst="rect">
            <a:avLst/>
          </a:prstGeom>
          <a:ln w="12700">
            <a:miter lim="400000"/>
          </a:ln>
        </p:spPr>
      </p:pic>
      <p:pic>
        <p:nvPicPr>
          <p:cNvPr id="11" name="Image" descr="Image">
            <a:extLst>
              <a:ext uri="{FF2B5EF4-FFF2-40B4-BE49-F238E27FC236}">
                <a16:creationId xmlns:a16="http://schemas.microsoft.com/office/drawing/2014/main" id="{69CBA95D-812E-D17D-A761-E641ED335E6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11340"/>
          <a:stretch/>
        </p:blipFill>
        <p:spPr>
          <a:xfrm rot="10800000" flipH="1">
            <a:off x="7974773" y="0"/>
            <a:ext cx="4091055" cy="4320238"/>
          </a:xfrm>
          <a:prstGeom prst="rect">
            <a:avLst/>
          </a:prstGeom>
          <a:ln w="12700">
            <a:miter lim="400000"/>
          </a:ln>
        </p:spPr>
      </p:pic>
      <p:sp>
        <p:nvSpPr>
          <p:cNvPr id="3" name="Slide Number Placeholder 5">
            <a:extLst>
              <a:ext uri="{FF2B5EF4-FFF2-40B4-BE49-F238E27FC236}">
                <a16:creationId xmlns:a16="http://schemas.microsoft.com/office/drawing/2014/main" id="{F0BF7978-C224-AD27-02B4-C4E3FC15CF19}"/>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5" name="TextBox 4">
            <a:extLst>
              <a:ext uri="{FF2B5EF4-FFF2-40B4-BE49-F238E27FC236}">
                <a16:creationId xmlns:a16="http://schemas.microsoft.com/office/drawing/2014/main" id="{087FE6A2-09FB-80BE-85F2-D26B453A6F5C}"/>
              </a:ext>
            </a:extLst>
          </p:cNvPr>
          <p:cNvSpPr txBox="1"/>
          <p:nvPr/>
        </p:nvSpPr>
        <p:spPr>
          <a:xfrm>
            <a:off x="531222" y="1480815"/>
            <a:ext cx="5342709" cy="1323439"/>
          </a:xfrm>
          <a:prstGeom prst="rect">
            <a:avLst/>
          </a:prstGeom>
          <a:noFill/>
        </p:spPr>
        <p:txBody>
          <a:bodyPr wrap="square" rtlCol="0">
            <a:spAutoFit/>
          </a:bodyPr>
          <a:lstStyle/>
          <a:p>
            <a:r>
              <a:rPr kumimoji="0" lang="en-US" sz="4000" b="1" i="0" u="none" strike="noStrike" kern="1200" cap="none" spc="0" normalizeH="0" baseline="0" noProof="0">
                <a:ln>
                  <a:noFill/>
                </a:ln>
                <a:solidFill>
                  <a:schemeClr val="bg1"/>
                </a:solidFill>
                <a:effectLst/>
                <a:uLnTx/>
                <a:uFillTx/>
                <a:latin typeface="Georgia" panose="02040502050405020303" pitchFamily="18" charset="0"/>
                <a:ea typeface="+mj-ea"/>
                <a:cs typeface="+mj-cs"/>
              </a:rPr>
              <a:t>Problems for rapid graspers</a:t>
            </a:r>
            <a:endParaRPr lang="en-GB">
              <a:solidFill>
                <a:schemeClr val="bg1"/>
              </a:solidFill>
            </a:endParaRPr>
          </a:p>
        </p:txBody>
      </p:sp>
    </p:spTree>
    <p:extLst>
      <p:ext uri="{BB962C8B-B14F-4D97-AF65-F5344CB8AC3E}">
        <p14:creationId xmlns:p14="http://schemas.microsoft.com/office/powerpoint/2010/main" val="95478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G student facing - text only">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 uri="{C183D7F6-B498-43B3-948B-1728B52AA6E4}">
                <adec:decorative xmlns:adec="http://schemas.microsoft.com/office/drawing/2017/decorative" val="1"/>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pic>
        <p:nvPicPr>
          <p:cNvPr id="7" name="Image">
            <a:extLst>
              <a:ext uri="{FF2B5EF4-FFF2-40B4-BE49-F238E27FC236}">
                <a16:creationId xmlns:a16="http://schemas.microsoft.com/office/drawing/2014/main" id="{77F959B8-60D9-1B37-E09B-980D07BE0B5C}"/>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4" name="Content Placeholder 2">
            <a:extLst>
              <a:ext uri="{FF2B5EF4-FFF2-40B4-BE49-F238E27FC236}">
                <a16:creationId xmlns:a16="http://schemas.microsoft.com/office/drawing/2014/main" id="{800B74CB-6CC2-0692-ACD5-F4000ECBC438}"/>
              </a:ext>
              <a:ext uri="{C183D7F6-B498-43B3-948B-1728B52AA6E4}">
                <adec:decorative xmlns:adec="http://schemas.microsoft.com/office/drawing/2017/decorative" val="1"/>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solidFill>
                  <a:schemeClr val="accent3"/>
                </a:solidFill>
              </a:defRPr>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9" name="Slide Number Placeholder 5">
            <a:extLst>
              <a:ext uri="{FF2B5EF4-FFF2-40B4-BE49-F238E27FC236}">
                <a16:creationId xmlns:a16="http://schemas.microsoft.com/office/drawing/2014/main" id="{8905D3C3-3989-CB05-EAA3-0C2FCD49B27C}"/>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Footer Placeholder 4">
            <a:extLst>
              <a:ext uri="{FF2B5EF4-FFF2-40B4-BE49-F238E27FC236}">
                <a16:creationId xmlns:a16="http://schemas.microsoft.com/office/drawing/2014/main" id="{D625581A-4F9D-934D-0E85-47F38D86ACE4}"/>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59837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RG student facing - text only">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pic>
        <p:nvPicPr>
          <p:cNvPr id="7" name="Image" descr="Image">
            <a:extLst>
              <a:ext uri="{FF2B5EF4-FFF2-40B4-BE49-F238E27FC236}">
                <a16:creationId xmlns:a16="http://schemas.microsoft.com/office/drawing/2014/main" id="{77F959B8-60D9-1B37-E09B-980D07BE0B5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4" name="Content Placeholder 2">
            <a:extLst>
              <a:ext uri="{FF2B5EF4-FFF2-40B4-BE49-F238E27FC236}">
                <a16:creationId xmlns:a16="http://schemas.microsoft.com/office/drawing/2014/main" id="{800B74CB-6CC2-0692-ACD5-F4000ECBC438}"/>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solidFill>
                  <a:schemeClr val="accent3"/>
                </a:solidFill>
              </a:defRPr>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9" name="Slide Number Placeholder 5">
            <a:extLst>
              <a:ext uri="{FF2B5EF4-FFF2-40B4-BE49-F238E27FC236}">
                <a16:creationId xmlns:a16="http://schemas.microsoft.com/office/drawing/2014/main" id="{8905D3C3-3989-CB05-EAA3-0C2FCD49B27C}"/>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Footer Placeholder 4">
            <a:extLst>
              <a:ext uri="{FF2B5EF4-FFF2-40B4-BE49-F238E27FC236}">
                <a16:creationId xmlns:a16="http://schemas.microsoft.com/office/drawing/2014/main" id="{4C80F6CD-3376-0E19-EAD0-DF6B69A01852}"/>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658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Student facing - spli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solidFill>
                  <a:schemeClr val="accent3"/>
                </a:solidFill>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F37113CA-1A18-1BD7-4D53-B410F37CD9D2}"/>
              </a:ext>
            </a:extLst>
          </p:cNvPr>
          <p:cNvSpPr>
            <a:spLocks noGrp="1"/>
          </p:cNvSpPr>
          <p:nvPr>
            <p:ph idx="13"/>
          </p:nvPr>
        </p:nvSpPr>
        <p:spPr>
          <a:xfrm>
            <a:off x="6209937"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419FD314-7691-98CF-21C0-B8D8CDE32BC8}"/>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6DA0B1F6-C2B4-4470-302D-E1F5A27366A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61489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Student-facing split image 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solidFill>
                  <a:schemeClr val="accent3"/>
                </a:solidFill>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6" name="Picture Placeholder 5">
            <a:extLst>
              <a:ext uri="{FF2B5EF4-FFF2-40B4-BE49-F238E27FC236}">
                <a16:creationId xmlns:a16="http://schemas.microsoft.com/office/drawing/2014/main" id="{E0748FC0-5BC5-254E-B8B5-9F4AC9931AD9}"/>
              </a:ext>
            </a:extLst>
          </p:cNvPr>
          <p:cNvSpPr>
            <a:spLocks noGrp="1"/>
          </p:cNvSpPr>
          <p:nvPr>
            <p:ph type="pic" sz="quarter" idx="13"/>
          </p:nvPr>
        </p:nvSpPr>
        <p:spPr>
          <a:xfrm>
            <a:off x="6210301" y="1453698"/>
            <a:ext cx="5143862" cy="4589463"/>
          </a:xfrm>
          <a:prstGeom prst="rect">
            <a:avLst/>
          </a:prstGeom>
        </p:spPr>
        <p:txBody>
          <a:bodyPr/>
          <a:lstStyle/>
          <a:p>
            <a:endParaRPr lang="en-GB"/>
          </a:p>
        </p:txBody>
      </p:sp>
      <p:sp>
        <p:nvSpPr>
          <p:cNvPr id="3" name="Footer Placeholder 4">
            <a:extLst>
              <a:ext uri="{FF2B5EF4-FFF2-40B4-BE49-F238E27FC236}">
                <a16:creationId xmlns:a16="http://schemas.microsoft.com/office/drawing/2014/main" id="{3CEABC10-9FEE-B93A-296C-0C1F360AE9FC}"/>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25F5F249-0A75-E118-ECAA-6291EB357C6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26035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Student-facing split image L">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0748FC0-5BC5-254E-B8B5-9F4AC9931AD9}"/>
              </a:ext>
            </a:extLst>
          </p:cNvPr>
          <p:cNvSpPr>
            <a:spLocks noGrp="1"/>
          </p:cNvSpPr>
          <p:nvPr>
            <p:ph type="pic" sz="quarter" idx="13"/>
          </p:nvPr>
        </p:nvSpPr>
        <p:spPr>
          <a:xfrm>
            <a:off x="609600" y="1453698"/>
            <a:ext cx="5143862" cy="4589463"/>
          </a:xfrm>
          <a:prstGeom prst="rect">
            <a:avLst/>
          </a:prstGeom>
        </p:spPr>
        <p:txBody>
          <a:bodyPr/>
          <a:lstStyle/>
          <a:p>
            <a:endParaRPr lang="en-GB"/>
          </a:p>
        </p:txBody>
      </p:sp>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solidFill>
                  <a:schemeClr val="accent3"/>
                </a:solidFill>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209937" y="1453867"/>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EC74B734-B25A-2D87-61B1-F9E80D344B55}"/>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63A81D26-55DF-9222-2A56-EF0CDE1226A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88725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Student-facing split text and speech bub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7438772" y="1629054"/>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sp>
        <p:nvSpPr>
          <p:cNvPr id="15" name="Slide Number Placeholder 5">
            <a:extLst>
              <a:ext uri="{FF2B5EF4-FFF2-40B4-BE49-F238E27FC236}">
                <a16:creationId xmlns:a16="http://schemas.microsoft.com/office/drawing/2014/main" id="{C9D22A75-BD41-2F13-927B-3784F1A7C3E5}"/>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6" name="Content Placeholder 2">
            <a:extLst>
              <a:ext uri="{FF2B5EF4-FFF2-40B4-BE49-F238E27FC236}">
                <a16:creationId xmlns:a16="http://schemas.microsoft.com/office/drawing/2014/main" id="{49874AB0-13CA-1E01-CD7B-960A51AA7EDD}"/>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1" i="0">
                <a:solidFill>
                  <a:schemeClr val="accent3"/>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grpSp>
        <p:nvGrpSpPr>
          <p:cNvPr id="10" name="Group 9">
            <a:extLst>
              <a:ext uri="{FF2B5EF4-FFF2-40B4-BE49-F238E27FC236}">
                <a16:creationId xmlns:a16="http://schemas.microsoft.com/office/drawing/2014/main" id="{3AC32868-8A1A-496F-2A6F-8B4585902BE0}"/>
              </a:ext>
            </a:extLst>
          </p:cNvPr>
          <p:cNvGrpSpPr/>
          <p:nvPr/>
        </p:nvGrpSpPr>
        <p:grpSpPr>
          <a:xfrm>
            <a:off x="6725512" y="1629054"/>
            <a:ext cx="3498570" cy="3405342"/>
            <a:chOff x="1350393" y="1829351"/>
            <a:chExt cx="3498570" cy="3405342"/>
          </a:xfrm>
        </p:grpSpPr>
        <p:sp>
          <p:nvSpPr>
            <p:cNvPr id="17" name="Graphic 9">
              <a:extLst>
                <a:ext uri="{FF2B5EF4-FFF2-40B4-BE49-F238E27FC236}">
                  <a16:creationId xmlns:a16="http://schemas.microsoft.com/office/drawing/2014/main" id="{14DE9CD7-C4B7-A01B-E4A9-72A0CE59EFC8}"/>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8" name="Graphic 9">
              <a:extLst>
                <a:ext uri="{FF2B5EF4-FFF2-40B4-BE49-F238E27FC236}">
                  <a16:creationId xmlns:a16="http://schemas.microsoft.com/office/drawing/2014/main" id="{29608C2C-BB92-C2BC-40B6-4D4ECC85596D}"/>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9" name="Graphic 9">
              <a:extLst>
                <a:ext uri="{FF2B5EF4-FFF2-40B4-BE49-F238E27FC236}">
                  <a16:creationId xmlns:a16="http://schemas.microsoft.com/office/drawing/2014/main" id="{8A410985-420C-7734-0AAD-0A22A6803A8A}"/>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3" name="Footer Placeholder 4">
            <a:extLst>
              <a:ext uri="{FF2B5EF4-FFF2-40B4-BE49-F238E27FC236}">
                <a16:creationId xmlns:a16="http://schemas.microsoft.com/office/drawing/2014/main" id="{F849E345-E848-FC96-83FD-F25DB2CA01D6}"/>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descr="Image">
            <a:extLst>
              <a:ext uri="{FF2B5EF4-FFF2-40B4-BE49-F238E27FC236}">
                <a16:creationId xmlns:a16="http://schemas.microsoft.com/office/drawing/2014/main" id="{92E05F01-5F6E-FE2E-0A4A-F51D14B21FA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Tree>
    <p:extLst>
      <p:ext uri="{BB962C8B-B14F-4D97-AF65-F5344CB8AC3E}">
        <p14:creationId xmlns:p14="http://schemas.microsoft.com/office/powerpoint/2010/main" val="179307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G student-facing double bubbles">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lvl1pPr>
              <a:defRPr>
                <a:solidFill>
                  <a:schemeClr val="accent3"/>
                </a:solidFill>
              </a:defRPr>
            </a:lvl1pPr>
          </a:lstStyle>
          <a:p>
            <a:r>
              <a:rPr lang="en-US"/>
              <a:t>Click to edit Master title style</a:t>
            </a:r>
          </a:p>
        </p:txBody>
      </p:sp>
      <p:grpSp>
        <p:nvGrpSpPr>
          <p:cNvPr id="17" name="Group 16">
            <a:extLst>
              <a:ext uri="{FF2B5EF4-FFF2-40B4-BE49-F238E27FC236}">
                <a16:creationId xmlns:a16="http://schemas.microsoft.com/office/drawing/2014/main" id="{C00F7D2E-2372-87BB-D773-F669F638B5D5}"/>
              </a:ext>
            </a:extLst>
          </p:cNvPr>
          <p:cNvGrpSpPr/>
          <p:nvPr/>
        </p:nvGrpSpPr>
        <p:grpSpPr>
          <a:xfrm>
            <a:off x="1350393" y="1829351"/>
            <a:ext cx="3498570" cy="3405342"/>
            <a:chOff x="1350393" y="1829351"/>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2074292"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grpSp>
        <p:nvGrpSpPr>
          <p:cNvPr id="16" name="Group 15">
            <a:extLst>
              <a:ext uri="{FF2B5EF4-FFF2-40B4-BE49-F238E27FC236}">
                <a16:creationId xmlns:a16="http://schemas.microsoft.com/office/drawing/2014/main" id="{5C83E553-9E69-71F5-158D-FD78E5A506E7}"/>
              </a:ext>
            </a:extLst>
          </p:cNvPr>
          <p:cNvGrpSpPr/>
          <p:nvPr/>
        </p:nvGrpSpPr>
        <p:grpSpPr>
          <a:xfrm flipH="1">
            <a:off x="6955387" y="1829351"/>
            <a:ext cx="3498570" cy="3405342"/>
            <a:chOff x="4955742" y="1829351"/>
            <a:chExt cx="3498570" cy="3405342"/>
          </a:xfrm>
        </p:grpSpPr>
        <p:sp>
          <p:nvSpPr>
            <p:cNvPr id="8" name="Graphic 9">
              <a:extLst>
                <a:ext uri="{FF2B5EF4-FFF2-40B4-BE49-F238E27FC236}">
                  <a16:creationId xmlns:a16="http://schemas.microsoft.com/office/drawing/2014/main" id="{EC4F6F51-231D-C785-CF6C-7F1BB23D15AA}"/>
                </a:ext>
              </a:extLst>
            </p:cNvPr>
            <p:cNvSpPr/>
            <p:nvPr/>
          </p:nvSpPr>
          <p:spPr>
            <a:xfrm>
              <a:off x="4955742"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9" name="Graphic 9">
              <a:extLst>
                <a:ext uri="{FF2B5EF4-FFF2-40B4-BE49-F238E27FC236}">
                  <a16:creationId xmlns:a16="http://schemas.microsoft.com/office/drawing/2014/main" id="{ED54EE56-797C-31D8-1E57-7EEE27257892}"/>
                </a:ext>
              </a:extLst>
            </p:cNvPr>
            <p:cNvSpPr/>
            <p:nvPr/>
          </p:nvSpPr>
          <p:spPr>
            <a:xfrm>
              <a:off x="5317691"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0" name="Graphic 9">
              <a:extLst>
                <a:ext uri="{FF2B5EF4-FFF2-40B4-BE49-F238E27FC236}">
                  <a16:creationId xmlns:a16="http://schemas.microsoft.com/office/drawing/2014/main" id="{2D29ACC2-B429-10F7-8267-F16947C0006F}"/>
                </a:ext>
              </a:extLst>
            </p:cNvPr>
            <p:cNvSpPr/>
            <p:nvPr/>
          </p:nvSpPr>
          <p:spPr>
            <a:xfrm>
              <a:off x="5679641"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5" name="Text Placeholder 8">
            <a:extLst>
              <a:ext uri="{FF2B5EF4-FFF2-40B4-BE49-F238E27FC236}">
                <a16:creationId xmlns:a16="http://schemas.microsoft.com/office/drawing/2014/main" id="{B071E5FB-8E6A-E431-6CBE-45E0D7139AB5}"/>
              </a:ext>
            </a:extLst>
          </p:cNvPr>
          <p:cNvSpPr>
            <a:spLocks noGrp="1"/>
          </p:cNvSpPr>
          <p:nvPr>
            <p:ph type="body" sz="quarter" idx="14"/>
          </p:nvPr>
        </p:nvSpPr>
        <p:spPr>
          <a:xfrm>
            <a:off x="6927149"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pic>
        <p:nvPicPr>
          <p:cNvPr id="3" name="Image" descr="Image">
            <a:extLst>
              <a:ext uri="{FF2B5EF4-FFF2-40B4-BE49-F238E27FC236}">
                <a16:creationId xmlns:a16="http://schemas.microsoft.com/office/drawing/2014/main" id="{A10B8B1F-9BE3-897B-121F-EE4EBBEDFC2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5" name="Slide Number Placeholder 5">
            <a:extLst>
              <a:ext uri="{FF2B5EF4-FFF2-40B4-BE49-F238E27FC236}">
                <a16:creationId xmlns:a16="http://schemas.microsoft.com/office/drawing/2014/main" id="{1F1CE1ED-EFC3-4779-34E8-D0CDB9ACEE60}"/>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0E1E5DA-C305-0B05-67B7-5CFD19CE7BD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185856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RG Write-on ">
    <p:bg>
      <p:bgPr>
        <a:solidFill>
          <a:srgbClr val="FFFFFF"/>
        </a:solidFill>
        <a:effectLst/>
      </p:bgPr>
    </p:bg>
    <p:spTree>
      <p:nvGrpSpPr>
        <p:cNvPr id="1" name=""/>
        <p:cNvGrpSpPr/>
        <p:nvPr/>
      </p:nvGrpSpPr>
      <p:grpSpPr>
        <a:xfrm>
          <a:off x="0" y="0"/>
          <a:ext cx="0" cy="0"/>
          <a:chOff x="0" y="0"/>
          <a:chExt cx="0" cy="0"/>
        </a:xfrm>
      </p:grpSpPr>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68865" y="283949"/>
            <a:ext cx="752405" cy="752903"/>
          </a:xfrm>
          <a:prstGeom prst="rect">
            <a:avLst/>
          </a:prstGeom>
          <a:ln w="12700">
            <a:miter lim="400000"/>
          </a:ln>
        </p:spPr>
      </p:pic>
      <p:pic>
        <p:nvPicPr>
          <p:cNvPr id="2" name="Image">
            <a:extLst>
              <a:ext uri="{FF2B5EF4-FFF2-40B4-BE49-F238E27FC236}">
                <a16:creationId xmlns:a16="http://schemas.microsoft.com/office/drawing/2014/main" id="{5698ABA4-18F3-027E-D93E-EF4775515DF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9422" y="1"/>
            <a:ext cx="3477113" cy="2530567"/>
          </a:xfrm>
          <a:prstGeom prst="rect">
            <a:avLst/>
          </a:prstGeom>
          <a:ln w="12700">
            <a:miter lim="400000"/>
          </a:ln>
        </p:spPr>
      </p:pic>
      <p:sp>
        <p:nvSpPr>
          <p:cNvPr id="5" name="Slide Number Placeholder 5">
            <a:extLst>
              <a:ext uri="{FF2B5EF4-FFF2-40B4-BE49-F238E27FC236}">
                <a16:creationId xmlns:a16="http://schemas.microsoft.com/office/drawing/2014/main" id="{C1108637-152B-C34E-19E8-E5FE4525A88F}"/>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54D78236-B647-4524-2839-A1EDBAF4587A}"/>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687593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roblems to ponder">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7" name="Image">
            <a:extLst>
              <a:ext uri="{FF2B5EF4-FFF2-40B4-BE49-F238E27FC236}">
                <a16:creationId xmlns:a16="http://schemas.microsoft.com/office/drawing/2014/main" id="{71F0DD92-B11C-50E4-5ECE-C1B6E5E5020B}"/>
              </a:ext>
              <a:ext uri="{C183D7F6-B498-43B3-948B-1728B52AA6E4}">
                <adec:decorative xmlns:adec="http://schemas.microsoft.com/office/drawing/2017/decorative" val="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3" name="TextBox 2">
            <a:extLst>
              <a:ext uri="{FF2B5EF4-FFF2-40B4-BE49-F238E27FC236}">
                <a16:creationId xmlns:a16="http://schemas.microsoft.com/office/drawing/2014/main" id="{BA494DFB-C8E3-A9D4-76C1-0D1984B25E05}"/>
              </a:ext>
            </a:extLst>
          </p:cNvPr>
          <p:cNvSpPr txBox="1"/>
          <p:nvPr/>
        </p:nvSpPr>
        <p:spPr>
          <a:xfrm>
            <a:off x="522423" y="352063"/>
            <a:ext cx="5424883"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Problems to ponder</a:t>
            </a:r>
            <a:endParaRPr lang="en-GB"/>
          </a:p>
        </p:txBody>
      </p:sp>
      <p:sp>
        <p:nvSpPr>
          <p:cNvPr id="12" name="TextBox 11">
            <a:extLst>
              <a:ext uri="{FF2B5EF4-FFF2-40B4-BE49-F238E27FC236}">
                <a16:creationId xmlns:a16="http://schemas.microsoft.com/office/drawing/2014/main" id="{A1C55DF0-9329-040B-7EA3-9B9C88BD078D}"/>
              </a:ext>
            </a:extLst>
          </p:cNvPr>
          <p:cNvSpPr txBox="1"/>
          <p:nvPr/>
        </p:nvSpPr>
        <p:spPr>
          <a:xfrm>
            <a:off x="609600" y="1610410"/>
            <a:ext cx="10744200" cy="4685771"/>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Every so often I suggest some questions you can work on </a:t>
            </a:r>
            <a:b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br>
            <a: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by yourself, or together with your friends. </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These might follow on from what we’ve been exploring together or give you an opportunity to practice your mathematical skills and techniques outside of your Axiom Maths circle. </a:t>
            </a:r>
          </a:p>
        </p:txBody>
      </p:sp>
      <p:pic>
        <p:nvPicPr>
          <p:cNvPr id="21" name="Graphic 20">
            <a:extLst>
              <a:ext uri="{FF2B5EF4-FFF2-40B4-BE49-F238E27FC236}">
                <a16:creationId xmlns:a16="http://schemas.microsoft.com/office/drawing/2014/main" id="{F8F1E310-0D5D-0953-F8C9-BD27001BFE0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74631" y="1701419"/>
            <a:ext cx="1077601" cy="1077601"/>
          </a:xfrm>
          <a:prstGeom prst="rect">
            <a:avLst/>
          </a:prstGeom>
        </p:spPr>
      </p:pic>
      <p:sp>
        <p:nvSpPr>
          <p:cNvPr id="2" name="Footer Placeholder 4">
            <a:extLst>
              <a:ext uri="{FF2B5EF4-FFF2-40B4-BE49-F238E27FC236}">
                <a16:creationId xmlns:a16="http://schemas.microsoft.com/office/drawing/2014/main" id="{A29B088A-5C78-67D9-8835-2B3D6519D176}"/>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5" name="Graphic 4">
            <a:extLst>
              <a:ext uri="{FF2B5EF4-FFF2-40B4-BE49-F238E27FC236}">
                <a16:creationId xmlns:a16="http://schemas.microsoft.com/office/drawing/2014/main" id="{5E78B4AC-6A5B-E19B-F7DE-D4436A7ADA8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0" y="352063"/>
            <a:ext cx="707886" cy="707886"/>
          </a:xfrm>
          <a:prstGeom prst="rect">
            <a:avLst/>
          </a:prstGeom>
        </p:spPr>
      </p:pic>
    </p:spTree>
    <p:extLst>
      <p:ext uri="{BB962C8B-B14F-4D97-AF65-F5344CB8AC3E}">
        <p14:creationId xmlns:p14="http://schemas.microsoft.com/office/powerpoint/2010/main" val="121488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21"/>
                                        </p:tgtEl>
                                      </p:cBhvr>
                                    </p:animEffect>
                                    <p:animScale>
                                      <p:cBhvr>
                                        <p:cTn id="10"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LALF &amp; BOTMFT split">
    <p:bg>
      <p:bgPr>
        <a:solidFill>
          <a:srgbClr val="FFFFFF"/>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B6A0935-1143-09A0-A187-4AD8BB6A6897}"/>
              </a:ext>
            </a:extLst>
          </p:cNvPr>
          <p:cNvSpPr>
            <a:spLocks noGrp="1"/>
          </p:cNvSpPr>
          <p:nvPr>
            <p:ph idx="15"/>
          </p:nvPr>
        </p:nvSpPr>
        <p:spPr>
          <a:xfrm>
            <a:off x="5590800"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9"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9"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16" name="TextBox 15">
            <a:extLst>
              <a:ext uri="{FF2B5EF4-FFF2-40B4-BE49-F238E27FC236}">
                <a16:creationId xmlns:a16="http://schemas.microsoft.com/office/drawing/2014/main" id="{48DFF015-44FF-DDC3-0D65-7491DC4DD910}"/>
              </a:ext>
            </a:extLst>
          </p:cNvPr>
          <p:cNvSpPr txBox="1"/>
          <p:nvPr/>
        </p:nvSpPr>
        <p:spPr>
          <a:xfrm>
            <a:off x="5590800"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17" name="Slide Number Placeholder 5">
            <a:extLst>
              <a:ext uri="{FF2B5EF4-FFF2-40B4-BE49-F238E27FC236}">
                <a16:creationId xmlns:a16="http://schemas.microsoft.com/office/drawing/2014/main" id="{B3B6175D-0476-E913-1E25-808B3A199EC2}"/>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BD51800-E4B7-4F82-7130-B36201762AB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F2D8E313-B1E9-DACF-6B11-05091EEEF300}"/>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410631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 Maths Circl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6B636A-9232-3270-0EE3-67B27D57C97D}"/>
              </a:ext>
            </a:extLst>
          </p:cNvPr>
          <p:cNvSpPr txBox="1"/>
          <p:nvPr/>
        </p:nvSpPr>
        <p:spPr>
          <a:xfrm>
            <a:off x="522423" y="352063"/>
            <a:ext cx="6276077" cy="707886"/>
          </a:xfrm>
          <a:prstGeom prst="rect">
            <a:avLst/>
          </a:prstGeom>
          <a:noFill/>
        </p:spPr>
        <p:txBody>
          <a:bodyPr wrap="none" rtlCol="0">
            <a:spAutoFit/>
          </a:bodyPr>
          <a:lstStyle/>
          <a:p>
            <a:r>
              <a:rPr kumimoji="0" lang="en-US" sz="40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What is a </a:t>
            </a:r>
            <a:r>
              <a:rPr kumimoji="0" lang="en-US" sz="4000" b="1" i="0" u="none" strike="noStrike" kern="1200" cap="none" spc="0" normalizeH="0" baseline="0" noProof="0" dirty="0" err="1">
                <a:ln>
                  <a:noFill/>
                </a:ln>
                <a:solidFill>
                  <a:srgbClr val="AA18FE"/>
                </a:solidFill>
                <a:effectLst/>
                <a:uLnTx/>
                <a:uFillTx/>
                <a:latin typeface="Georgia" panose="02040502050405020303" pitchFamily="18" charset="0"/>
                <a:ea typeface="+mj-ea"/>
                <a:cs typeface="+mj-cs"/>
              </a:rPr>
              <a:t>maths</a:t>
            </a:r>
            <a:r>
              <a:rPr kumimoji="0" lang="en-US" sz="40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 circle?</a:t>
            </a:r>
            <a:endParaRPr lang="en-GB" dirty="0"/>
          </a:p>
        </p:txBody>
      </p:sp>
      <p:sp>
        <p:nvSpPr>
          <p:cNvPr id="19" name="TextBox 18">
            <a:extLst>
              <a:ext uri="{FF2B5EF4-FFF2-40B4-BE49-F238E27FC236}">
                <a16:creationId xmlns:a16="http://schemas.microsoft.com/office/drawing/2014/main" id="{214A1309-A83C-DE8B-E857-35308C2EFA6D}"/>
              </a:ext>
            </a:extLst>
          </p:cNvPr>
          <p:cNvSpPr txBox="1"/>
          <p:nvPr/>
        </p:nvSpPr>
        <p:spPr>
          <a:xfrm>
            <a:off x="609600" y="1610410"/>
            <a:ext cx="10744200" cy="4685771"/>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2"/>
                </a:solidFill>
                <a:effectLst/>
                <a:uLnTx/>
                <a:uFillTx/>
                <a:latin typeface="Arial" panose="020B0604020202020204" pitchFamily="34" charset="0"/>
                <a:ea typeface="Inter Light" panose="02000503000000020004" pitchFamily="2" charset="0"/>
                <a:cs typeface="+mn-cs"/>
              </a:rPr>
              <a:t>A </a:t>
            </a:r>
            <a:r>
              <a:rPr kumimoji="0" lang="en-US" sz="2400" b="1" i="0" u="none" strike="noStrike" kern="1200" cap="none" spc="0" normalizeH="0" baseline="0" noProof="0" dirty="0" err="1">
                <a:ln>
                  <a:noFill/>
                </a:ln>
                <a:solidFill>
                  <a:schemeClr val="tx2"/>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dirty="0">
                <a:ln>
                  <a:noFill/>
                </a:ln>
                <a:solidFill>
                  <a:schemeClr val="tx2"/>
                </a:solidFill>
                <a:effectLst/>
                <a:uLnTx/>
                <a:uFillTx/>
                <a:latin typeface="Arial" panose="020B0604020202020204" pitchFamily="34" charset="0"/>
                <a:ea typeface="Inter Light" panose="02000503000000020004" pitchFamily="2" charset="0"/>
                <a:cs typeface="+mn-cs"/>
              </a:rPr>
              <a:t> circle is a group of pupils who gather with </a:t>
            </a:r>
            <a:br>
              <a:rPr kumimoji="0" lang="en-US" sz="2400" b="1" i="0" u="none" strike="noStrike" kern="1200" cap="none" spc="0" normalizeH="0" baseline="0" noProof="0" dirty="0">
                <a:ln>
                  <a:noFill/>
                </a:ln>
                <a:solidFill>
                  <a:schemeClr val="tx2"/>
                </a:solidFill>
                <a:effectLst/>
                <a:uLnTx/>
                <a:uFillTx/>
                <a:latin typeface="Arial" panose="020B0604020202020204" pitchFamily="34" charset="0"/>
                <a:ea typeface="Inter Light" panose="02000503000000020004" pitchFamily="2" charset="0"/>
                <a:cs typeface="+mn-cs"/>
              </a:rPr>
            </a:br>
            <a:r>
              <a:rPr kumimoji="0" lang="en-US" sz="2400" b="1" i="0" u="none" strike="noStrike" kern="1200" cap="none" spc="0" normalizeH="0" baseline="0" noProof="0" dirty="0">
                <a:ln>
                  <a:noFill/>
                </a:ln>
                <a:solidFill>
                  <a:schemeClr val="tx2"/>
                </a:solidFill>
                <a:effectLst/>
                <a:uLnTx/>
                <a:uFillTx/>
                <a:latin typeface="Arial" panose="020B0604020202020204" pitchFamily="34" charset="0"/>
                <a:ea typeface="Inter Light" panose="02000503000000020004" pitchFamily="2" charset="0"/>
                <a:cs typeface="+mn-cs"/>
              </a:rPr>
              <a:t>a mentor to be mathematicians together!</a:t>
            </a:r>
            <a:endParaRPr kumimoji="0" lang="en-US" sz="2000" b="0" i="0" u="none" strike="noStrike" kern="1200" cap="none" spc="0" normalizeH="0" baseline="0" noProof="0" dirty="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31F1F"/>
                </a:solidFill>
                <a:effectLst/>
                <a:uLnTx/>
                <a:uFillTx/>
                <a:latin typeface="Arial" panose="020B0604020202020204" pitchFamily="34" charset="0"/>
                <a:ea typeface="Inter Light" panose="02000503000000020004" pitchFamily="2" charset="0"/>
                <a:cs typeface="+mn-cs"/>
              </a:rPr>
              <a:t>In our </a:t>
            </a:r>
            <a:r>
              <a:rPr kumimoji="0" lang="en-US" sz="2400" b="1" i="0" u="none" strike="noStrike" kern="1200" cap="none" spc="0" normalizeH="0" baseline="0" noProof="0" dirty="0" err="1">
                <a:ln>
                  <a:noFill/>
                </a:ln>
                <a:solidFill>
                  <a:srgbClr val="231F1F"/>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dirty="0">
                <a:ln>
                  <a:noFill/>
                </a:ln>
                <a:solidFill>
                  <a:srgbClr val="231F1F"/>
                </a:solidFill>
                <a:effectLst/>
                <a:uLnTx/>
                <a:uFillTx/>
                <a:latin typeface="Arial" panose="020B0604020202020204" pitchFamily="34" charset="0"/>
                <a:ea typeface="Inter Light" panose="02000503000000020004" pitchFamily="2" charset="0"/>
                <a:cs typeface="+mn-cs"/>
              </a:rPr>
              <a:t> circle</a:t>
            </a:r>
            <a:r>
              <a:rPr kumimoji="0" lang="en-US" sz="2400" b="0" i="0" u="none" strike="noStrike" kern="1200" cap="none" spc="0" normalizeH="0" baseline="0" noProof="0" dirty="0">
                <a:ln>
                  <a:noFill/>
                </a:ln>
                <a:solidFill>
                  <a:srgbClr val="231F1F"/>
                </a:solidFill>
                <a:effectLst/>
                <a:uLnTx/>
                <a:uFillTx/>
                <a:latin typeface="Arial" panose="020B0604020202020204" pitchFamily="34" charset="0"/>
                <a:ea typeface="Inter Light" panose="02000503000000020004" pitchFamily="2" charset="0"/>
                <a:cs typeface="+mn-cs"/>
              </a:rPr>
              <a:t> we</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grapple</a:t>
            </a:r>
            <a: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 with (but not always solve!) intriguing problems and ideas</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learn to think, speak and work like a </a:t>
            </a:r>
            <a:r>
              <a:rPr kumimoji="0" lang="en-US" sz="2400" b="1"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university mathematician</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sometimes think on </a:t>
            </a:r>
            <a:r>
              <a:rPr kumimoji="0" lang="en-GB" sz="2400" b="1"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our own</a:t>
            </a: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 sometimes think </a:t>
            </a:r>
            <a:r>
              <a:rPr kumimoji="0" lang="en-GB" sz="2400" b="1"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in a team</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enjoy getting </a:t>
            </a:r>
            <a:r>
              <a:rPr kumimoji="0" lang="en-GB" sz="2400" b="1"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stuck</a:t>
            </a: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 as well as getting </a:t>
            </a:r>
            <a:r>
              <a:rPr kumimoji="0" lang="en-GB" sz="2400" b="1"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unstuck</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have </a:t>
            </a:r>
            <a:r>
              <a:rPr kumimoji="0" lang="en-GB" sz="2400" b="1"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fun</a:t>
            </a:r>
            <a:r>
              <a:rPr kumimoji="0" lang="en-GB" sz="2400" b="0" i="0" u="none" strike="noStrike" kern="1200" cap="none" spc="0" normalizeH="0" baseline="0" noProof="0" dirty="0">
                <a:ln>
                  <a:noFill/>
                </a:ln>
                <a:solidFill>
                  <a:schemeClr val="tx1"/>
                </a:solidFill>
                <a:effectLst/>
                <a:uLnTx/>
                <a:uFillTx/>
                <a:latin typeface="Arial" panose="020B0604020202020204" pitchFamily="34" charset="0"/>
                <a:ea typeface="Inter Light" panose="02000503000000020004" pitchFamily="2" charset="0"/>
                <a:cs typeface="+mn-cs"/>
              </a:rPr>
              <a:t> ourselves, and make it fun for everyone else too!</a:t>
            </a:r>
          </a:p>
        </p:txBody>
      </p:sp>
      <p:sp>
        <p:nvSpPr>
          <p:cNvPr id="2" name="Footer Placeholder 4">
            <a:extLst>
              <a:ext uri="{FF2B5EF4-FFF2-40B4-BE49-F238E27FC236}">
                <a16:creationId xmlns:a16="http://schemas.microsoft.com/office/drawing/2014/main" id="{F1E3FDFE-64B0-C8B3-26A7-B706AEE58487}"/>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Graphic 5">
            <a:extLst>
              <a:ext uri="{FF2B5EF4-FFF2-40B4-BE49-F238E27FC236}">
                <a16:creationId xmlns:a16="http://schemas.microsoft.com/office/drawing/2014/main" id="{8FBCF96B-5C38-C49C-DF26-283480055A0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95249" y="1581972"/>
            <a:ext cx="1083258" cy="1083258"/>
          </a:xfrm>
          <a:prstGeom prst="rect">
            <a:avLst/>
          </a:prstGeom>
        </p:spPr>
      </p:pic>
      <p:grpSp>
        <p:nvGrpSpPr>
          <p:cNvPr id="5" name="Group 4">
            <a:extLst>
              <a:ext uri="{FF2B5EF4-FFF2-40B4-BE49-F238E27FC236}">
                <a16:creationId xmlns:a16="http://schemas.microsoft.com/office/drawing/2014/main" id="{36D66398-7E77-8623-96A6-3CA0D35F9B43}"/>
              </a:ext>
              <a:ext uri="{C183D7F6-B498-43B3-948B-1728B52AA6E4}">
                <adec:decorative xmlns:adec="http://schemas.microsoft.com/office/drawing/2017/decorative" val="1"/>
              </a:ext>
            </a:extLst>
          </p:cNvPr>
          <p:cNvGrpSpPr/>
          <p:nvPr/>
        </p:nvGrpSpPr>
        <p:grpSpPr>
          <a:xfrm>
            <a:off x="7515595" y="2248939"/>
            <a:ext cx="2279654" cy="932190"/>
            <a:chOff x="7515595" y="2248939"/>
            <a:chExt cx="2279654" cy="932190"/>
          </a:xfrm>
        </p:grpSpPr>
        <p:pic>
          <p:nvPicPr>
            <p:cNvPr id="12" name="Graphic 2" descr="Hike with solid fill">
              <a:extLst>
                <a:ext uri="{FF2B5EF4-FFF2-40B4-BE49-F238E27FC236}">
                  <a16:creationId xmlns:a16="http://schemas.microsoft.com/office/drawing/2014/main" id="{300E156F-F919-7189-F4D5-75C24310462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46908" y="2248939"/>
              <a:ext cx="932190" cy="932190"/>
            </a:xfrm>
            <a:prstGeom prst="rect">
              <a:avLst/>
            </a:prstGeom>
          </p:spPr>
        </p:pic>
        <p:pic>
          <p:nvPicPr>
            <p:cNvPr id="13" name="Graphic 1" descr="Hike with solid fill">
              <a:extLst>
                <a:ext uri="{FF2B5EF4-FFF2-40B4-BE49-F238E27FC236}">
                  <a16:creationId xmlns:a16="http://schemas.microsoft.com/office/drawing/2014/main" id="{AF233847-0F45-D608-F164-1426A5AF7F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32221" y="2518101"/>
              <a:ext cx="663028" cy="663028"/>
            </a:xfrm>
            <a:prstGeom prst="rect">
              <a:avLst/>
            </a:prstGeom>
          </p:spPr>
        </p:pic>
        <p:pic>
          <p:nvPicPr>
            <p:cNvPr id="14" name="Graphic 4" descr="Hike with solid fill">
              <a:extLst>
                <a:ext uri="{FF2B5EF4-FFF2-40B4-BE49-F238E27FC236}">
                  <a16:creationId xmlns:a16="http://schemas.microsoft.com/office/drawing/2014/main" id="{B40EE0C2-7085-446D-A8F6-66949A189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55422" y="2518101"/>
              <a:ext cx="663028" cy="663028"/>
            </a:xfrm>
            <a:prstGeom prst="rect">
              <a:avLst/>
            </a:prstGeom>
          </p:spPr>
        </p:pic>
        <p:pic>
          <p:nvPicPr>
            <p:cNvPr id="15" name="Graphic 6" descr="Hike with solid fill">
              <a:extLst>
                <a:ext uri="{FF2B5EF4-FFF2-40B4-BE49-F238E27FC236}">
                  <a16:creationId xmlns:a16="http://schemas.microsoft.com/office/drawing/2014/main" id="{41531B83-B58D-5E5D-2C22-D2C134288B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15595" y="2518101"/>
              <a:ext cx="663028" cy="663028"/>
            </a:xfrm>
            <a:prstGeom prst="rect">
              <a:avLst/>
            </a:prstGeom>
          </p:spPr>
        </p:pic>
      </p:grpSp>
      <p:pic>
        <p:nvPicPr>
          <p:cNvPr id="17" name="Image">
            <a:extLst>
              <a:ext uri="{FF2B5EF4-FFF2-40B4-BE49-F238E27FC236}">
                <a16:creationId xmlns:a16="http://schemas.microsoft.com/office/drawing/2014/main" id="{9F089AB8-46F6-910C-4852-6C20711A425F}"/>
              </a:ext>
              <a:ext uri="{C183D7F6-B498-43B3-948B-1728B52AA6E4}">
                <adec:decorative xmlns:adec="http://schemas.microsoft.com/office/drawing/2017/decorative" val="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11" name="Slide Number Placeholder 5">
            <a:extLst>
              <a:ext uri="{FF2B5EF4-FFF2-40B4-BE49-F238E27FC236}">
                <a16:creationId xmlns:a16="http://schemas.microsoft.com/office/drawing/2014/main" id="{1A11B288-AA4B-7944-B2C1-8BB15426DD0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Tree>
    <p:extLst>
      <p:ext uri="{BB962C8B-B14F-4D97-AF65-F5344CB8AC3E}">
        <p14:creationId xmlns:p14="http://schemas.microsoft.com/office/powerpoint/2010/main" val="134860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 Good Mathematician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481535" cy="707886"/>
          </a:xfrm>
          <a:prstGeom prst="rect">
            <a:avLst/>
          </a:prstGeom>
          <a:noFill/>
        </p:spPr>
        <p:txBody>
          <a:bodyPr wrap="none" rtlCol="0">
            <a:spAutoFit/>
          </a:bodyPr>
          <a:lstStyle/>
          <a:p>
            <a:r>
              <a:rPr kumimoji="0" lang="en-US" sz="40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Good mathematicians are…</a:t>
            </a:r>
            <a:endParaRPr lang="en-GB" dirty="0"/>
          </a:p>
        </p:txBody>
      </p:sp>
      <p:sp>
        <p:nvSpPr>
          <p:cNvPr id="9" name="Content Placeholder 2">
            <a:extLst>
              <a:ext uri="{FF2B5EF4-FFF2-40B4-BE49-F238E27FC236}">
                <a16:creationId xmlns:a16="http://schemas.microsoft.com/office/drawing/2014/main" id="{5FED33BC-C9F3-E375-A76F-BA48BAF7502A}"/>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tx2"/>
                </a:solidFill>
                <a:latin typeface="+mn-lt"/>
              </a:rPr>
              <a:t>Adventurous</a:t>
            </a:r>
          </a:p>
        </p:txBody>
      </p:sp>
      <p:sp>
        <p:nvSpPr>
          <p:cNvPr id="18" name="Content Placeholder 2">
            <a:extLst>
              <a:ext uri="{FF2B5EF4-FFF2-40B4-BE49-F238E27FC236}">
                <a16:creationId xmlns:a16="http://schemas.microsoft.com/office/drawing/2014/main" id="{9DF6BDD8-FB6C-9107-1A64-AFC135C4F9A6}"/>
              </a:ext>
            </a:extLst>
          </p:cNvPr>
          <p:cNvSpPr txBox="1">
            <a:spLocks/>
          </p:cNvSpPr>
          <p:nvPr/>
        </p:nvSpPr>
        <p:spPr>
          <a:xfrm>
            <a:off x="4356537" y="159380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tx2"/>
                </a:solidFill>
                <a:latin typeface="+mn-lt"/>
              </a:rPr>
              <a:t>, they </a:t>
            </a:r>
          </a:p>
        </p:txBody>
      </p:sp>
      <p:sp>
        <p:nvSpPr>
          <p:cNvPr id="13" name="TextBox 12">
            <a:extLst>
              <a:ext uri="{FF2B5EF4-FFF2-40B4-BE49-F238E27FC236}">
                <a16:creationId xmlns:a16="http://schemas.microsoft.com/office/drawing/2014/main" id="{30E64D5C-7FAA-F202-4E39-22017D386CF9}"/>
              </a:ext>
            </a:extLst>
          </p:cNvPr>
          <p:cNvSpPr txBox="1"/>
          <p:nvPr/>
        </p:nvSpPr>
        <p:spPr>
          <a:xfrm>
            <a:off x="1918668" y="1992903"/>
            <a:ext cx="7176135" cy="830997"/>
          </a:xfrm>
          <a:prstGeom prst="rect">
            <a:avLst/>
          </a:prstGeom>
          <a:noFill/>
        </p:spPr>
        <p:txBody>
          <a:bodyPr wrap="square">
            <a:spAutoFit/>
          </a:bodyPr>
          <a:lstStyle/>
          <a:p>
            <a:pPr marL="800100" lvl="1" indent="-342900">
              <a:buFont typeface="Arial" panose="020B0604020202020204" pitchFamily="34" charset="0"/>
              <a:buChar char="•"/>
            </a:pPr>
            <a:r>
              <a:rPr lang="en-GB" sz="2400" b="0" dirty="0">
                <a:solidFill>
                  <a:schemeClr val="tx1"/>
                </a:solidFill>
                <a:latin typeface="+mn-lt"/>
              </a:rPr>
              <a:t>try stuff out, even if it might not work</a:t>
            </a:r>
          </a:p>
          <a:p>
            <a:pPr marL="800100" lvl="1" indent="-342900">
              <a:buFont typeface="Arial" panose="020B0604020202020204" pitchFamily="34" charset="0"/>
              <a:buChar char="•"/>
            </a:pPr>
            <a:r>
              <a:rPr lang="en-GB" sz="2400" b="0" dirty="0">
                <a:solidFill>
                  <a:schemeClr val="tx1"/>
                </a:solidFill>
                <a:latin typeface="+mn-lt"/>
                <a:ea typeface="+mn-lt"/>
                <a:cs typeface="+mn-lt"/>
              </a:rPr>
              <a:t>think big ideas</a:t>
            </a:r>
            <a:r>
              <a:rPr lang="en-GB" sz="2400" b="0" baseline="0" dirty="0">
                <a:solidFill>
                  <a:schemeClr val="tx1"/>
                </a:solidFill>
                <a:latin typeface="+mn-lt"/>
                <a:ea typeface="+mn-lt"/>
                <a:cs typeface="+mn-lt"/>
              </a:rPr>
              <a:t> and</a:t>
            </a:r>
            <a:r>
              <a:rPr lang="en-GB" sz="2400" b="0" dirty="0">
                <a:solidFill>
                  <a:schemeClr val="tx1"/>
                </a:solidFill>
                <a:latin typeface="+mn-lt"/>
                <a:ea typeface="+mn-lt"/>
                <a:cs typeface="+mn-lt"/>
              </a:rPr>
              <a:t> check small details</a:t>
            </a:r>
          </a:p>
        </p:txBody>
      </p:sp>
      <p:sp>
        <p:nvSpPr>
          <p:cNvPr id="14" name="TextBox 13">
            <a:extLst>
              <a:ext uri="{FF2B5EF4-FFF2-40B4-BE49-F238E27FC236}">
                <a16:creationId xmlns:a16="http://schemas.microsoft.com/office/drawing/2014/main" id="{FC0B7F01-8D0C-3901-1595-A2BF7DED4205}"/>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dirty="0">
                <a:solidFill>
                  <a:schemeClr val="tx2"/>
                </a:solidFill>
                <a:latin typeface="+mn-lt"/>
              </a:rPr>
              <a:t>Articulate</a:t>
            </a:r>
          </a:p>
        </p:txBody>
      </p:sp>
      <p:sp>
        <p:nvSpPr>
          <p:cNvPr id="19" name="Content Placeholder 2">
            <a:extLst>
              <a:ext uri="{FF2B5EF4-FFF2-40B4-BE49-F238E27FC236}">
                <a16:creationId xmlns:a16="http://schemas.microsoft.com/office/drawing/2014/main" id="{C977B6E0-91C9-6803-9CBA-A1E4E350390F}"/>
              </a:ext>
            </a:extLst>
          </p:cNvPr>
          <p:cNvSpPr txBox="1">
            <a:spLocks/>
          </p:cNvSpPr>
          <p:nvPr/>
        </p:nvSpPr>
        <p:spPr>
          <a:xfrm>
            <a:off x="3772832" y="304046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b="1" kern="1200">
                <a:solidFill>
                  <a:schemeClr val="tx2"/>
                </a:solidFill>
                <a:latin typeface="+mn-lt"/>
                <a:ea typeface="+mn-ea"/>
                <a:cs typeface="+mn-cs"/>
              </a:rPr>
              <a:t>, they </a:t>
            </a:r>
            <a:endParaRPr lang="en-GB" b="1">
              <a:solidFill>
                <a:schemeClr val="tx2"/>
              </a:solidFill>
              <a:latin typeface="+mn-lt"/>
            </a:endParaRPr>
          </a:p>
        </p:txBody>
      </p:sp>
      <p:sp>
        <p:nvSpPr>
          <p:cNvPr id="15" name="TextBox 14">
            <a:extLst>
              <a:ext uri="{FF2B5EF4-FFF2-40B4-BE49-F238E27FC236}">
                <a16:creationId xmlns:a16="http://schemas.microsoft.com/office/drawing/2014/main" id="{2BF28937-2002-2032-2118-13C92A2BD42E}"/>
              </a:ext>
            </a:extLst>
          </p:cNvPr>
          <p:cNvSpPr txBox="1"/>
          <p:nvPr/>
        </p:nvSpPr>
        <p:spPr>
          <a:xfrm>
            <a:off x="1918668" y="3459963"/>
            <a:ext cx="7120890"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16" name="TextBox 15">
            <a:extLst>
              <a:ext uri="{FF2B5EF4-FFF2-40B4-BE49-F238E27FC236}">
                <a16:creationId xmlns:a16="http://schemas.microsoft.com/office/drawing/2014/main" id="{5012DDF4-B7E4-54C9-615A-DF7DE3DD1DB5}"/>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a:solidFill>
                  <a:schemeClr val="tx2"/>
                </a:solidFill>
                <a:latin typeface="+mn-lt"/>
              </a:rPr>
              <a:t>Accepting</a:t>
            </a:r>
          </a:p>
        </p:txBody>
      </p:sp>
      <p:sp>
        <p:nvSpPr>
          <p:cNvPr id="20" name="Content Placeholder 2">
            <a:extLst>
              <a:ext uri="{FF2B5EF4-FFF2-40B4-BE49-F238E27FC236}">
                <a16:creationId xmlns:a16="http://schemas.microsoft.com/office/drawing/2014/main" id="{EF248A7F-0511-8C77-DCF6-DAF67A34CA43}"/>
              </a:ext>
            </a:extLst>
          </p:cNvPr>
          <p:cNvSpPr txBox="1">
            <a:spLocks/>
          </p:cNvSpPr>
          <p:nvPr/>
        </p:nvSpPr>
        <p:spPr>
          <a:xfrm>
            <a:off x="3836252" y="4464002"/>
            <a:ext cx="1716973" cy="770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 they </a:t>
            </a:r>
          </a:p>
        </p:txBody>
      </p:sp>
      <p:sp>
        <p:nvSpPr>
          <p:cNvPr id="17" name="TextBox 16">
            <a:extLst>
              <a:ext uri="{FF2B5EF4-FFF2-40B4-BE49-F238E27FC236}">
                <a16:creationId xmlns:a16="http://schemas.microsoft.com/office/drawing/2014/main" id="{C6B255D1-64EB-813A-E948-CE1ABF8F9FC6}"/>
              </a:ext>
            </a:extLst>
          </p:cNvPr>
          <p:cNvSpPr txBox="1"/>
          <p:nvPr/>
        </p:nvSpPr>
        <p:spPr>
          <a:xfrm>
            <a:off x="1918668" y="4919400"/>
            <a:ext cx="8861818" cy="830997"/>
          </a:xfrm>
          <a:prstGeom prst="rect">
            <a:avLst/>
          </a:prstGeom>
          <a:noFill/>
        </p:spPr>
        <p:txBody>
          <a:bodyPr wrap="square">
            <a:spAutoFit/>
          </a:bodyPr>
          <a:lstStyle/>
          <a:p>
            <a:pPr marL="742950" lvl="1" indent="-285750">
              <a:buFont typeface="Arial" panose="020B0604020202020204" pitchFamily="34" charset="0"/>
              <a:buChar char="•"/>
            </a:pPr>
            <a:r>
              <a:rPr lang="en-GB" sz="2400" b="0" dirty="0">
                <a:solidFill>
                  <a:schemeClr val="tx1"/>
                </a:solidFill>
                <a:latin typeface="+mn-lt"/>
              </a:rPr>
              <a:t>listen to and</a:t>
            </a:r>
            <a:r>
              <a:rPr lang="en-GB" sz="2400" b="0" baseline="0" dirty="0">
                <a:solidFill>
                  <a:schemeClr val="tx1"/>
                </a:solidFill>
                <a:latin typeface="+mn-lt"/>
              </a:rPr>
              <a:t> </a:t>
            </a:r>
            <a:r>
              <a:rPr lang="en-GB" sz="2400" b="0" dirty="0">
                <a:solidFill>
                  <a:schemeClr val="tx1"/>
                </a:solidFill>
                <a:latin typeface="+mn-lt"/>
              </a:rPr>
              <a:t>learn from everyone</a:t>
            </a:r>
          </a:p>
          <a:p>
            <a:pPr marL="742950" lvl="1" indent="-285750">
              <a:buFont typeface="Arial" panose="020B0604020202020204" pitchFamily="34" charset="0"/>
              <a:buChar char="•"/>
            </a:pPr>
            <a:r>
              <a:rPr lang="en-GB" sz="2400" b="0" dirty="0">
                <a:solidFill>
                  <a:schemeClr val="tx1"/>
                </a:solidFill>
                <a:latin typeface="+mn-lt"/>
              </a:rPr>
              <a:t>learn from their own and their peers’ mistakes</a:t>
            </a:r>
          </a:p>
        </p:txBody>
      </p:sp>
      <p:pic>
        <p:nvPicPr>
          <p:cNvPr id="6" name="Graphic 5">
            <a:extLst>
              <a:ext uri="{FF2B5EF4-FFF2-40B4-BE49-F238E27FC236}">
                <a16:creationId xmlns:a16="http://schemas.microsoft.com/office/drawing/2014/main" id="{7CC44C5E-C6AE-5B14-6DC8-8FC331BDE29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3136" y="2992523"/>
            <a:ext cx="1152084" cy="1152084"/>
          </a:xfrm>
          <a:prstGeom prst="rect">
            <a:avLst/>
          </a:prstGeom>
        </p:spPr>
      </p:pic>
      <p:pic>
        <p:nvPicPr>
          <p:cNvPr id="3" name="Graphic 2">
            <a:extLst>
              <a:ext uri="{FF2B5EF4-FFF2-40B4-BE49-F238E27FC236}">
                <a16:creationId xmlns:a16="http://schemas.microsoft.com/office/drawing/2014/main" id="{4CCC2C85-B92C-469F-27EC-AA9ABB2ED44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3072" y="1537738"/>
            <a:ext cx="1192212" cy="1192212"/>
          </a:xfrm>
          <a:prstGeom prst="rect">
            <a:avLst/>
          </a:prstGeom>
        </p:spPr>
      </p:pic>
      <p:pic>
        <p:nvPicPr>
          <p:cNvPr id="5" name="Graphic 4">
            <a:extLst>
              <a:ext uri="{FF2B5EF4-FFF2-40B4-BE49-F238E27FC236}">
                <a16:creationId xmlns:a16="http://schemas.microsoft.com/office/drawing/2014/main" id="{2D27DFCF-71C7-A6D8-D765-EE8551B91D9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378" y="4407179"/>
            <a:ext cx="1077601" cy="1077601"/>
          </a:xfrm>
          <a:prstGeom prst="rect">
            <a:avLst/>
          </a:prstGeom>
        </p:spPr>
      </p:pic>
      <p:pic>
        <p:nvPicPr>
          <p:cNvPr id="11" name="Image">
            <a:extLst>
              <a:ext uri="{FF2B5EF4-FFF2-40B4-BE49-F238E27FC236}">
                <a16:creationId xmlns:a16="http://schemas.microsoft.com/office/drawing/2014/main" id="{DA484EAA-550B-9164-5F3E-B16A4A41C95E}"/>
              </a:ext>
              <a:ext uri="{C183D7F6-B498-43B3-948B-1728B52AA6E4}">
                <adec:decorative xmlns:adec="http://schemas.microsoft.com/office/drawing/2017/decorative" val="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7520DD24-E12A-2FEB-83E3-DD6C361BDA16}"/>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9254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3" grpId="0"/>
      <p:bldP spid="14" grpId="0"/>
      <p:bldP spid="19" grpId="0"/>
      <p:bldP spid="15" grpId="0"/>
      <p:bldP spid="16" grpId="0"/>
      <p:bldP spid="20" grpId="0"/>
      <p:bldP spid="17"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Student facing - ful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 uri="{C183D7F6-B498-43B3-948B-1728B52AA6E4}">
                <adec:decorative xmlns:adec="http://schemas.microsoft.com/office/drawing/2017/decorative" val="1"/>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81B1A04-B038-3D7D-724F-FBE51021B132}"/>
              </a:ext>
              <a:ext uri="{C183D7F6-B498-43B3-948B-1728B52AA6E4}">
                <adec:decorative xmlns:adec="http://schemas.microsoft.com/office/drawing/2017/decorative" val="1"/>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1" i="0"/>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D2A4797B-C3E8-C09B-3C31-3E58D0D76FEB}"/>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17CD4095-DDAC-21A1-F624-BB0331238C5B}"/>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159378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tudent facing - spli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GB"/>
              <a:t>Click to edit Master title style</a:t>
            </a:r>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13" name="Content Placeholder 2">
            <a:extLst>
              <a:ext uri="{FF2B5EF4-FFF2-40B4-BE49-F238E27FC236}">
                <a16:creationId xmlns:a16="http://schemas.microsoft.com/office/drawing/2014/main" id="{F37113CA-1A18-1BD7-4D53-B410F37CD9D2}"/>
              </a:ext>
            </a:extLst>
          </p:cNvPr>
          <p:cNvSpPr>
            <a:spLocks noGrp="1"/>
          </p:cNvSpPr>
          <p:nvPr>
            <p:ph idx="13"/>
          </p:nvPr>
        </p:nvSpPr>
        <p:spPr>
          <a:xfrm>
            <a:off x="6209937"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3" name="Footer Placeholder 4">
            <a:extLst>
              <a:ext uri="{FF2B5EF4-FFF2-40B4-BE49-F238E27FC236}">
                <a16:creationId xmlns:a16="http://schemas.microsoft.com/office/drawing/2014/main" id="{6DA57BCF-A17D-5790-48D1-01CE07D2E049}"/>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C6EF6A8B-1502-AF67-8090-6F6A167D0474}"/>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179334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tudent facing - split text and speech bub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GB"/>
              <a:t>Click to edit Master title style</a:t>
            </a:r>
            <a:endParaRPr lang="en-US"/>
          </a:p>
        </p:txBody>
      </p:sp>
      <p:grpSp>
        <p:nvGrpSpPr>
          <p:cNvPr id="5" name="Group 4">
            <a:extLst>
              <a:ext uri="{FF2B5EF4-FFF2-40B4-BE49-F238E27FC236}">
                <a16:creationId xmlns:a16="http://schemas.microsoft.com/office/drawing/2014/main" id="{968A7F1B-19F5-A253-7FF3-13A6FF1F4232}"/>
              </a:ext>
              <a:ext uri="{C183D7F6-B498-43B3-948B-1728B52AA6E4}">
                <adec:decorative xmlns:adec="http://schemas.microsoft.com/office/drawing/2017/decorative" val="1"/>
              </a:ext>
            </a:extLst>
          </p:cNvPr>
          <p:cNvGrpSpPr/>
          <p:nvPr/>
        </p:nvGrpSpPr>
        <p:grpSpPr>
          <a:xfrm>
            <a:off x="6714873" y="1629054"/>
            <a:ext cx="3498570" cy="3405342"/>
            <a:chOff x="6714873" y="1629054"/>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6714873" y="4703944"/>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7076822" y="4053068"/>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7438772" y="1629054"/>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7438772" y="1629054"/>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sp>
        <p:nvSpPr>
          <p:cNvPr id="15" name="Slide Number Placeholder 5">
            <a:extLst>
              <a:ext uri="{FF2B5EF4-FFF2-40B4-BE49-F238E27FC236}">
                <a16:creationId xmlns:a16="http://schemas.microsoft.com/office/drawing/2014/main" id="{C9D22A75-BD41-2F13-927B-3784F1A7C3E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6" name="Content Placeholder 2">
            <a:extLst>
              <a:ext uri="{FF2B5EF4-FFF2-40B4-BE49-F238E27FC236}">
                <a16:creationId xmlns:a16="http://schemas.microsoft.com/office/drawing/2014/main" id="{49874AB0-13CA-1E01-CD7B-960A51AA7EDD}"/>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0" i="0">
                <a:solidFill>
                  <a:schemeClr val="tx1"/>
                </a:solidFill>
              </a:defRPr>
            </a:lvl2pPr>
            <a:lvl3pPr>
              <a:defRPr sz="2000" b="0" i="0"/>
            </a:lvl3pPr>
            <a:lvl4pPr>
              <a:defRPr sz="2000" b="0" i="0"/>
            </a:lvl4pPr>
            <a:lvl5pPr>
              <a:defRPr sz="2000" b="0" i="0"/>
            </a:lvl5pPr>
          </a:lstStyle>
          <a:p>
            <a:pPr lvl="0"/>
            <a:r>
              <a:rPr lang="en-GB"/>
              <a:t>Click to edit Master text styles</a:t>
            </a:r>
          </a:p>
          <a:p>
            <a:pPr lvl="1"/>
            <a:r>
              <a:rPr lang="en-GB"/>
              <a:t>Second level</a:t>
            </a:r>
          </a:p>
        </p:txBody>
      </p:sp>
      <p:sp>
        <p:nvSpPr>
          <p:cNvPr id="3" name="Footer Placeholder 4">
            <a:extLst>
              <a:ext uri="{FF2B5EF4-FFF2-40B4-BE49-F238E27FC236}">
                <a16:creationId xmlns:a16="http://schemas.microsoft.com/office/drawing/2014/main" id="{88C4D960-28A5-20F5-0470-715F6D25F5C1}"/>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E7CD7C3C-46F7-74C9-EFE0-7F27D823DDC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96060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tudent facing - double speech bubbles">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GB"/>
              <a:t>Click to edit Master title style</a:t>
            </a:r>
            <a:endParaRPr lang="en-US"/>
          </a:p>
        </p:txBody>
      </p:sp>
      <p:grpSp>
        <p:nvGrpSpPr>
          <p:cNvPr id="4" name="Group 3">
            <a:extLst>
              <a:ext uri="{FF2B5EF4-FFF2-40B4-BE49-F238E27FC236}">
                <a16:creationId xmlns:a16="http://schemas.microsoft.com/office/drawing/2014/main" id="{3CA4FE26-E08B-F6C7-E645-D356B5D68D26}"/>
              </a:ext>
              <a:ext uri="{C183D7F6-B498-43B3-948B-1728B52AA6E4}">
                <adec:decorative xmlns:adec="http://schemas.microsoft.com/office/drawing/2017/decorative" val="1"/>
              </a:ext>
            </a:extLst>
          </p:cNvPr>
          <p:cNvGrpSpPr/>
          <p:nvPr/>
        </p:nvGrpSpPr>
        <p:grpSpPr>
          <a:xfrm>
            <a:off x="1350393" y="1829351"/>
            <a:ext cx="3498570" cy="3405342"/>
            <a:chOff x="1350393" y="1829351"/>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2074292"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grpSp>
        <p:nvGrpSpPr>
          <p:cNvPr id="16" name="Group 15">
            <a:extLst>
              <a:ext uri="{FF2B5EF4-FFF2-40B4-BE49-F238E27FC236}">
                <a16:creationId xmlns:a16="http://schemas.microsoft.com/office/drawing/2014/main" id="{5C83E553-9E69-71F5-158D-FD78E5A506E7}"/>
              </a:ext>
              <a:ext uri="{C183D7F6-B498-43B3-948B-1728B52AA6E4}">
                <adec:decorative xmlns:adec="http://schemas.microsoft.com/office/drawing/2017/decorative" val="1"/>
              </a:ext>
            </a:extLst>
          </p:cNvPr>
          <p:cNvGrpSpPr/>
          <p:nvPr/>
        </p:nvGrpSpPr>
        <p:grpSpPr>
          <a:xfrm flipH="1">
            <a:off x="6955387" y="1829351"/>
            <a:ext cx="3498570" cy="3405342"/>
            <a:chOff x="4955742" y="1829351"/>
            <a:chExt cx="3498570" cy="3405342"/>
          </a:xfrm>
        </p:grpSpPr>
        <p:sp>
          <p:nvSpPr>
            <p:cNvPr id="8" name="Graphic 9">
              <a:extLst>
                <a:ext uri="{FF2B5EF4-FFF2-40B4-BE49-F238E27FC236}">
                  <a16:creationId xmlns:a16="http://schemas.microsoft.com/office/drawing/2014/main" id="{EC4F6F51-231D-C785-CF6C-7F1BB23D15AA}"/>
                </a:ext>
              </a:extLst>
            </p:cNvPr>
            <p:cNvSpPr/>
            <p:nvPr/>
          </p:nvSpPr>
          <p:spPr>
            <a:xfrm>
              <a:off x="4955742"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9" name="Graphic 9">
              <a:extLst>
                <a:ext uri="{FF2B5EF4-FFF2-40B4-BE49-F238E27FC236}">
                  <a16:creationId xmlns:a16="http://schemas.microsoft.com/office/drawing/2014/main" id="{ED54EE56-797C-31D8-1E57-7EEE27257892}"/>
                </a:ext>
              </a:extLst>
            </p:cNvPr>
            <p:cNvSpPr/>
            <p:nvPr/>
          </p:nvSpPr>
          <p:spPr>
            <a:xfrm>
              <a:off x="5317691"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0" name="Graphic 9">
              <a:extLst>
                <a:ext uri="{FF2B5EF4-FFF2-40B4-BE49-F238E27FC236}">
                  <a16:creationId xmlns:a16="http://schemas.microsoft.com/office/drawing/2014/main" id="{2D29ACC2-B429-10F7-8267-F16947C0006F}"/>
                </a:ext>
              </a:extLst>
            </p:cNvPr>
            <p:cNvSpPr/>
            <p:nvPr/>
          </p:nvSpPr>
          <p:spPr>
            <a:xfrm>
              <a:off x="5679641"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5" name="Text Placeholder 8">
            <a:extLst>
              <a:ext uri="{FF2B5EF4-FFF2-40B4-BE49-F238E27FC236}">
                <a16:creationId xmlns:a16="http://schemas.microsoft.com/office/drawing/2014/main" id="{B071E5FB-8E6A-E431-6CBE-45E0D7139AB5}"/>
              </a:ext>
            </a:extLst>
          </p:cNvPr>
          <p:cNvSpPr>
            <a:spLocks noGrp="1"/>
          </p:cNvSpPr>
          <p:nvPr>
            <p:ph type="body" sz="quarter" idx="14"/>
          </p:nvPr>
        </p:nvSpPr>
        <p:spPr>
          <a:xfrm>
            <a:off x="6927149"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GB"/>
              <a:t>Click to edit Master text styles</a:t>
            </a:r>
          </a:p>
        </p:txBody>
      </p:sp>
      <p:pic>
        <p:nvPicPr>
          <p:cNvPr id="17" name="Image">
            <a:extLst>
              <a:ext uri="{FF2B5EF4-FFF2-40B4-BE49-F238E27FC236}">
                <a16:creationId xmlns:a16="http://schemas.microsoft.com/office/drawing/2014/main" id="{16B52CA2-1373-4C37-6C71-ACE50777115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
        <p:nvSpPr>
          <p:cNvPr id="5" name="Slide Number Placeholder 5">
            <a:extLst>
              <a:ext uri="{FF2B5EF4-FFF2-40B4-BE49-F238E27FC236}">
                <a16:creationId xmlns:a16="http://schemas.microsoft.com/office/drawing/2014/main" id="{376B730C-EB14-6F18-572C-D9E41C31A7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5EF3C3CA-78DB-E0FF-D0A1-F713214B5253}"/>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37132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tudent facing - Write-on">
    <p:bg>
      <p:bgPr>
        <a:solidFill>
          <a:srgbClr val="FFFFFF"/>
        </a:solidFill>
        <a:effectLst/>
      </p:bgPr>
    </p:bg>
    <p:spTree>
      <p:nvGrpSpPr>
        <p:cNvPr id="1" name=""/>
        <p:cNvGrpSpPr/>
        <p:nvPr/>
      </p:nvGrpSpPr>
      <p:grpSpPr>
        <a:xfrm>
          <a:off x="0" y="0"/>
          <a:ext cx="0" cy="0"/>
          <a:chOff x="0" y="0"/>
          <a:chExt cx="0" cy="0"/>
        </a:xfrm>
      </p:grpSpPr>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3"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3" name="Title 1">
            <a:extLst>
              <a:ext uri="{FF2B5EF4-FFF2-40B4-BE49-F238E27FC236}">
                <a16:creationId xmlns:a16="http://schemas.microsoft.com/office/drawing/2014/main" id="{273F7BA1-4084-A4F6-B67D-87DE0F236C26}"/>
              </a:ext>
            </a:extLst>
          </p:cNvPr>
          <p:cNvSpPr>
            <a:spLocks noGrp="1"/>
          </p:cNvSpPr>
          <p:nvPr>
            <p:ph type="title"/>
          </p:nvPr>
        </p:nvSpPr>
        <p:spPr>
          <a:xfrm>
            <a:off x="609600" y="365126"/>
            <a:ext cx="10744200" cy="723446"/>
          </a:xfrm>
          <a:prstGeom prst="rect">
            <a:avLst/>
          </a:prstGeom>
        </p:spPr>
        <p:txBody>
          <a:bodyPr/>
          <a:lstStyle>
            <a:lvl1pPr algn="ctr">
              <a:defRPr/>
            </a:lvl1pPr>
          </a:lstStyle>
          <a:p>
            <a:r>
              <a:rPr lang="en-GB"/>
              <a:t>Click to edit Master title style</a:t>
            </a:r>
            <a:endParaRPr lang="en-US"/>
          </a:p>
        </p:txBody>
      </p:sp>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400464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Write-on">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9F23A9-FB89-3198-20A5-6EF3CDC0AD4F}"/>
              </a:ext>
              <a:ext uri="{C183D7F6-B498-43B3-948B-1728B52AA6E4}">
                <adec:decorative xmlns:adec="http://schemas.microsoft.com/office/drawing/2017/decorative" val="1"/>
              </a:ext>
            </a:extLst>
          </p:cNvPr>
          <p:cNvPicPr>
            <a:picLocks noChangeAspect="1"/>
          </p:cNvPicPr>
          <p:nvPr userDrawn="1"/>
        </p:nvPicPr>
        <p:blipFill rotWithShape="1">
          <a:blip r:embed="rId2">
            <a:alphaModFix amt="65000"/>
            <a:extLst>
              <a:ext uri="{28A0092B-C50C-407E-A947-70E740481C1C}">
                <a14:useLocalDpi xmlns:a14="http://schemas.microsoft.com/office/drawing/2010/main" val="0"/>
              </a:ext>
            </a:extLst>
          </a:blip>
          <a:srcRect r="4990" b="28810"/>
          <a:stretch/>
        </p:blipFill>
        <p:spPr>
          <a:xfrm>
            <a:off x="-8054" y="-1"/>
            <a:ext cx="12203655" cy="6858002"/>
          </a:xfrm>
          <a:prstGeom prst="snip1Rect">
            <a:avLst>
              <a:gd name="adj" fmla="val 0"/>
            </a:avLst>
          </a:prstGeom>
          <a:ln>
            <a:noFill/>
          </a:ln>
        </p:spPr>
      </p:pic>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4"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77747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ALF &amp; BOTMFT split">
    <p:bg>
      <p:bgPr>
        <a:solidFill>
          <a:srgbClr val="FFFFFF"/>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B6A0935-1143-09A0-A187-4AD8BB6A6897}"/>
              </a:ext>
            </a:extLst>
          </p:cNvPr>
          <p:cNvSpPr>
            <a:spLocks noGrp="1"/>
          </p:cNvSpPr>
          <p:nvPr>
            <p:ph idx="15"/>
          </p:nvPr>
        </p:nvSpPr>
        <p:spPr>
          <a:xfrm>
            <a:off x="5590800"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9" y="1379463"/>
            <a:ext cx="4572001" cy="4643587"/>
          </a:xfrm>
          <a:prstGeom prst="rect">
            <a:avLst/>
          </a:prstGeom>
        </p:spPr>
        <p:txBody>
          <a:bodyPr>
            <a:normAutofit/>
          </a:bodyPr>
          <a:lstStyle>
            <a:lvl1pPr marL="233363" indent="-233363">
              <a:lnSpc>
                <a:spcPct val="90000"/>
              </a:lnSpc>
              <a:spcBef>
                <a:spcPts val="0"/>
              </a:spcBef>
              <a:spcAft>
                <a:spcPts val="300"/>
              </a:spcAft>
              <a:buFont typeface="Arial" panose="020B0604020202020204" pitchFamily="34" charset="0"/>
              <a:buChar char="•"/>
              <a:tabLst/>
              <a:defRPr sz="1800" b="0" i="0">
                <a:latin typeface="+mn-lt"/>
              </a:defRPr>
            </a:lvl1pPr>
            <a:lvl2pPr marL="468000" indent="-227013">
              <a:lnSpc>
                <a:spcPct val="90000"/>
              </a:lnSpc>
              <a:spcBef>
                <a:spcPts val="0"/>
              </a:spcBef>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9"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16" name="TextBox 15">
            <a:extLst>
              <a:ext uri="{FF2B5EF4-FFF2-40B4-BE49-F238E27FC236}">
                <a16:creationId xmlns:a16="http://schemas.microsoft.com/office/drawing/2014/main" id="{48DFF015-44FF-DDC3-0D65-7491DC4DD910}"/>
              </a:ext>
            </a:extLst>
          </p:cNvPr>
          <p:cNvSpPr txBox="1"/>
          <p:nvPr/>
        </p:nvSpPr>
        <p:spPr>
          <a:xfrm>
            <a:off x="5590800"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17" name="Slide Number Placeholder 5">
            <a:extLst>
              <a:ext uri="{FF2B5EF4-FFF2-40B4-BE49-F238E27FC236}">
                <a16:creationId xmlns:a16="http://schemas.microsoft.com/office/drawing/2014/main" id="{B3B6175D-0476-E913-1E25-808B3A199EC2}"/>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BD51800-E4B7-4F82-7130-B36201762AB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F2D8E313-B1E9-DACF-6B11-05091EEEF300}"/>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48662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Support-01 - Hidden">
    <p:bg>
      <p:bgPr>
        <a:solidFill>
          <a:srgbClr val="FFFF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Font typeface="Arial" panose="020B0604020202020204" pitchFamily="34" charset="0"/>
              <a:buChar char="•"/>
              <a:tabLst/>
              <a:defRPr sz="1800" b="0" i="0">
                <a:latin typeface="+mn-lt"/>
              </a:defRPr>
            </a:lvl1pPr>
            <a:lvl2pPr marL="468000" indent="-234000">
              <a:lnSpc>
                <a:spcPct val="90000"/>
              </a:lnSpc>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5" name="Slide Number Placeholder 5">
            <a:extLst>
              <a:ext uri="{FF2B5EF4-FFF2-40B4-BE49-F238E27FC236}">
                <a16:creationId xmlns:a16="http://schemas.microsoft.com/office/drawing/2014/main" id="{BEF28A47-1433-B583-B21E-A2624C8677FF}"/>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754E4614-422F-1B99-2E92-2A53F728B672}"/>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70251CFD-0AD6-D948-C615-779F63FC01ED}"/>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297463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_Support-01 - Hidden">
    <p:bg>
      <p:bgPr>
        <a:solidFill>
          <a:srgbClr val="FFFFFF"/>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4" name="Content Placeholder 2">
            <a:extLst>
              <a:ext uri="{FF2B5EF4-FFF2-40B4-BE49-F238E27FC236}">
                <a16:creationId xmlns:a16="http://schemas.microsoft.com/office/drawing/2014/main" id="{0F2DBC29-9F79-095B-AF0C-2E05374041CD}"/>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Font typeface="Arial" panose="020B0604020202020204" pitchFamily="34" charset="0"/>
              <a:buChar char="•"/>
              <a:tabLst/>
              <a:defRPr sz="1800" b="0" i="0">
                <a:latin typeface="+mn-lt"/>
              </a:defRPr>
            </a:lvl1pPr>
            <a:lvl2pPr marL="468000" indent="-234000">
              <a:lnSpc>
                <a:spcPct val="90000"/>
              </a:lnSpc>
              <a:spcAft>
                <a:spcPts val="300"/>
              </a:spcAft>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8" name="Slide Number Placeholder 5">
            <a:extLst>
              <a:ext uri="{FF2B5EF4-FFF2-40B4-BE49-F238E27FC236}">
                <a16:creationId xmlns:a16="http://schemas.microsoft.com/office/drawing/2014/main" id="{DF8824D9-E6CC-A9FB-52D2-59C6A8E38989}"/>
              </a:ext>
            </a:extLst>
          </p:cNvPr>
          <p:cNvSpPr>
            <a:spLocks noGrp="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F8C5CF0E-750B-EDE1-55CB-01AA1DDC8AB8}"/>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4A058E68-AA38-D190-ABA9-3109E41625EB}"/>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1206008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Modelling cyc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8B341F-9BE3-8056-33EC-EF63AB63DE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Slide Number Placeholder 2">
            <a:extLst>
              <a:ext uri="{FF2B5EF4-FFF2-40B4-BE49-F238E27FC236}">
                <a16:creationId xmlns:a16="http://schemas.microsoft.com/office/drawing/2014/main" id="{B2D55515-7610-E9C5-78D3-94A3FCFF68A4}"/>
              </a:ext>
            </a:extLst>
          </p:cNvPr>
          <p:cNvSpPr txBox="1">
            <a:spLocks/>
          </p:cNvSpPr>
          <p:nvPr/>
        </p:nvSpPr>
        <p:spPr>
          <a:xfrm>
            <a:off x="11353800" y="6347641"/>
            <a:ext cx="455023" cy="365125"/>
          </a:xfrm>
          <a:prstGeom prst="rect">
            <a:avLst/>
          </a:prstGeom>
        </p:spPr>
        <p:txBody>
          <a:bodyPr vert="horz" lIns="0" tIns="0" rIns="0" bIns="0" rtlCol="0" anchor="ctr"/>
          <a:lstStyle>
            <a:defPPr>
              <a:defRPr lang="en-US"/>
            </a:defPPr>
            <a:lvl1pPr marL="0" algn="r" defTabSz="914400" rtl="0" eaLnBrk="1" latinLnBrk="0" hangingPunct="1">
              <a:defRPr sz="10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5BC334B-5606-F640-9B65-DA4F71454EC0}" type="slidenum">
              <a:rPr lang="en-US" smtClean="0">
                <a:solidFill>
                  <a:srgbClr val="231F1F"/>
                </a:solidFill>
              </a:rPr>
              <a:pPr>
                <a:defRPr/>
              </a:pPr>
              <a:t>‹#›</a:t>
            </a:fld>
            <a:endParaRPr lang="en-US">
              <a:solidFill>
                <a:srgbClr val="231F1F"/>
              </a:solidFill>
            </a:endParaRPr>
          </a:p>
        </p:txBody>
      </p:sp>
      <p:sp>
        <p:nvSpPr>
          <p:cNvPr id="5" name="TextBox 4">
            <a:extLst>
              <a:ext uri="{FF2B5EF4-FFF2-40B4-BE49-F238E27FC236}">
                <a16:creationId xmlns:a16="http://schemas.microsoft.com/office/drawing/2014/main" id="{DFE1C4AE-3B78-3A73-8EBA-3DD13918EFCB}"/>
              </a:ext>
            </a:extLst>
          </p:cNvPr>
          <p:cNvSpPr txBox="1"/>
          <p:nvPr/>
        </p:nvSpPr>
        <p:spPr>
          <a:xfrm>
            <a:off x="522423" y="352063"/>
            <a:ext cx="771076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2DAC62"/>
                </a:solidFill>
                <a:effectLst/>
                <a:uLnTx/>
                <a:uFillTx/>
                <a:latin typeface="Georgia" panose="02040502050405020303" pitchFamily="18" charset="0"/>
                <a:ea typeface="+mn-ea"/>
                <a:cs typeface="+mn-cs"/>
              </a:rPr>
              <a:t>Modelling with mathematics</a:t>
            </a:r>
            <a:endParaRPr kumimoji="0" lang="en-GB" sz="4000" b="0" i="0" u="none" strike="noStrike" kern="1200" cap="none" spc="0" normalizeH="0" baseline="0" noProof="0">
              <a:ln>
                <a:noFill/>
              </a:ln>
              <a:solidFill>
                <a:srgbClr val="2DAC62"/>
              </a:solidFill>
              <a:effectLst/>
              <a:uLnTx/>
              <a:uFillTx/>
              <a:latin typeface="Arial"/>
              <a:ea typeface="+mn-ea"/>
              <a:cs typeface="+mn-cs"/>
            </a:endParaRPr>
          </a:p>
        </p:txBody>
      </p:sp>
      <p:cxnSp>
        <p:nvCxnSpPr>
          <p:cNvPr id="6" name="Straight Arrow Connector 5">
            <a:extLst>
              <a:ext uri="{FF2B5EF4-FFF2-40B4-BE49-F238E27FC236}">
                <a16:creationId xmlns:a16="http://schemas.microsoft.com/office/drawing/2014/main" id="{47957774-C754-C065-20BC-E004519686A9}"/>
              </a:ext>
            </a:extLst>
          </p:cNvPr>
          <p:cNvCxnSpPr>
            <a:cxnSpLocks/>
          </p:cNvCxnSpPr>
          <p:nvPr/>
        </p:nvCxnSpPr>
        <p:spPr>
          <a:xfrm flipH="1">
            <a:off x="3063799" y="5096046"/>
            <a:ext cx="595729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848C6A5-259B-74CC-42EA-25046A4DBC91}"/>
              </a:ext>
            </a:extLst>
          </p:cNvPr>
          <p:cNvCxnSpPr>
            <a:cxnSpLocks/>
          </p:cNvCxnSpPr>
          <p:nvPr/>
        </p:nvCxnSpPr>
        <p:spPr>
          <a:xfrm flipV="1">
            <a:off x="2342929" y="2116910"/>
            <a:ext cx="2777256" cy="224389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58C195-10F5-BCAD-1458-5B1EC3448FDF}"/>
              </a:ext>
            </a:extLst>
          </p:cNvPr>
          <p:cNvSpPr txBox="1"/>
          <p:nvPr/>
        </p:nvSpPr>
        <p:spPr>
          <a:xfrm>
            <a:off x="4987897" y="4772880"/>
            <a:ext cx="2216205" cy="646331"/>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grapple with the mathematics</a:t>
            </a:r>
          </a:p>
        </p:txBody>
      </p:sp>
      <p:sp>
        <p:nvSpPr>
          <p:cNvPr id="9" name="TextBox 8">
            <a:extLst>
              <a:ext uri="{FF2B5EF4-FFF2-40B4-BE49-F238E27FC236}">
                <a16:creationId xmlns:a16="http://schemas.microsoft.com/office/drawing/2014/main" id="{EEB3C8C7-09C6-979C-B792-048DA8B202B1}"/>
              </a:ext>
            </a:extLst>
          </p:cNvPr>
          <p:cNvSpPr txBox="1"/>
          <p:nvPr/>
        </p:nvSpPr>
        <p:spPr>
          <a:xfrm>
            <a:off x="2714324" y="2777193"/>
            <a:ext cx="2011680"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check if the abstract solution is reasonable</a:t>
            </a:r>
          </a:p>
        </p:txBody>
      </p:sp>
      <p:grpSp>
        <p:nvGrpSpPr>
          <p:cNvPr id="10" name="Group 9">
            <a:extLst>
              <a:ext uri="{FF2B5EF4-FFF2-40B4-BE49-F238E27FC236}">
                <a16:creationId xmlns:a16="http://schemas.microsoft.com/office/drawing/2014/main" id="{441F27B4-9F37-730A-147F-00B649C7F7A7}"/>
              </a:ext>
            </a:extLst>
          </p:cNvPr>
          <p:cNvGrpSpPr/>
          <p:nvPr/>
        </p:nvGrpSpPr>
        <p:grpSpPr>
          <a:xfrm>
            <a:off x="1059141" y="4439975"/>
            <a:ext cx="1951630" cy="1312142"/>
            <a:chOff x="1381737" y="4119400"/>
            <a:chExt cx="1951630" cy="1312142"/>
          </a:xfrm>
        </p:grpSpPr>
        <p:sp>
          <p:nvSpPr>
            <p:cNvPr id="11" name="Rectangle 10">
              <a:extLst>
                <a:ext uri="{FF2B5EF4-FFF2-40B4-BE49-F238E27FC236}">
                  <a16:creationId xmlns:a16="http://schemas.microsoft.com/office/drawing/2014/main" id="{C235E90F-A258-AE0D-6228-284335375296}"/>
                </a:ext>
              </a:extLst>
            </p:cNvPr>
            <p:cNvSpPr/>
            <p:nvPr/>
          </p:nvSpPr>
          <p:spPr>
            <a:xfrm>
              <a:off x="1381737" y="492990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solution</a:t>
              </a:r>
            </a:p>
          </p:txBody>
        </p:sp>
        <p:pic>
          <p:nvPicPr>
            <p:cNvPr id="12" name="Graphic 11" descr="Research with solid fill">
              <a:extLst>
                <a:ext uri="{FF2B5EF4-FFF2-40B4-BE49-F238E27FC236}">
                  <a16:creationId xmlns:a16="http://schemas.microsoft.com/office/drawing/2014/main" id="{EE491E88-8A7D-82EC-FCAD-1A610C7545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00352" y="4119400"/>
              <a:ext cx="914400" cy="914400"/>
            </a:xfrm>
            <a:prstGeom prst="rect">
              <a:avLst/>
            </a:prstGeom>
          </p:spPr>
        </p:pic>
      </p:grpSp>
      <p:grpSp>
        <p:nvGrpSpPr>
          <p:cNvPr id="13" name="Group 12">
            <a:extLst>
              <a:ext uri="{FF2B5EF4-FFF2-40B4-BE49-F238E27FC236}">
                <a16:creationId xmlns:a16="http://schemas.microsoft.com/office/drawing/2014/main" id="{429D597D-F60B-E60A-9E9E-4EBCE21133E0}"/>
              </a:ext>
            </a:extLst>
          </p:cNvPr>
          <p:cNvGrpSpPr/>
          <p:nvPr/>
        </p:nvGrpSpPr>
        <p:grpSpPr>
          <a:xfrm>
            <a:off x="5120185" y="1497916"/>
            <a:ext cx="1951630" cy="1251799"/>
            <a:chOff x="3912359" y="1265673"/>
            <a:chExt cx="1951630" cy="1251799"/>
          </a:xfrm>
        </p:grpSpPr>
        <p:sp>
          <p:nvSpPr>
            <p:cNvPr id="14" name="Rectangle 13">
              <a:extLst>
                <a:ext uri="{FF2B5EF4-FFF2-40B4-BE49-F238E27FC236}">
                  <a16:creationId xmlns:a16="http://schemas.microsoft.com/office/drawing/2014/main" id="{C0956F0F-4E40-FAEC-8EF8-3FB5EDAA020D}"/>
                </a:ext>
              </a:extLst>
            </p:cNvPr>
            <p:cNvSpPr/>
            <p:nvPr/>
          </p:nvSpPr>
          <p:spPr>
            <a:xfrm>
              <a:off x="3912359" y="201583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 real problem</a:t>
              </a:r>
            </a:p>
          </p:txBody>
        </p:sp>
        <p:pic>
          <p:nvPicPr>
            <p:cNvPr id="15" name="Graphic 14" descr="Questions with solid fill">
              <a:extLst>
                <a:ext uri="{FF2B5EF4-FFF2-40B4-BE49-F238E27FC236}">
                  <a16:creationId xmlns:a16="http://schemas.microsoft.com/office/drawing/2014/main" id="{25FE10DA-9E31-AD20-DD21-B40D95C650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7421" y="1265673"/>
              <a:ext cx="914400" cy="914400"/>
            </a:xfrm>
            <a:prstGeom prst="rect">
              <a:avLst/>
            </a:prstGeom>
          </p:spPr>
        </p:pic>
      </p:grpSp>
      <p:grpSp>
        <p:nvGrpSpPr>
          <p:cNvPr id="16" name="Group 15">
            <a:extLst>
              <a:ext uri="{FF2B5EF4-FFF2-40B4-BE49-F238E27FC236}">
                <a16:creationId xmlns:a16="http://schemas.microsoft.com/office/drawing/2014/main" id="{5D706FEC-243B-69EF-53D2-E0A892EFC2EE}"/>
              </a:ext>
            </a:extLst>
          </p:cNvPr>
          <p:cNvGrpSpPr/>
          <p:nvPr/>
        </p:nvGrpSpPr>
        <p:grpSpPr>
          <a:xfrm>
            <a:off x="9181229" y="4408499"/>
            <a:ext cx="1951630" cy="1375095"/>
            <a:chOff x="9181229" y="4215939"/>
            <a:chExt cx="1951630" cy="1375095"/>
          </a:xfrm>
        </p:grpSpPr>
        <p:sp>
          <p:nvSpPr>
            <p:cNvPr id="17" name="Rectangle 16">
              <a:extLst>
                <a:ext uri="{FF2B5EF4-FFF2-40B4-BE49-F238E27FC236}">
                  <a16:creationId xmlns:a16="http://schemas.microsoft.com/office/drawing/2014/main" id="{A0C2E82C-232E-FE34-618C-FA1B1A68045F}"/>
                </a:ext>
              </a:extLst>
            </p:cNvPr>
            <p:cNvSpPr/>
            <p:nvPr/>
          </p:nvSpPr>
          <p:spPr>
            <a:xfrm>
              <a:off x="9181229" y="5089395"/>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model</a:t>
              </a:r>
            </a:p>
          </p:txBody>
        </p:sp>
        <p:pic>
          <p:nvPicPr>
            <p:cNvPr id="18" name="Graphic 17" descr="Circular flowchart with solid fill">
              <a:extLst>
                <a:ext uri="{FF2B5EF4-FFF2-40B4-BE49-F238E27FC236}">
                  <a16:creationId xmlns:a16="http://schemas.microsoft.com/office/drawing/2014/main" id="{D8E5F5E7-64C2-C0F2-78A1-E60876D0CB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9844" y="4215939"/>
              <a:ext cx="914400" cy="914400"/>
            </a:xfrm>
            <a:prstGeom prst="rect">
              <a:avLst/>
            </a:prstGeom>
          </p:spPr>
        </p:pic>
      </p:grpSp>
      <p:cxnSp>
        <p:nvCxnSpPr>
          <p:cNvPr id="19" name="Straight Arrow Connector 18">
            <a:extLst>
              <a:ext uri="{FF2B5EF4-FFF2-40B4-BE49-F238E27FC236}">
                <a16:creationId xmlns:a16="http://schemas.microsoft.com/office/drawing/2014/main" id="{F72E79EC-4949-3B15-B039-C0498665E21B}"/>
              </a:ext>
            </a:extLst>
          </p:cNvPr>
          <p:cNvCxnSpPr>
            <a:cxnSpLocks/>
          </p:cNvCxnSpPr>
          <p:nvPr/>
        </p:nvCxnSpPr>
        <p:spPr>
          <a:xfrm flipH="1" flipV="1">
            <a:off x="6942795" y="2116910"/>
            <a:ext cx="2777256" cy="2243896"/>
          </a:xfrm>
          <a:prstGeom prst="straightConnector1">
            <a:avLst/>
          </a:prstGeom>
          <a:ln w="381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0682A0A-02F7-F0BE-3875-8B901D92AB66}"/>
              </a:ext>
            </a:extLst>
          </p:cNvPr>
          <p:cNvSpPr txBox="1"/>
          <p:nvPr/>
        </p:nvSpPr>
        <p:spPr>
          <a:xfrm>
            <a:off x="7263810" y="2741151"/>
            <a:ext cx="1757284"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represent the problem using mathematics</a:t>
            </a:r>
          </a:p>
        </p:txBody>
      </p:sp>
      <p:sp>
        <p:nvSpPr>
          <p:cNvPr id="21" name="Speech Bubble: Rectangle with Corners Rounded 20">
            <a:extLst>
              <a:ext uri="{FF2B5EF4-FFF2-40B4-BE49-F238E27FC236}">
                <a16:creationId xmlns:a16="http://schemas.microsoft.com/office/drawing/2014/main" id="{AAF63458-A87F-25DC-EAA9-E96565F55429}"/>
              </a:ext>
            </a:extLst>
          </p:cNvPr>
          <p:cNvSpPr/>
          <p:nvPr/>
        </p:nvSpPr>
        <p:spPr>
          <a:xfrm>
            <a:off x="6832199" y="1169765"/>
            <a:ext cx="1840164" cy="501639"/>
          </a:xfrm>
          <a:prstGeom prst="wedgeRoundRectCallout">
            <a:avLst>
              <a:gd name="adj1" fmla="val -62355"/>
              <a:gd name="adj2" fmla="val 50414"/>
              <a:gd name="adj3" fmla="val 16667"/>
            </a:avLst>
          </a:prstGeom>
          <a:solidFill>
            <a:schemeClr val="bg1"/>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31F1F"/>
              </a:solidFill>
              <a:effectLst/>
              <a:uLnTx/>
              <a:uFillTx/>
              <a:latin typeface="Arial"/>
              <a:ea typeface="+mn-ea"/>
              <a:cs typeface="+mn-cs"/>
            </a:endParaRPr>
          </a:p>
        </p:txBody>
      </p:sp>
    </p:spTree>
    <p:extLst>
      <p:ext uri="{BB962C8B-B14F-4D97-AF65-F5344CB8AC3E}">
        <p14:creationId xmlns:p14="http://schemas.microsoft.com/office/powerpoint/2010/main" val="2812225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0" grpId="0" animBg="1"/>
      <p:bldP spid="21"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oday, how have you bee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B8248172-F0F4-E078-22B7-81DA591E740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A6ACF711-DD6D-44E6-2248-088038FE96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Content Placeholder 2">
            <a:extLst>
              <a:ext uri="{FF2B5EF4-FFF2-40B4-BE49-F238E27FC236}">
                <a16:creationId xmlns:a16="http://schemas.microsoft.com/office/drawing/2014/main" id="{25B7685C-4DAC-9634-E2BC-9EE518421EE8}"/>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tx2"/>
                </a:solidFill>
                <a:latin typeface="+mn-lt"/>
              </a:rPr>
              <a:t>Adventurous</a:t>
            </a:r>
          </a:p>
        </p:txBody>
      </p:sp>
      <p:sp>
        <p:nvSpPr>
          <p:cNvPr id="18" name="TextBox 17">
            <a:extLst>
              <a:ext uri="{FF2B5EF4-FFF2-40B4-BE49-F238E27FC236}">
                <a16:creationId xmlns:a16="http://schemas.microsoft.com/office/drawing/2014/main" id="{B4F19300-A4D9-E12E-D7A7-871CEE6748AF}"/>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dirty="0">
                <a:solidFill>
                  <a:schemeClr val="tx2"/>
                </a:solidFill>
                <a:latin typeface="+mn-lt"/>
              </a:rPr>
              <a:t>Articulate</a:t>
            </a:r>
          </a:p>
        </p:txBody>
      </p:sp>
      <p:sp>
        <p:nvSpPr>
          <p:cNvPr id="21" name="TextBox 20">
            <a:extLst>
              <a:ext uri="{FF2B5EF4-FFF2-40B4-BE49-F238E27FC236}">
                <a16:creationId xmlns:a16="http://schemas.microsoft.com/office/drawing/2014/main" id="{A7A78D5C-B9B8-C8C5-299B-175825641867}"/>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dirty="0">
                <a:solidFill>
                  <a:schemeClr val="tx2"/>
                </a:solidFill>
                <a:latin typeface="+mn-lt"/>
              </a:rPr>
              <a:t>Accepting</a:t>
            </a:r>
          </a:p>
        </p:txBody>
      </p:sp>
      <p:pic>
        <p:nvPicPr>
          <p:cNvPr id="24" name="Graphic 23">
            <a:extLst>
              <a:ext uri="{FF2B5EF4-FFF2-40B4-BE49-F238E27FC236}">
                <a16:creationId xmlns:a16="http://schemas.microsoft.com/office/drawing/2014/main" id="{C917823D-7E3C-B9BD-BF6D-7EAADA2C8B1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136" y="2992523"/>
            <a:ext cx="1152084" cy="1152084"/>
          </a:xfrm>
          <a:prstGeom prst="rect">
            <a:avLst/>
          </a:prstGeom>
        </p:spPr>
      </p:pic>
      <p:pic>
        <p:nvPicPr>
          <p:cNvPr id="25" name="Graphic 24">
            <a:extLst>
              <a:ext uri="{FF2B5EF4-FFF2-40B4-BE49-F238E27FC236}">
                <a16:creationId xmlns:a16="http://schemas.microsoft.com/office/drawing/2014/main" id="{FD517003-C1AE-0AF5-3EDA-956F39B080F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072" y="1537738"/>
            <a:ext cx="1192212" cy="1192212"/>
          </a:xfrm>
          <a:prstGeom prst="rect">
            <a:avLst/>
          </a:prstGeom>
        </p:spPr>
      </p:pic>
      <p:pic>
        <p:nvPicPr>
          <p:cNvPr id="26" name="Graphic 25">
            <a:extLst>
              <a:ext uri="{FF2B5EF4-FFF2-40B4-BE49-F238E27FC236}">
                <a16:creationId xmlns:a16="http://schemas.microsoft.com/office/drawing/2014/main" id="{51A917A8-1069-83C4-B1BC-B2975E35709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0378" y="4407179"/>
            <a:ext cx="1077601" cy="1077601"/>
          </a:xfrm>
          <a:prstGeom prst="rect">
            <a:avLst/>
          </a:prstGeom>
        </p:spPr>
      </p:pic>
    </p:spTree>
    <p:extLst>
      <p:ext uri="{BB962C8B-B14F-4D97-AF65-F5344CB8AC3E}">
        <p14:creationId xmlns:p14="http://schemas.microsoft.com/office/powerpoint/2010/main" val="18386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oday, how have you bee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17" name="TextBox 16">
            <a:extLst>
              <a:ext uri="{FF2B5EF4-FFF2-40B4-BE49-F238E27FC236}">
                <a16:creationId xmlns:a16="http://schemas.microsoft.com/office/drawing/2014/main" id="{C6B255D1-64EB-813A-E948-CE1ABF8F9FC6}"/>
              </a:ext>
            </a:extLst>
          </p:cNvPr>
          <p:cNvSpPr txBox="1"/>
          <p:nvPr/>
        </p:nvSpPr>
        <p:spPr>
          <a:xfrm>
            <a:off x="1918668" y="4919400"/>
            <a:ext cx="8861818" cy="830997"/>
          </a:xfrm>
          <a:prstGeom prst="rect">
            <a:avLst/>
          </a:prstGeom>
          <a:noFill/>
        </p:spPr>
        <p:txBody>
          <a:bodyPr wrap="square">
            <a:spAutoFit/>
          </a:bodyPr>
          <a:lstStyle/>
          <a:p>
            <a:pPr marL="742950" lvl="1" indent="-285750">
              <a:buFont typeface="Arial" panose="020B0604020202020204" pitchFamily="34" charset="0"/>
              <a:buChar char="•"/>
            </a:pPr>
            <a:r>
              <a:rPr lang="en-GB" sz="2400" b="0">
                <a:solidFill>
                  <a:schemeClr val="tx1"/>
                </a:solidFill>
                <a:latin typeface="+mn-lt"/>
              </a:rPr>
              <a:t>listen to and</a:t>
            </a:r>
            <a:r>
              <a:rPr lang="en-GB" sz="2400" b="0" baseline="0">
                <a:solidFill>
                  <a:schemeClr val="tx1"/>
                </a:solidFill>
                <a:latin typeface="+mn-lt"/>
              </a:rPr>
              <a:t> </a:t>
            </a:r>
            <a:r>
              <a:rPr lang="en-GB" sz="2400" b="0">
                <a:solidFill>
                  <a:schemeClr val="tx1"/>
                </a:solidFill>
                <a:latin typeface="+mn-lt"/>
              </a:rPr>
              <a:t>learn from everyone</a:t>
            </a:r>
          </a:p>
          <a:p>
            <a:pPr marL="742950" lvl="1" indent="-285750">
              <a:buFont typeface="Arial" panose="020B0604020202020204" pitchFamily="34" charset="0"/>
              <a:buChar char="•"/>
            </a:pPr>
            <a:r>
              <a:rPr lang="en-GB" sz="2400" b="0">
                <a:solidFill>
                  <a:schemeClr val="tx1"/>
                </a:solidFill>
                <a:latin typeface="+mn-lt"/>
              </a:rPr>
              <a:t>learn from their own and their peers’ mistakes</a:t>
            </a:r>
          </a:p>
        </p:txBody>
      </p:sp>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57931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Today, how have you been…</a:t>
            </a:r>
            <a:endParaRPr lang="en-GB"/>
          </a:p>
        </p:txBody>
      </p:sp>
      <p:sp>
        <p:nvSpPr>
          <p:cNvPr id="2" name="Footer Placeholder 4">
            <a:extLst>
              <a:ext uri="{FF2B5EF4-FFF2-40B4-BE49-F238E27FC236}">
                <a16:creationId xmlns:a16="http://schemas.microsoft.com/office/drawing/2014/main" id="{B8248172-F0F4-E078-22B7-81DA591E740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A6ACF711-DD6D-44E6-2248-088038FE96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Content Placeholder 2">
            <a:extLst>
              <a:ext uri="{FF2B5EF4-FFF2-40B4-BE49-F238E27FC236}">
                <a16:creationId xmlns:a16="http://schemas.microsoft.com/office/drawing/2014/main" id="{25B7685C-4DAC-9634-E2BC-9EE518421EE8}"/>
              </a:ext>
            </a:extLst>
          </p:cNvPr>
          <p:cNvSpPr txBox="1">
            <a:spLocks/>
          </p:cNvSpPr>
          <p:nvPr/>
        </p:nvSpPr>
        <p:spPr>
          <a:xfrm>
            <a:off x="2165644" y="1592177"/>
            <a:ext cx="3435926" cy="124523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solidFill>
                  <a:schemeClr val="tx2"/>
                </a:solidFill>
                <a:latin typeface="+mn-lt"/>
              </a:rPr>
              <a:t>Adventurous?</a:t>
            </a:r>
          </a:p>
        </p:txBody>
      </p:sp>
      <p:sp>
        <p:nvSpPr>
          <p:cNvPr id="10" name="TextBox 9">
            <a:extLst>
              <a:ext uri="{FF2B5EF4-FFF2-40B4-BE49-F238E27FC236}">
                <a16:creationId xmlns:a16="http://schemas.microsoft.com/office/drawing/2014/main" id="{9728982A-BAFA-E9EE-CB22-A446773D5E44}"/>
              </a:ext>
            </a:extLst>
          </p:cNvPr>
          <p:cNvSpPr txBox="1"/>
          <p:nvPr/>
        </p:nvSpPr>
        <p:spPr>
          <a:xfrm>
            <a:off x="1918668" y="1992903"/>
            <a:ext cx="7176135" cy="830997"/>
          </a:xfrm>
          <a:prstGeom prst="rect">
            <a:avLst/>
          </a:prstGeom>
          <a:noFill/>
        </p:spPr>
        <p:txBody>
          <a:bodyPr wrap="square">
            <a:spAutoFit/>
          </a:bodyPr>
          <a:lstStyle/>
          <a:p>
            <a:pPr marL="800100" lvl="1" indent="-342900">
              <a:buFont typeface="Arial" panose="020B0604020202020204" pitchFamily="34" charset="0"/>
              <a:buChar char="•"/>
            </a:pPr>
            <a:r>
              <a:rPr lang="en-GB" sz="2400" b="0" dirty="0">
                <a:solidFill>
                  <a:schemeClr val="tx1"/>
                </a:solidFill>
                <a:latin typeface="+mn-lt"/>
              </a:rPr>
              <a:t>try stuff out, even if it might not work</a:t>
            </a:r>
          </a:p>
          <a:p>
            <a:pPr marL="800100" lvl="1" indent="-342900">
              <a:buFont typeface="Arial" panose="020B0604020202020204" pitchFamily="34" charset="0"/>
              <a:buChar char="•"/>
            </a:pPr>
            <a:r>
              <a:rPr lang="en-GB" sz="2400" b="0" dirty="0">
                <a:solidFill>
                  <a:schemeClr val="tx1"/>
                </a:solidFill>
                <a:latin typeface="+mn-lt"/>
                <a:ea typeface="+mn-lt"/>
                <a:cs typeface="+mn-lt"/>
              </a:rPr>
              <a:t>think big ideas</a:t>
            </a:r>
            <a:r>
              <a:rPr lang="en-GB" sz="2400" b="0" baseline="0" dirty="0">
                <a:solidFill>
                  <a:schemeClr val="tx1"/>
                </a:solidFill>
                <a:latin typeface="+mn-lt"/>
                <a:ea typeface="+mn-lt"/>
                <a:cs typeface="+mn-lt"/>
              </a:rPr>
              <a:t> and</a:t>
            </a:r>
            <a:r>
              <a:rPr lang="en-GB" sz="2400" b="0" dirty="0">
                <a:solidFill>
                  <a:schemeClr val="tx1"/>
                </a:solidFill>
                <a:latin typeface="+mn-lt"/>
                <a:ea typeface="+mn-lt"/>
                <a:cs typeface="+mn-lt"/>
              </a:rPr>
              <a:t> check small details</a:t>
            </a:r>
          </a:p>
        </p:txBody>
      </p:sp>
      <p:sp>
        <p:nvSpPr>
          <p:cNvPr id="18" name="TextBox 17">
            <a:extLst>
              <a:ext uri="{FF2B5EF4-FFF2-40B4-BE49-F238E27FC236}">
                <a16:creationId xmlns:a16="http://schemas.microsoft.com/office/drawing/2014/main" id="{B4F19300-A4D9-E12E-D7A7-871CEE6748AF}"/>
              </a:ext>
            </a:extLst>
          </p:cNvPr>
          <p:cNvSpPr txBox="1"/>
          <p:nvPr/>
        </p:nvSpPr>
        <p:spPr>
          <a:xfrm>
            <a:off x="2132029" y="2993804"/>
            <a:ext cx="7120890" cy="523220"/>
          </a:xfrm>
          <a:prstGeom prst="rect">
            <a:avLst/>
          </a:prstGeom>
          <a:noFill/>
        </p:spPr>
        <p:txBody>
          <a:bodyPr wrap="square">
            <a:spAutoFit/>
          </a:bodyPr>
          <a:lstStyle/>
          <a:p>
            <a:pPr marL="0" indent="0">
              <a:buNone/>
            </a:pPr>
            <a:r>
              <a:rPr lang="en-GB" sz="2800" b="1" dirty="0">
                <a:solidFill>
                  <a:schemeClr val="tx2"/>
                </a:solidFill>
                <a:latin typeface="+mn-lt"/>
              </a:rPr>
              <a:t>Articulate?</a:t>
            </a:r>
          </a:p>
        </p:txBody>
      </p:sp>
      <p:sp>
        <p:nvSpPr>
          <p:cNvPr id="20" name="TextBox 19">
            <a:extLst>
              <a:ext uri="{FF2B5EF4-FFF2-40B4-BE49-F238E27FC236}">
                <a16:creationId xmlns:a16="http://schemas.microsoft.com/office/drawing/2014/main" id="{E3A321D1-91EF-9E5F-8DB9-5B17C4EDD72E}"/>
              </a:ext>
            </a:extLst>
          </p:cNvPr>
          <p:cNvSpPr txBox="1"/>
          <p:nvPr/>
        </p:nvSpPr>
        <p:spPr>
          <a:xfrm>
            <a:off x="1918668" y="3459963"/>
            <a:ext cx="7120890" cy="830997"/>
          </a:xfrm>
          <a:prstGeom prst="rect">
            <a:avLst/>
          </a:prstGeom>
          <a:noFill/>
        </p:spPr>
        <p:txBody>
          <a:bodyPr wrap="squar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21" name="TextBox 20">
            <a:extLst>
              <a:ext uri="{FF2B5EF4-FFF2-40B4-BE49-F238E27FC236}">
                <a16:creationId xmlns:a16="http://schemas.microsoft.com/office/drawing/2014/main" id="{A7A78D5C-B9B8-C8C5-299B-175825641867}"/>
              </a:ext>
            </a:extLst>
          </p:cNvPr>
          <p:cNvSpPr txBox="1"/>
          <p:nvPr/>
        </p:nvSpPr>
        <p:spPr>
          <a:xfrm>
            <a:off x="2124409" y="4422760"/>
            <a:ext cx="7120890" cy="523220"/>
          </a:xfrm>
          <a:prstGeom prst="rect">
            <a:avLst/>
          </a:prstGeom>
          <a:noFill/>
        </p:spPr>
        <p:txBody>
          <a:bodyPr wrap="square">
            <a:spAutoFit/>
          </a:bodyPr>
          <a:lstStyle/>
          <a:p>
            <a:pPr marL="0" indent="0">
              <a:buNone/>
            </a:pPr>
            <a:r>
              <a:rPr lang="en-GB" sz="2800" b="1" dirty="0">
                <a:solidFill>
                  <a:schemeClr val="tx2"/>
                </a:solidFill>
                <a:latin typeface="+mn-lt"/>
              </a:rPr>
              <a:t>Accepting?</a:t>
            </a:r>
          </a:p>
        </p:txBody>
      </p:sp>
      <p:pic>
        <p:nvPicPr>
          <p:cNvPr id="24" name="Graphic 23">
            <a:extLst>
              <a:ext uri="{FF2B5EF4-FFF2-40B4-BE49-F238E27FC236}">
                <a16:creationId xmlns:a16="http://schemas.microsoft.com/office/drawing/2014/main" id="{C917823D-7E3C-B9BD-BF6D-7EAADA2C8B1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136" y="2992523"/>
            <a:ext cx="1152084" cy="1152084"/>
          </a:xfrm>
          <a:prstGeom prst="rect">
            <a:avLst/>
          </a:prstGeom>
        </p:spPr>
      </p:pic>
      <p:pic>
        <p:nvPicPr>
          <p:cNvPr id="25" name="Graphic 24">
            <a:extLst>
              <a:ext uri="{FF2B5EF4-FFF2-40B4-BE49-F238E27FC236}">
                <a16:creationId xmlns:a16="http://schemas.microsoft.com/office/drawing/2014/main" id="{FD517003-C1AE-0AF5-3EDA-956F39B080F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072" y="1537738"/>
            <a:ext cx="1192212" cy="1192212"/>
          </a:xfrm>
          <a:prstGeom prst="rect">
            <a:avLst/>
          </a:prstGeom>
        </p:spPr>
      </p:pic>
      <p:pic>
        <p:nvPicPr>
          <p:cNvPr id="26" name="Graphic 25">
            <a:extLst>
              <a:ext uri="{FF2B5EF4-FFF2-40B4-BE49-F238E27FC236}">
                <a16:creationId xmlns:a16="http://schemas.microsoft.com/office/drawing/2014/main" id="{51A917A8-1069-83C4-B1BC-B2975E35709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0378" y="4407179"/>
            <a:ext cx="1077601" cy="1077601"/>
          </a:xfrm>
          <a:prstGeom prst="rect">
            <a:avLst/>
          </a:prstGeom>
        </p:spPr>
      </p:pic>
    </p:spTree>
    <p:extLst>
      <p:ext uri="{BB962C8B-B14F-4D97-AF65-F5344CB8AC3E}">
        <p14:creationId xmlns:p14="http://schemas.microsoft.com/office/powerpoint/2010/main" val="48994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P spid="10" grpId="0"/>
      <p:bldP spid="18" grpId="0"/>
      <p:bldP spid="20" grpId="0"/>
      <p:bldP spid="21"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
        <p:nvSpPr>
          <p:cNvPr id="6" name="TextBox 5">
            <a:extLst>
              <a:ext uri="{FF2B5EF4-FFF2-40B4-BE49-F238E27FC236}">
                <a16:creationId xmlns:a16="http://schemas.microsoft.com/office/drawing/2014/main" id="{AD835C0E-AA65-FF89-DEDA-8D4651827C38}"/>
              </a:ext>
            </a:extLst>
          </p:cNvPr>
          <p:cNvSpPr txBox="1"/>
          <p:nvPr/>
        </p:nvSpPr>
        <p:spPr>
          <a:xfrm>
            <a:off x="1480456" y="2103784"/>
            <a:ext cx="11219544" cy="291772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AA18FE"/>
                </a:solidFill>
                <a:effectLst/>
                <a:uLnTx/>
                <a:uFillTx/>
                <a:latin typeface="+mj-lt"/>
                <a:ea typeface="+mn-ea"/>
                <a:cs typeface="+mn-cs"/>
              </a:rPr>
              <a:t>Thank you. </a:t>
            </a:r>
            <a:r>
              <a:rPr kumimoji="0" lang="en-GB" sz="2400" b="1" i="0" u="none" strike="noStrike" kern="1200" cap="none" spc="0" normalizeH="0" baseline="0" noProof="0" dirty="0">
                <a:ln>
                  <a:noFill/>
                </a:ln>
                <a:solidFill>
                  <a:srgbClr val="AA18FE"/>
                </a:solidFill>
                <a:effectLst/>
                <a:uLnTx/>
                <a:uFillTx/>
                <a:latin typeface="+mj-lt"/>
                <a:ea typeface="+mn-ea"/>
                <a:cs typeface="+mn-cs"/>
              </a:rPr>
              <a:t>We hope your mathematicians enjoyed </a:t>
            </a:r>
            <a:br>
              <a:rPr kumimoji="0" lang="en-GB" sz="2400" b="1" i="0" u="none" strike="noStrike" kern="1200" cap="none" spc="0" normalizeH="0" baseline="0" noProof="0" dirty="0">
                <a:ln>
                  <a:noFill/>
                </a:ln>
                <a:solidFill>
                  <a:srgbClr val="AA18FE"/>
                </a:solidFill>
                <a:effectLst/>
                <a:uLnTx/>
                <a:uFillTx/>
                <a:latin typeface="+mj-lt"/>
                <a:ea typeface="+mn-ea"/>
                <a:cs typeface="+mn-cs"/>
              </a:rPr>
            </a:br>
            <a:r>
              <a:rPr kumimoji="0" lang="en-GB" sz="2400" b="1" i="0" u="none" strike="noStrike" kern="1200" cap="none" spc="0" normalizeH="0" baseline="0" noProof="0" dirty="0">
                <a:ln>
                  <a:noFill/>
                </a:ln>
                <a:solidFill>
                  <a:srgbClr val="AA18FE"/>
                </a:solidFill>
                <a:effectLst/>
                <a:uLnTx/>
                <a:uFillTx/>
                <a:latin typeface="+mj-lt"/>
                <a:ea typeface="+mn-ea"/>
                <a:cs typeface="+mn-cs"/>
              </a:rPr>
              <a:t>today’s session.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400" b="1" i="0" u="none" strike="noStrike" kern="1200" cap="none" spc="0" normalizeH="0" baseline="0" noProof="0" dirty="0">
              <a:ln>
                <a:noFill/>
              </a:ln>
              <a:solidFill>
                <a:srgbClr val="AA18FE"/>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AA18FE"/>
                </a:solidFill>
                <a:effectLst/>
                <a:uLnTx/>
                <a:uFillTx/>
                <a:latin typeface="+mj-lt"/>
                <a:ea typeface="+mn-ea"/>
                <a:cs typeface="+mn-cs"/>
              </a:rPr>
              <a:t>Please share your reflections on this session</a:t>
            </a:r>
            <a:br>
              <a:rPr kumimoji="0" lang="en-GB" sz="2400" b="1" i="0" u="none" strike="noStrike" kern="1200" cap="none" spc="0" normalizeH="0" baseline="0" noProof="0" dirty="0">
                <a:ln>
                  <a:noFill/>
                </a:ln>
                <a:solidFill>
                  <a:srgbClr val="AA18FE"/>
                </a:solidFill>
                <a:effectLst/>
                <a:uLnTx/>
                <a:uFillTx/>
                <a:latin typeface="+mj-lt"/>
                <a:ea typeface="+mn-ea"/>
                <a:cs typeface="+mn-cs"/>
              </a:rPr>
            </a:br>
            <a:r>
              <a:rPr kumimoji="0" lang="en-GB" sz="2400" b="1" i="0" u="none" strike="noStrike" kern="1200" cap="none" spc="0" normalizeH="0" baseline="0" noProof="0" dirty="0">
                <a:ln>
                  <a:noFill/>
                </a:ln>
                <a:solidFill>
                  <a:srgbClr val="AA18FE"/>
                </a:solidFill>
                <a:effectLst/>
                <a:uLnTx/>
                <a:uFillTx/>
                <a:latin typeface="+mj-lt"/>
                <a:ea typeface="+mn-ea"/>
                <a:cs typeface="+mn-cs"/>
              </a:rPr>
              <a:t>at </a:t>
            </a:r>
            <a:r>
              <a:rPr kumimoji="0" lang="en-US" sz="2400" b="1" i="0" u="none" strike="noStrike" kern="1200" cap="none" spc="0" normalizeH="0" baseline="0" noProof="0" dirty="0">
                <a:ln>
                  <a:noFill/>
                </a:ln>
                <a:solidFill>
                  <a:schemeClr val="tx2"/>
                </a:solidFill>
                <a:effectLst/>
                <a:uLnTx/>
                <a:uFillTx/>
                <a:latin typeface="+mj-lt"/>
                <a:ea typeface="+mn-ea"/>
                <a:cs typeface="+mn-cs"/>
                <a:hlinkClick r:id="rId5"/>
              </a:rPr>
              <a:t>hub.axiommaths.com</a:t>
            </a:r>
            <a:endParaRPr kumimoji="0" lang="en-US" sz="2400" b="1" i="0" u="none" strike="noStrike" kern="1200" cap="none" spc="0" normalizeH="0" baseline="0" noProof="0" dirty="0">
              <a:ln>
                <a:noFill/>
              </a:ln>
              <a:solidFill>
                <a:schemeClr val="tx2"/>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AA18FE"/>
                </a:solidFill>
                <a:effectLst/>
                <a:uLnTx/>
                <a:uFillTx/>
                <a:latin typeface="+mj-lt"/>
                <a:ea typeface="+mn-ea"/>
                <a:cs typeface="+mn-cs"/>
              </a:rPr>
              <a:t>If you find anything wrong with these slides, please contact </a:t>
            </a:r>
            <a:r>
              <a:rPr kumimoji="0" lang="en-GB" sz="2400" b="1" i="0" u="none" strike="noStrike" kern="1200" cap="none" spc="0" normalizeH="0" baseline="0" noProof="0" dirty="0">
                <a:ln>
                  <a:noFill/>
                </a:ln>
                <a:solidFill>
                  <a:srgbClr val="AA18FE"/>
                </a:solidFill>
                <a:effectLst/>
                <a:uLnTx/>
                <a:uFillTx/>
                <a:latin typeface="+mj-lt"/>
                <a:ea typeface="+mn-ea"/>
                <a:cs typeface="+mn-cs"/>
                <a:hlinkClick r:id="rId6"/>
              </a:rPr>
              <a:t>corrections@axiommaths.com</a:t>
            </a:r>
            <a:r>
              <a:rPr kumimoji="0" lang="en-GB" sz="2400" b="1" i="0" u="none" strike="noStrike" kern="1200" cap="none" spc="0" normalizeH="0" baseline="0" noProof="0" dirty="0">
                <a:ln>
                  <a:noFill/>
                </a:ln>
                <a:solidFill>
                  <a:srgbClr val="AA18FE"/>
                </a:solidFill>
                <a:effectLst/>
                <a:uLnTx/>
                <a:uFillTx/>
                <a:latin typeface="+mj-lt"/>
                <a:ea typeface="+mn-ea"/>
                <a:cs typeface="+mn-cs"/>
              </a:rPr>
              <a:t>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rgbClr val="AA18FE"/>
              </a:solidFill>
              <a:effectLst/>
              <a:uLnTx/>
              <a:uFillTx/>
              <a:latin typeface="+mj-lt"/>
              <a:ea typeface="+mn-ea"/>
              <a:cs typeface="+mn-cs"/>
            </a:endParaRPr>
          </a:p>
        </p:txBody>
      </p:sp>
    </p:spTree>
    <p:extLst>
      <p:ext uri="{BB962C8B-B14F-4D97-AF65-F5344CB8AC3E}">
        <p14:creationId xmlns:p14="http://schemas.microsoft.com/office/powerpoint/2010/main" val="221188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hank You-Dark">
    <p:bg>
      <p:bgPr>
        <a:solidFill>
          <a:schemeClr val="tx1"/>
        </a:solidFill>
        <a:effectLst/>
      </p:bgPr>
    </p:bg>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0CB5DBC9-61B6-B6A7-9DFD-B229CB681E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a:off x="-1" y="4859748"/>
            <a:ext cx="3746986" cy="1998253"/>
          </a:xfrm>
          <a:prstGeom prst="rect">
            <a:avLst/>
          </a:prstGeom>
          <a:ln w="12700">
            <a:miter lim="400000"/>
          </a:ln>
        </p:spPr>
      </p:pic>
      <p:sp>
        <p:nvSpPr>
          <p:cNvPr id="4" name="Date Placeholder 3" hidden="1">
            <a:extLst>
              <a:ext uri="{FF2B5EF4-FFF2-40B4-BE49-F238E27FC236}">
                <a16:creationId xmlns:a16="http://schemas.microsoft.com/office/drawing/2014/main" id="{99705314-19A9-46AE-758D-AFF48B667981}"/>
              </a:ext>
            </a:extLst>
          </p:cNvPr>
          <p:cNvSpPr>
            <a:spLocks noGrp="1"/>
          </p:cNvSpPr>
          <p:nvPr>
            <p:ph type="dt" sz="half" idx="10"/>
          </p:nvPr>
        </p:nvSpPr>
        <p:spPr>
          <a:xfrm>
            <a:off x="1523999" y="4478519"/>
            <a:ext cx="2684417" cy="365125"/>
          </a:xfrm>
          <a:prstGeom prst="rect">
            <a:avLst/>
          </a:prstGeom>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939CB08-C2BC-4474-94E2-0F06873B7827}" type="datetime1">
              <a:rPr kumimoji="0" lang="en-US" sz="1800" b="0" i="0" u="none" strike="noStrike" kern="1200" cap="none" spc="0" normalizeH="0" baseline="0" noProof="0" smtClean="0">
                <a:ln>
                  <a:noFill/>
                </a:ln>
                <a:solidFill>
                  <a:srgbClr val="231F1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7/6/26</a:t>
            </a:fld>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pic>
        <p:nvPicPr>
          <p:cNvPr id="7" name="Image" descr="Image">
            <a:extLst>
              <a:ext uri="{FF2B5EF4-FFF2-40B4-BE49-F238E27FC236}">
                <a16:creationId xmlns:a16="http://schemas.microsoft.com/office/drawing/2014/main" id="{EA33B318-81CB-10B7-C165-F97ACFC8BD6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pic>
        <p:nvPicPr>
          <p:cNvPr id="2" name="Image" descr="Image">
            <a:extLst>
              <a:ext uri="{FF2B5EF4-FFF2-40B4-BE49-F238E27FC236}">
                <a16:creationId xmlns:a16="http://schemas.microsoft.com/office/drawing/2014/main" id="{0C3B0034-C87F-438B-7C0E-F85CF2B524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164" y="725101"/>
            <a:ext cx="2337048" cy="759598"/>
          </a:xfrm>
          <a:prstGeom prst="rect">
            <a:avLst/>
          </a:prstGeom>
          <a:ln w="12700">
            <a:miter lim="400000"/>
          </a:ln>
        </p:spPr>
      </p:pic>
      <p:sp>
        <p:nvSpPr>
          <p:cNvPr id="3" name="Slide Number Placeholder 5">
            <a:extLst>
              <a:ext uri="{FF2B5EF4-FFF2-40B4-BE49-F238E27FC236}">
                <a16:creationId xmlns:a16="http://schemas.microsoft.com/office/drawing/2014/main" id="{AF1FB531-DCE7-8FE5-8CC1-4ADDE52CC7F8}"/>
              </a:ext>
            </a:extLst>
          </p:cNvPr>
          <p:cNvSpPr>
            <a:spLocks noGrp="1"/>
          </p:cNvSpPr>
          <p:nvPr>
            <p:ph type="sldNum" sz="quarter" idx="12"/>
          </p:nvPr>
        </p:nvSpPr>
        <p:spPr>
          <a:xfrm>
            <a:off x="11353800" y="6347641"/>
            <a:ext cx="455023" cy="365125"/>
          </a:xfrm>
        </p:spPr>
        <p:txBody>
          <a:bodyPr/>
          <a:lstStyle>
            <a:lvl1pPr>
              <a:defRPr b="1" i="0">
                <a:solidFill>
                  <a:schemeClr val="bg1"/>
                </a:solidFill>
              </a:defRPr>
            </a:lvl1pPr>
          </a:lstStyle>
          <a:p>
            <a:pPr>
              <a:defRPr/>
            </a:pPr>
            <a:fld id="{35BC334B-5606-F640-9B65-DA4F71454EC0}" type="slidenum">
              <a:rPr lang="en-US" smtClean="0"/>
              <a:pPr>
                <a:defRPr/>
              </a:pPr>
              <a:t>‹#›</a:t>
            </a:fld>
            <a:endParaRPr lang="en-US"/>
          </a:p>
        </p:txBody>
      </p:sp>
      <p:sp>
        <p:nvSpPr>
          <p:cNvPr id="6" name="TextBox 5">
            <a:extLst>
              <a:ext uri="{FF2B5EF4-FFF2-40B4-BE49-F238E27FC236}">
                <a16:creationId xmlns:a16="http://schemas.microsoft.com/office/drawing/2014/main" id="{AD835C0E-AA65-FF89-DEDA-8D4651827C38}"/>
              </a:ext>
            </a:extLst>
          </p:cNvPr>
          <p:cNvSpPr txBox="1"/>
          <p:nvPr/>
        </p:nvSpPr>
        <p:spPr>
          <a:xfrm>
            <a:off x="1480456" y="2103784"/>
            <a:ext cx="11219544" cy="243143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AA18FE"/>
                </a:solidFill>
                <a:effectLst/>
                <a:uLnTx/>
                <a:uFillTx/>
                <a:latin typeface="+mj-lt"/>
                <a:ea typeface="+mn-ea"/>
                <a:cs typeface="+mn-cs"/>
              </a:rPr>
              <a:t>Thank you. </a:t>
            </a:r>
            <a:r>
              <a:rPr kumimoji="0" lang="en-GB" sz="2000" b="1" i="0" u="none" strike="noStrike" kern="1200" cap="none" spc="0" normalizeH="0" baseline="0" noProof="0" dirty="0">
                <a:ln>
                  <a:noFill/>
                </a:ln>
                <a:solidFill>
                  <a:srgbClr val="AA18FE"/>
                </a:solidFill>
                <a:effectLst/>
                <a:uLnTx/>
                <a:uFillTx/>
                <a:latin typeface="+mj-lt"/>
                <a:ea typeface="+mn-ea"/>
                <a:cs typeface="+mn-cs"/>
              </a:rPr>
              <a:t>We hope your mathematicians enjoyed this session.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2000" b="1" i="0" u="none" strike="noStrike" kern="1200" cap="none" spc="0" normalizeH="0" baseline="0" noProof="0" dirty="0">
              <a:ln>
                <a:noFill/>
              </a:ln>
              <a:solidFill>
                <a:srgbClr val="AA18FE"/>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srgbClr val="AA18FE"/>
                </a:solidFill>
                <a:effectLst/>
                <a:uLnTx/>
                <a:uFillTx/>
                <a:latin typeface="+mj-lt"/>
                <a:ea typeface="+mn-ea"/>
                <a:cs typeface="+mn-cs"/>
              </a:rPr>
              <a:t>Please fill out the Sample Session survey by </a:t>
            </a:r>
            <a:br>
              <a:rPr kumimoji="0" lang="en-GB" sz="2000" b="1" i="0" u="none" strike="noStrike" kern="1200" cap="none" spc="0" normalizeH="0" baseline="0" noProof="0" dirty="0">
                <a:ln>
                  <a:noFill/>
                </a:ln>
                <a:solidFill>
                  <a:srgbClr val="AA18FE"/>
                </a:solidFill>
                <a:effectLst/>
                <a:uLnTx/>
                <a:uFillTx/>
                <a:latin typeface="+mj-lt"/>
                <a:ea typeface="+mn-ea"/>
                <a:cs typeface="+mn-cs"/>
              </a:rPr>
            </a:br>
            <a:r>
              <a:rPr kumimoji="0" lang="en-GB" sz="2000" b="1" i="0" u="none" strike="noStrike" kern="1200" cap="none" spc="0" normalizeH="0" baseline="0" noProof="0" dirty="0">
                <a:ln>
                  <a:noFill/>
                </a:ln>
                <a:solidFill>
                  <a:srgbClr val="AA18FE"/>
                </a:solidFill>
                <a:effectLst/>
                <a:uLnTx/>
                <a:uFillTx/>
                <a:latin typeface="+mj-lt"/>
                <a:ea typeface="+mn-ea"/>
                <a:cs typeface="+mn-cs"/>
              </a:rPr>
              <a:t>clicking this link </a:t>
            </a:r>
            <a:r>
              <a:rPr kumimoji="0" lang="en-GB" sz="2000" b="1" i="0" u="none" strike="noStrike" kern="1200" cap="none" spc="0" normalizeH="0" baseline="0" noProof="0" dirty="0">
                <a:ln>
                  <a:noFill/>
                </a:ln>
                <a:solidFill>
                  <a:srgbClr val="AA18FE"/>
                </a:solidFill>
                <a:effectLst/>
                <a:uLnTx/>
                <a:uFillTx/>
                <a:latin typeface="+mj-lt"/>
                <a:ea typeface="+mn-ea"/>
                <a:cs typeface="+mn-cs"/>
                <a:hlinkClick r:id="rId5"/>
              </a:rPr>
              <a:t>here</a:t>
            </a:r>
            <a:r>
              <a:rPr kumimoji="0" lang="en-GB" sz="2000" b="1" i="0" u="none" strike="noStrike" kern="1200" cap="none" spc="0" normalizeH="0" baseline="0" noProof="0" dirty="0">
                <a:ln>
                  <a:noFill/>
                </a:ln>
                <a:solidFill>
                  <a:srgbClr val="AA18FE"/>
                </a:solidFill>
                <a:effectLst/>
                <a:uLnTx/>
                <a:uFillTx/>
                <a:latin typeface="+mj-lt"/>
                <a:ea typeface="+mn-ea"/>
                <a:cs typeface="+mn-cs"/>
              </a:rPr>
              <a:t>.</a:t>
            </a:r>
            <a:br>
              <a:rPr kumimoji="0" lang="en-GB" sz="2000" b="1" i="0" u="none" strike="noStrike" kern="1200" cap="none" spc="0" normalizeH="0" baseline="0" noProof="0" dirty="0">
                <a:ln>
                  <a:noFill/>
                </a:ln>
                <a:solidFill>
                  <a:srgbClr val="AA18FE"/>
                </a:solidFill>
                <a:effectLst/>
                <a:uLnTx/>
                <a:uFillTx/>
                <a:latin typeface="+mj-lt"/>
                <a:ea typeface="+mn-ea"/>
                <a:cs typeface="+mn-cs"/>
              </a:rPr>
            </a:br>
            <a:endParaRPr kumimoji="0" lang="en-US" sz="2000" b="1" i="0" u="none" strike="noStrike" kern="1200" cap="none" spc="0" normalizeH="0" baseline="0" noProof="0" dirty="0">
              <a:ln>
                <a:noFill/>
              </a:ln>
              <a:solidFill>
                <a:schemeClr val="tx2"/>
              </a:solidFill>
              <a:effectLst/>
              <a:uLnTx/>
              <a:uFillTx/>
              <a:latin typeface="+mj-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srgbClr val="AA18FE"/>
                </a:solidFill>
                <a:effectLst/>
                <a:uLnTx/>
                <a:uFillTx/>
                <a:latin typeface="+mj-lt"/>
                <a:ea typeface="+mn-ea"/>
                <a:cs typeface="+mn-cs"/>
              </a:rPr>
              <a:t>If you find anything wrong with these slides, </a:t>
            </a:r>
            <a:br>
              <a:rPr kumimoji="0" lang="en-GB" sz="2000" b="1" i="0" u="none" strike="noStrike" kern="1200" cap="none" spc="0" normalizeH="0" baseline="0" noProof="0" dirty="0">
                <a:ln>
                  <a:noFill/>
                </a:ln>
                <a:solidFill>
                  <a:srgbClr val="AA18FE"/>
                </a:solidFill>
                <a:effectLst/>
                <a:uLnTx/>
                <a:uFillTx/>
                <a:latin typeface="+mj-lt"/>
                <a:ea typeface="+mn-ea"/>
                <a:cs typeface="+mn-cs"/>
              </a:rPr>
            </a:br>
            <a:r>
              <a:rPr kumimoji="0" lang="en-GB" sz="2000" b="1" i="0" u="none" strike="noStrike" kern="1200" cap="none" spc="0" normalizeH="0" baseline="0" noProof="0" dirty="0">
                <a:ln>
                  <a:noFill/>
                </a:ln>
                <a:solidFill>
                  <a:srgbClr val="AA18FE"/>
                </a:solidFill>
                <a:effectLst/>
                <a:uLnTx/>
                <a:uFillTx/>
                <a:latin typeface="+mj-lt"/>
                <a:ea typeface="+mn-ea"/>
                <a:cs typeface="+mn-cs"/>
              </a:rPr>
              <a:t>please contact </a:t>
            </a:r>
            <a:r>
              <a:rPr kumimoji="0" lang="en-GB" sz="2000" b="1" i="0" u="none" strike="noStrike" kern="1200" cap="none" spc="0" normalizeH="0" baseline="0" noProof="0" dirty="0">
                <a:ln>
                  <a:noFill/>
                </a:ln>
                <a:solidFill>
                  <a:srgbClr val="AA18FE"/>
                </a:solidFill>
                <a:effectLst/>
                <a:uLnTx/>
                <a:uFillTx/>
                <a:latin typeface="+mj-lt"/>
                <a:ea typeface="+mn-ea"/>
                <a:cs typeface="+mn-cs"/>
                <a:hlinkClick r:id="rId6"/>
              </a:rPr>
              <a:t>corrections@axiommaths.com</a:t>
            </a:r>
            <a:r>
              <a:rPr kumimoji="0" lang="en-GB" sz="2000" b="1" i="0" u="none" strike="noStrike" kern="1200" cap="none" spc="0" normalizeH="0" baseline="0" noProof="0" dirty="0">
                <a:ln>
                  <a:noFill/>
                </a:ln>
                <a:solidFill>
                  <a:srgbClr val="AA18FE"/>
                </a:solidFill>
                <a:effectLst/>
                <a:uLnTx/>
                <a:uFillTx/>
                <a:latin typeface="+mj-lt"/>
                <a:ea typeface="+mn-ea"/>
                <a:cs typeface="+mn-cs"/>
              </a:rPr>
              <a:t>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000" b="1" i="0" u="none" strike="noStrike" kern="1200" cap="none" spc="0" normalizeH="0" baseline="0" noProof="0" dirty="0">
              <a:ln>
                <a:noFill/>
              </a:ln>
              <a:solidFill>
                <a:srgbClr val="AA18FE"/>
              </a:solidFill>
              <a:effectLst/>
              <a:uLnTx/>
              <a:uFillTx/>
              <a:latin typeface="+mj-lt"/>
              <a:ea typeface="+mn-ea"/>
              <a:cs typeface="+mn-cs"/>
            </a:endParaRPr>
          </a:p>
        </p:txBody>
      </p:sp>
    </p:spTree>
    <p:extLst>
      <p:ext uri="{BB962C8B-B14F-4D97-AF65-F5344CB8AC3E}">
        <p14:creationId xmlns:p14="http://schemas.microsoft.com/office/powerpoint/2010/main" val="327496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 Maths Circl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6B636A-9232-3270-0EE3-67B27D57C97D}"/>
              </a:ext>
            </a:extLst>
          </p:cNvPr>
          <p:cNvSpPr txBox="1"/>
          <p:nvPr/>
        </p:nvSpPr>
        <p:spPr>
          <a:xfrm>
            <a:off x="522423" y="352063"/>
            <a:ext cx="6276077"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What is a </a:t>
            </a:r>
            <a:r>
              <a:rPr kumimoji="0" lang="en-US" sz="4000" b="1" i="0" u="none" strike="noStrike" kern="1200" cap="none" spc="0" normalizeH="0" baseline="0" noProof="0" err="1">
                <a:ln>
                  <a:noFill/>
                </a:ln>
                <a:solidFill>
                  <a:srgbClr val="AA18FE"/>
                </a:solidFill>
                <a:effectLst/>
                <a:uLnTx/>
                <a:uFillTx/>
                <a:latin typeface="Georgia" panose="02040502050405020303" pitchFamily="18" charset="0"/>
                <a:ea typeface="+mj-ea"/>
                <a:cs typeface="+mj-cs"/>
              </a:rPr>
              <a:t>maths</a:t>
            </a:r>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 circle?</a:t>
            </a:r>
            <a:endParaRPr lang="en-GB"/>
          </a:p>
        </p:txBody>
      </p:sp>
      <p:sp>
        <p:nvSpPr>
          <p:cNvPr id="19" name="TextBox 18">
            <a:extLst>
              <a:ext uri="{FF2B5EF4-FFF2-40B4-BE49-F238E27FC236}">
                <a16:creationId xmlns:a16="http://schemas.microsoft.com/office/drawing/2014/main" id="{214A1309-A83C-DE8B-E857-35308C2EFA6D}"/>
              </a:ext>
            </a:extLst>
          </p:cNvPr>
          <p:cNvSpPr txBox="1"/>
          <p:nvPr/>
        </p:nvSpPr>
        <p:spPr>
          <a:xfrm>
            <a:off x="609600" y="1610410"/>
            <a:ext cx="10744200" cy="4685771"/>
          </a:xfrm>
          <a:prstGeom prst="rect">
            <a:avLst/>
          </a:prstGeom>
          <a:noFill/>
        </p:spPr>
        <p:txBody>
          <a:bodyPr wrap="square">
            <a:norm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a:t>
            </a:r>
            <a:r>
              <a:rPr kumimoji="0" lang="en-US" sz="2400" b="1" i="0" u="none" strike="noStrike" kern="1200" cap="none" spc="0" normalizeH="0" baseline="0" noProof="0" err="1">
                <a:ln>
                  <a:noFill/>
                </a:ln>
                <a:solidFill>
                  <a:schemeClr val="tx2"/>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 circle is a group of pupils who gather with </a:t>
            </a:r>
            <a:b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br>
            <a:r>
              <a:rPr kumimoji="0" lang="en-US" sz="2400" b="1" i="0" u="none" strike="noStrike" kern="1200" cap="none" spc="0" normalizeH="0" baseline="0" noProof="0">
                <a:ln>
                  <a:noFill/>
                </a:ln>
                <a:solidFill>
                  <a:schemeClr val="tx2"/>
                </a:solidFill>
                <a:effectLst/>
                <a:uLnTx/>
                <a:uFillTx/>
                <a:latin typeface="Arial" panose="020B0604020202020204" pitchFamily="34" charset="0"/>
                <a:ea typeface="Inter Light" panose="02000503000000020004" pitchFamily="2" charset="0"/>
                <a:cs typeface="+mn-cs"/>
              </a:rPr>
              <a:t>a mentor to be mathematicians together!</a:t>
            </a: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In our </a:t>
            </a:r>
            <a:r>
              <a:rPr kumimoji="0" lang="en-US" sz="2400" b="1" i="0" u="none" strike="noStrike" kern="1200" cap="none" spc="0" normalizeH="0" baseline="0" noProof="0" err="1">
                <a:ln>
                  <a:noFill/>
                </a:ln>
                <a:solidFill>
                  <a:srgbClr val="231F1F"/>
                </a:solidFill>
                <a:effectLst/>
                <a:uLnTx/>
                <a:uFillTx/>
                <a:latin typeface="Arial" panose="020B0604020202020204" pitchFamily="34" charset="0"/>
                <a:ea typeface="Inter Light" panose="02000503000000020004" pitchFamily="2" charset="0"/>
                <a:cs typeface="+mn-cs"/>
              </a:rPr>
              <a:t>maths</a:t>
            </a:r>
            <a:r>
              <a:rPr kumimoji="0" lang="en-US" sz="2400" b="1"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circle</a:t>
            </a:r>
            <a:r>
              <a:rPr kumimoji="0" lang="en-US" sz="2400" b="0" i="0" u="none" strike="noStrike" kern="1200" cap="none" spc="0" normalizeH="0" baseline="0" noProof="0">
                <a:ln>
                  <a:noFill/>
                </a:ln>
                <a:solidFill>
                  <a:srgbClr val="231F1F"/>
                </a:solidFill>
                <a:effectLst/>
                <a:uLnTx/>
                <a:uFillTx/>
                <a:latin typeface="Arial" panose="020B0604020202020204" pitchFamily="34" charset="0"/>
                <a:ea typeface="Inter Light" panose="02000503000000020004" pitchFamily="2" charset="0"/>
                <a:cs typeface="+mn-cs"/>
              </a:rPr>
              <a:t> we</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grapple</a:t>
            </a: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with (but not always solve!) intriguing problems and ideas</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learn to think, speak and work like a </a:t>
            </a:r>
            <a:r>
              <a:rPr kumimoji="0" lang="en-US"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university mathematician</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sometimes think on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our own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sometimes think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in a team</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enjoy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stuck</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as well as getting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unstuck</a:t>
            </a:r>
          </a:p>
          <a:p>
            <a:pPr marL="10800" marR="0" lvl="0" indent="-234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have </a:t>
            </a:r>
            <a:r>
              <a:rPr kumimoji="0" lang="en-GB" sz="2400" b="1"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fun</a:t>
            </a:r>
            <a:r>
              <a:rPr kumimoji="0" lang="en-GB" sz="2400" b="0" i="0" u="none" strike="noStrike" kern="1200" cap="none" spc="0" normalizeH="0" baseline="0" noProof="0">
                <a:ln>
                  <a:noFill/>
                </a:ln>
                <a:solidFill>
                  <a:schemeClr val="tx1"/>
                </a:solidFill>
                <a:effectLst/>
                <a:uLnTx/>
                <a:uFillTx/>
                <a:latin typeface="Arial" panose="020B0604020202020204" pitchFamily="34" charset="0"/>
                <a:ea typeface="Inter Light" panose="02000503000000020004" pitchFamily="2" charset="0"/>
                <a:cs typeface="+mn-cs"/>
              </a:rPr>
              <a:t> ourselves, and make it fun for everyone else too!</a:t>
            </a:r>
          </a:p>
        </p:txBody>
      </p:sp>
      <p:sp>
        <p:nvSpPr>
          <p:cNvPr id="2" name="Footer Placeholder 4">
            <a:extLst>
              <a:ext uri="{FF2B5EF4-FFF2-40B4-BE49-F238E27FC236}">
                <a16:creationId xmlns:a16="http://schemas.microsoft.com/office/drawing/2014/main" id="{F1E3FDFE-64B0-C8B3-26A7-B706AEE58487}"/>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Graphic 5">
            <a:extLst>
              <a:ext uri="{FF2B5EF4-FFF2-40B4-BE49-F238E27FC236}">
                <a16:creationId xmlns:a16="http://schemas.microsoft.com/office/drawing/2014/main" id="{8FBCF96B-5C38-C49C-DF26-283480055A0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95249" y="1581972"/>
            <a:ext cx="1083258" cy="1083258"/>
          </a:xfrm>
          <a:prstGeom prst="rect">
            <a:avLst/>
          </a:prstGeom>
        </p:spPr>
      </p:pic>
      <p:grpSp>
        <p:nvGrpSpPr>
          <p:cNvPr id="5" name="Group 4">
            <a:extLst>
              <a:ext uri="{FF2B5EF4-FFF2-40B4-BE49-F238E27FC236}">
                <a16:creationId xmlns:a16="http://schemas.microsoft.com/office/drawing/2014/main" id="{36D66398-7E77-8623-96A6-3CA0D35F9B43}"/>
              </a:ext>
              <a:ext uri="{C183D7F6-B498-43B3-948B-1728B52AA6E4}">
                <adec:decorative xmlns:adec="http://schemas.microsoft.com/office/drawing/2017/decorative" val="1"/>
              </a:ext>
            </a:extLst>
          </p:cNvPr>
          <p:cNvGrpSpPr/>
          <p:nvPr/>
        </p:nvGrpSpPr>
        <p:grpSpPr>
          <a:xfrm>
            <a:off x="7515595" y="2248939"/>
            <a:ext cx="2279654" cy="932190"/>
            <a:chOff x="7515595" y="2248939"/>
            <a:chExt cx="2279654" cy="932190"/>
          </a:xfrm>
        </p:grpSpPr>
        <p:pic>
          <p:nvPicPr>
            <p:cNvPr id="12" name="Graphic 2" descr="Hike with solid fill">
              <a:extLst>
                <a:ext uri="{FF2B5EF4-FFF2-40B4-BE49-F238E27FC236}">
                  <a16:creationId xmlns:a16="http://schemas.microsoft.com/office/drawing/2014/main" id="{300E156F-F919-7189-F4D5-75C24310462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46908" y="2248939"/>
              <a:ext cx="932190" cy="932190"/>
            </a:xfrm>
            <a:prstGeom prst="rect">
              <a:avLst/>
            </a:prstGeom>
          </p:spPr>
        </p:pic>
        <p:pic>
          <p:nvPicPr>
            <p:cNvPr id="13" name="Graphic 1" descr="Hike with solid fill">
              <a:extLst>
                <a:ext uri="{FF2B5EF4-FFF2-40B4-BE49-F238E27FC236}">
                  <a16:creationId xmlns:a16="http://schemas.microsoft.com/office/drawing/2014/main" id="{AF233847-0F45-D608-F164-1426A5AF7F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32221" y="2518101"/>
              <a:ext cx="663028" cy="663028"/>
            </a:xfrm>
            <a:prstGeom prst="rect">
              <a:avLst/>
            </a:prstGeom>
          </p:spPr>
        </p:pic>
        <p:pic>
          <p:nvPicPr>
            <p:cNvPr id="14" name="Graphic 4" descr="Hike with solid fill">
              <a:extLst>
                <a:ext uri="{FF2B5EF4-FFF2-40B4-BE49-F238E27FC236}">
                  <a16:creationId xmlns:a16="http://schemas.microsoft.com/office/drawing/2014/main" id="{B40EE0C2-7085-446D-A8F6-66949A189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55422" y="2518101"/>
              <a:ext cx="663028" cy="663028"/>
            </a:xfrm>
            <a:prstGeom prst="rect">
              <a:avLst/>
            </a:prstGeom>
          </p:spPr>
        </p:pic>
        <p:pic>
          <p:nvPicPr>
            <p:cNvPr id="15" name="Graphic 6" descr="Hike with solid fill">
              <a:extLst>
                <a:ext uri="{FF2B5EF4-FFF2-40B4-BE49-F238E27FC236}">
                  <a16:creationId xmlns:a16="http://schemas.microsoft.com/office/drawing/2014/main" id="{41531B83-B58D-5E5D-2C22-D2C134288B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15595" y="2518101"/>
              <a:ext cx="663028" cy="663028"/>
            </a:xfrm>
            <a:prstGeom prst="rect">
              <a:avLst/>
            </a:prstGeom>
          </p:spPr>
        </p:pic>
      </p:grpSp>
      <p:pic>
        <p:nvPicPr>
          <p:cNvPr id="17" name="Image">
            <a:extLst>
              <a:ext uri="{FF2B5EF4-FFF2-40B4-BE49-F238E27FC236}">
                <a16:creationId xmlns:a16="http://schemas.microsoft.com/office/drawing/2014/main" id="{9F089AB8-46F6-910C-4852-6C20711A425F}"/>
              </a:ext>
              <a:ext uri="{C183D7F6-B498-43B3-948B-1728B52AA6E4}">
                <adec:decorative xmlns:adec="http://schemas.microsoft.com/office/drawing/2017/decorative" val="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11" name="Slide Number Placeholder 5">
            <a:extLst>
              <a:ext uri="{FF2B5EF4-FFF2-40B4-BE49-F238E27FC236}">
                <a16:creationId xmlns:a16="http://schemas.microsoft.com/office/drawing/2014/main" id="{1A11B288-AA4B-7944-B2C1-8BB15426DD0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Tree>
    <p:extLst>
      <p:ext uri="{BB962C8B-B14F-4D97-AF65-F5344CB8AC3E}">
        <p14:creationId xmlns:p14="http://schemas.microsoft.com/office/powerpoint/2010/main" val="152727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2 Good Mathematician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481535"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Good mathematicians are…</a:t>
            </a:r>
            <a:endParaRPr lang="en-GB"/>
          </a:p>
        </p:txBody>
      </p:sp>
      <p:sp>
        <p:nvSpPr>
          <p:cNvPr id="9" name="Content Placeholder 2">
            <a:extLst>
              <a:ext uri="{FF2B5EF4-FFF2-40B4-BE49-F238E27FC236}">
                <a16:creationId xmlns:a16="http://schemas.microsoft.com/office/drawing/2014/main" id="{5FED33BC-C9F3-E375-A76F-BA48BAF7502A}"/>
              </a:ext>
            </a:extLst>
          </p:cNvPr>
          <p:cNvSpPr txBox="1">
            <a:spLocks/>
          </p:cNvSpPr>
          <p:nvPr/>
        </p:nvSpPr>
        <p:spPr>
          <a:xfrm>
            <a:off x="2165644" y="1592177"/>
            <a:ext cx="2403222" cy="480131"/>
          </a:xfrm>
          <a:prstGeom prst="rect">
            <a:avLst/>
          </a:prstGeom>
        </p:spPr>
        <p:txBody>
          <a:bodyPr vert="horz" wrap="non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14" name="TextBox 13">
            <a:extLst>
              <a:ext uri="{FF2B5EF4-FFF2-40B4-BE49-F238E27FC236}">
                <a16:creationId xmlns:a16="http://schemas.microsoft.com/office/drawing/2014/main" id="{FC0B7F01-8D0C-3901-1595-A2BF7DED4205}"/>
              </a:ext>
            </a:extLst>
          </p:cNvPr>
          <p:cNvSpPr txBox="1"/>
          <p:nvPr/>
        </p:nvSpPr>
        <p:spPr>
          <a:xfrm>
            <a:off x="2132029" y="2985924"/>
            <a:ext cx="1843774" cy="523220"/>
          </a:xfrm>
          <a:prstGeom prst="rect">
            <a:avLst/>
          </a:prstGeom>
          <a:noFill/>
        </p:spPr>
        <p:txBody>
          <a:bodyPr wrap="none">
            <a:spAutoFit/>
          </a:bodyPr>
          <a:lstStyle/>
          <a:p>
            <a:pPr marL="0" indent="0">
              <a:buNone/>
            </a:pPr>
            <a:r>
              <a:rPr lang="en-GB" sz="2800" b="1">
                <a:solidFill>
                  <a:schemeClr val="tx2"/>
                </a:solidFill>
                <a:latin typeface="+mn-lt"/>
              </a:rPr>
              <a:t>Articulate</a:t>
            </a:r>
          </a:p>
        </p:txBody>
      </p:sp>
      <p:sp>
        <p:nvSpPr>
          <p:cNvPr id="16" name="TextBox 15">
            <a:extLst>
              <a:ext uri="{FF2B5EF4-FFF2-40B4-BE49-F238E27FC236}">
                <a16:creationId xmlns:a16="http://schemas.microsoft.com/office/drawing/2014/main" id="{5012DDF4-B7E4-54C9-615A-DF7DE3DD1DB5}"/>
              </a:ext>
            </a:extLst>
          </p:cNvPr>
          <p:cNvSpPr txBox="1"/>
          <p:nvPr/>
        </p:nvSpPr>
        <p:spPr>
          <a:xfrm>
            <a:off x="2124409" y="4422760"/>
            <a:ext cx="1923925" cy="523220"/>
          </a:xfrm>
          <a:prstGeom prst="rect">
            <a:avLst/>
          </a:prstGeom>
          <a:noFill/>
        </p:spPr>
        <p:txBody>
          <a:bodyPr wrap="none">
            <a:spAutoFit/>
          </a:bodyPr>
          <a:lstStyle/>
          <a:p>
            <a:pPr marL="0" indent="0">
              <a:buNone/>
            </a:pPr>
            <a:r>
              <a:rPr lang="en-GB" sz="2800" b="1">
                <a:solidFill>
                  <a:schemeClr val="tx2"/>
                </a:solidFill>
                <a:latin typeface="+mn-lt"/>
              </a:rPr>
              <a:t>Accepting</a:t>
            </a:r>
          </a:p>
        </p:txBody>
      </p:sp>
      <p:pic>
        <p:nvPicPr>
          <p:cNvPr id="6" name="Graphic 5">
            <a:extLst>
              <a:ext uri="{FF2B5EF4-FFF2-40B4-BE49-F238E27FC236}">
                <a16:creationId xmlns:a16="http://schemas.microsoft.com/office/drawing/2014/main" id="{7CC44C5E-C6AE-5B14-6DC8-8FC331BDE29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3136" y="2992523"/>
            <a:ext cx="1152084" cy="1152084"/>
          </a:xfrm>
          <a:prstGeom prst="rect">
            <a:avLst/>
          </a:prstGeom>
        </p:spPr>
      </p:pic>
      <p:pic>
        <p:nvPicPr>
          <p:cNvPr id="3" name="Graphic 2">
            <a:extLst>
              <a:ext uri="{FF2B5EF4-FFF2-40B4-BE49-F238E27FC236}">
                <a16:creationId xmlns:a16="http://schemas.microsoft.com/office/drawing/2014/main" id="{4CCC2C85-B92C-469F-27EC-AA9ABB2ED44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3072" y="1537738"/>
            <a:ext cx="1192212" cy="1192212"/>
          </a:xfrm>
          <a:prstGeom prst="rect">
            <a:avLst/>
          </a:prstGeom>
        </p:spPr>
      </p:pic>
      <p:pic>
        <p:nvPicPr>
          <p:cNvPr id="5" name="Graphic 4">
            <a:extLst>
              <a:ext uri="{FF2B5EF4-FFF2-40B4-BE49-F238E27FC236}">
                <a16:creationId xmlns:a16="http://schemas.microsoft.com/office/drawing/2014/main" id="{2D27DFCF-71C7-A6D8-D765-EE8551B91D9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378" y="4407179"/>
            <a:ext cx="1077601" cy="1077601"/>
          </a:xfrm>
          <a:prstGeom prst="rect">
            <a:avLst/>
          </a:prstGeom>
        </p:spPr>
      </p:pic>
      <p:pic>
        <p:nvPicPr>
          <p:cNvPr id="11" name="Image">
            <a:extLst>
              <a:ext uri="{FF2B5EF4-FFF2-40B4-BE49-F238E27FC236}">
                <a16:creationId xmlns:a16="http://schemas.microsoft.com/office/drawing/2014/main" id="{DA484EAA-550B-9164-5F3E-B16A4A41C95E}"/>
              </a:ext>
              <a:ext uri="{C183D7F6-B498-43B3-948B-1728B52AA6E4}">
                <adec:decorative xmlns:adec="http://schemas.microsoft.com/office/drawing/2017/decorative" val="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8" name="Slide Number Placeholder 5">
            <a:extLst>
              <a:ext uri="{FF2B5EF4-FFF2-40B4-BE49-F238E27FC236}">
                <a16:creationId xmlns:a16="http://schemas.microsoft.com/office/drawing/2014/main" id="{3AF184A3-1886-D761-6EEC-9C9B2820AF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7520DD24-E12A-2FEB-83E3-DD6C361BDA16}"/>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49591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6"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udent facing - ful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81B1A04-B038-3D7D-724F-FBE51021B132}"/>
              </a:ext>
            </a:extLst>
          </p:cNvPr>
          <p:cNvSpPr>
            <a:spLocks noGrp="1"/>
          </p:cNvSpPr>
          <p:nvPr>
            <p:ph idx="1"/>
          </p:nvPr>
        </p:nvSpPr>
        <p:spPr>
          <a:xfrm>
            <a:off x="609600" y="1453698"/>
            <a:ext cx="10744200" cy="4589293"/>
          </a:xfrm>
          <a:prstGeom prst="rect">
            <a:avLst/>
          </a:prstGeom>
        </p:spPr>
        <p:txBody>
          <a:bodyPr/>
          <a:lstStyle>
            <a:lvl1pPr marL="0" indent="0">
              <a:spcAft>
                <a:spcPts val="600"/>
              </a:spcAft>
              <a:buFont typeface="Arial" panose="020B0604020202020204" pitchFamily="34" charset="0"/>
              <a:buNone/>
              <a:defRPr sz="2000" b="0" i="0"/>
            </a:lvl1pPr>
            <a:lvl2pPr marL="468000" indent="-234000">
              <a:spcAft>
                <a:spcPts val="600"/>
              </a:spcAft>
              <a:buFont typeface="Arial" panose="020B0604020202020204" pitchFamily="34" charset="0"/>
              <a:buChar char="•"/>
              <a:defRPr sz="2000" b="0" i="0">
                <a:solidFill>
                  <a:schemeClr val="tx1"/>
                </a:solidFill>
              </a:defRPr>
            </a:lvl2pPr>
            <a:lvl3pPr>
              <a:spcAft>
                <a:spcPts val="600"/>
              </a:spcAft>
              <a:defRPr sz="2000" b="0" i="0"/>
            </a:lvl3pPr>
            <a:lvl4pPr>
              <a:spcAft>
                <a:spcPts val="600"/>
              </a:spcAft>
              <a:defRPr sz="2000" b="0" i="0"/>
            </a:lvl4pPr>
            <a:lvl5pPr>
              <a:spcAft>
                <a:spcPts val="600"/>
              </a:spcAft>
              <a:defRPr sz="2000" b="0" i="0"/>
            </a:lvl5pPr>
          </a:lstStyle>
          <a:p>
            <a:pPr lvl="0"/>
            <a:r>
              <a:rPr lang="en-US"/>
              <a:t>Click to edit Master text styles</a:t>
            </a:r>
          </a:p>
          <a:p>
            <a:pPr lvl="1"/>
            <a:r>
              <a:rPr lang="en-US"/>
              <a:t>Second level</a:t>
            </a:r>
          </a:p>
          <a:p>
            <a:pPr lvl="2"/>
            <a:endParaRPr lang="en-US"/>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D2A4797B-C3E8-C09B-3C31-3E58D0D76FEB}"/>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17CD4095-DDAC-21A1-F624-BB0331238C5B}"/>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22054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udent facing - spli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normAutofit/>
          </a:bodyPr>
          <a:lstStyle>
            <a:lvl1pPr>
              <a:defRPr sz="4000">
                <a:latin typeface="+mj-lt"/>
              </a:defRPr>
            </a:lvl1pPr>
          </a:lstStyle>
          <a:p>
            <a:r>
              <a:rPr lang="en-US"/>
              <a:t>Click to edit Master title style</a:t>
            </a:r>
          </a:p>
        </p:txBody>
      </p:sp>
      <p:sp>
        <p:nvSpPr>
          <p:cNvPr id="11" name="Slide Number Placeholder 5">
            <a:extLst>
              <a:ext uri="{FF2B5EF4-FFF2-40B4-BE49-F238E27FC236}">
                <a16:creationId xmlns:a16="http://schemas.microsoft.com/office/drawing/2014/main" id="{AEEB0A84-49B6-D143-1A7D-6311DB60C0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2" name="Content Placeholder 2">
            <a:extLst>
              <a:ext uri="{FF2B5EF4-FFF2-40B4-BE49-F238E27FC236}">
                <a16:creationId xmlns:a16="http://schemas.microsoft.com/office/drawing/2014/main" id="{8969D723-04A6-64EE-D7A4-660B8E9E0DB2}"/>
              </a:ext>
            </a:extLst>
          </p:cNvPr>
          <p:cNvSpPr>
            <a:spLocks noGrp="1"/>
          </p:cNvSpPr>
          <p:nvPr>
            <p:ph idx="1"/>
          </p:nvPr>
        </p:nvSpPr>
        <p:spPr>
          <a:xfrm>
            <a:off x="609600"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F37113CA-1A18-1BD7-4D53-B410F37CD9D2}"/>
              </a:ext>
            </a:extLst>
          </p:cNvPr>
          <p:cNvSpPr>
            <a:spLocks noGrp="1"/>
          </p:cNvSpPr>
          <p:nvPr>
            <p:ph idx="13"/>
          </p:nvPr>
        </p:nvSpPr>
        <p:spPr>
          <a:xfrm>
            <a:off x="6209937" y="1453698"/>
            <a:ext cx="5143863" cy="4589294"/>
          </a:xfrm>
          <a:prstGeom prst="rect">
            <a:avLst/>
          </a:prstGeom>
        </p:spPr>
        <p:txBody>
          <a:bodyPr/>
          <a:lstStyle>
            <a:lvl1pPr>
              <a:buClr>
                <a:schemeClr val="tx1"/>
              </a:buClr>
              <a:defRPr sz="2000" b="0" i="0"/>
            </a:lvl1pPr>
            <a:lvl2pPr>
              <a:buClr>
                <a:schemeClr val="tx1"/>
              </a:buClr>
              <a:defRPr sz="2000" b="0" i="0">
                <a:solidFill>
                  <a:schemeClr val="tx1"/>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6DA57BCF-A17D-5790-48D1-01CE07D2E049}"/>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C6EF6A8B-1502-AF67-8090-6F6A167D0474}"/>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527114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udent facing - split text and speech bub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US"/>
              <a:t>Click to edit Master title style</a:t>
            </a:r>
          </a:p>
        </p:txBody>
      </p:sp>
      <p:grpSp>
        <p:nvGrpSpPr>
          <p:cNvPr id="5" name="Group 4">
            <a:extLst>
              <a:ext uri="{FF2B5EF4-FFF2-40B4-BE49-F238E27FC236}">
                <a16:creationId xmlns:a16="http://schemas.microsoft.com/office/drawing/2014/main" id="{968A7F1B-19F5-A253-7FF3-13A6FF1F4232}"/>
              </a:ext>
              <a:ext uri="{C183D7F6-B498-43B3-948B-1728B52AA6E4}">
                <adec:decorative xmlns:adec="http://schemas.microsoft.com/office/drawing/2017/decorative" val="1"/>
              </a:ext>
            </a:extLst>
          </p:cNvPr>
          <p:cNvGrpSpPr/>
          <p:nvPr/>
        </p:nvGrpSpPr>
        <p:grpSpPr>
          <a:xfrm>
            <a:off x="6714873" y="1629054"/>
            <a:ext cx="3498570" cy="3405342"/>
            <a:chOff x="6714873" y="1629054"/>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6714873" y="4703944"/>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7076822" y="4053068"/>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7438772" y="1629054"/>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7438772" y="1629054"/>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sp>
        <p:nvSpPr>
          <p:cNvPr id="15" name="Slide Number Placeholder 5">
            <a:extLst>
              <a:ext uri="{FF2B5EF4-FFF2-40B4-BE49-F238E27FC236}">
                <a16:creationId xmlns:a16="http://schemas.microsoft.com/office/drawing/2014/main" id="{C9D22A75-BD41-2F13-927B-3784F1A7C3E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16" name="Content Placeholder 2">
            <a:extLst>
              <a:ext uri="{FF2B5EF4-FFF2-40B4-BE49-F238E27FC236}">
                <a16:creationId xmlns:a16="http://schemas.microsoft.com/office/drawing/2014/main" id="{49874AB0-13CA-1E01-CD7B-960A51AA7EDD}"/>
              </a:ext>
            </a:extLst>
          </p:cNvPr>
          <p:cNvSpPr>
            <a:spLocks noGrp="1"/>
          </p:cNvSpPr>
          <p:nvPr>
            <p:ph idx="1"/>
          </p:nvPr>
        </p:nvSpPr>
        <p:spPr>
          <a:xfrm>
            <a:off x="609600" y="1453698"/>
            <a:ext cx="5143863" cy="4589294"/>
          </a:xfrm>
          <a:prstGeom prst="rect">
            <a:avLst/>
          </a:prstGeom>
        </p:spPr>
        <p:txBody>
          <a:bodyPr/>
          <a:lstStyle>
            <a:lvl1pPr>
              <a:defRPr sz="2000" b="0" i="0"/>
            </a:lvl1pPr>
            <a:lvl2pPr>
              <a:defRPr sz="2000" b="0" i="0">
                <a:solidFill>
                  <a:schemeClr val="tx1"/>
                </a:solidFill>
              </a:defRPr>
            </a:lvl2pPr>
            <a:lvl3pPr>
              <a:defRPr sz="2000" b="0" i="0"/>
            </a:lvl3pPr>
            <a:lvl4pPr>
              <a:defRPr sz="2000" b="0" i="0"/>
            </a:lvl4pPr>
            <a:lvl5pPr>
              <a:defRPr sz="2000" b="0" i="0"/>
            </a:lvl5pPr>
          </a:lstStyle>
          <a:p>
            <a:pPr lvl="0"/>
            <a:r>
              <a:rPr lang="en-US"/>
              <a:t>Click to edit Master text styles</a:t>
            </a:r>
          </a:p>
          <a:p>
            <a:pPr lvl="1"/>
            <a:r>
              <a:rPr lang="en-US"/>
              <a:t>Second level</a:t>
            </a:r>
          </a:p>
        </p:txBody>
      </p:sp>
      <p:sp>
        <p:nvSpPr>
          <p:cNvPr id="3" name="Footer Placeholder 4">
            <a:extLst>
              <a:ext uri="{FF2B5EF4-FFF2-40B4-BE49-F238E27FC236}">
                <a16:creationId xmlns:a16="http://schemas.microsoft.com/office/drawing/2014/main" id="{88C4D960-28A5-20F5-0470-715F6D25F5C1}"/>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4" name="Image">
            <a:extLst>
              <a:ext uri="{FF2B5EF4-FFF2-40B4-BE49-F238E27FC236}">
                <a16:creationId xmlns:a16="http://schemas.microsoft.com/office/drawing/2014/main" id="{E7CD7C3C-46F7-74C9-EFE0-7F27D823DDC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Tree>
    <p:extLst>
      <p:ext uri="{BB962C8B-B14F-4D97-AF65-F5344CB8AC3E}">
        <p14:creationId xmlns:p14="http://schemas.microsoft.com/office/powerpoint/2010/main" val="101882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udent facing - double speech bubbles">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F192-7BDC-DC97-5633-EBBB3687C92E}"/>
              </a:ext>
            </a:extLst>
          </p:cNvPr>
          <p:cNvSpPr>
            <a:spLocks noGrp="1"/>
          </p:cNvSpPr>
          <p:nvPr>
            <p:ph type="title"/>
          </p:nvPr>
        </p:nvSpPr>
        <p:spPr>
          <a:xfrm>
            <a:off x="609600" y="365126"/>
            <a:ext cx="10744200" cy="723446"/>
          </a:xfrm>
          <a:prstGeom prst="rect">
            <a:avLst/>
          </a:prstGeom>
        </p:spPr>
        <p:txBody>
          <a:bodyPr/>
          <a:lstStyle/>
          <a:p>
            <a:r>
              <a:rPr lang="en-US"/>
              <a:t>Click to edit Master title style</a:t>
            </a:r>
          </a:p>
        </p:txBody>
      </p:sp>
      <p:grpSp>
        <p:nvGrpSpPr>
          <p:cNvPr id="4" name="Group 3">
            <a:extLst>
              <a:ext uri="{FF2B5EF4-FFF2-40B4-BE49-F238E27FC236}">
                <a16:creationId xmlns:a16="http://schemas.microsoft.com/office/drawing/2014/main" id="{3CA4FE26-E08B-F6C7-E645-D356B5D68D26}"/>
              </a:ext>
              <a:ext uri="{C183D7F6-B498-43B3-948B-1728B52AA6E4}">
                <adec:decorative xmlns:adec="http://schemas.microsoft.com/office/drawing/2017/decorative" val="1"/>
              </a:ext>
            </a:extLst>
          </p:cNvPr>
          <p:cNvGrpSpPr/>
          <p:nvPr/>
        </p:nvGrpSpPr>
        <p:grpSpPr>
          <a:xfrm>
            <a:off x="1350393" y="1829351"/>
            <a:ext cx="3498570" cy="3405342"/>
            <a:chOff x="1350393" y="1829351"/>
            <a:chExt cx="3498570" cy="3405342"/>
          </a:xfrm>
        </p:grpSpPr>
        <p:sp>
          <p:nvSpPr>
            <p:cNvPr id="11" name="Graphic 9">
              <a:extLst>
                <a:ext uri="{FF2B5EF4-FFF2-40B4-BE49-F238E27FC236}">
                  <a16:creationId xmlns:a16="http://schemas.microsoft.com/office/drawing/2014/main" id="{C9981B61-C937-428A-EBE0-AC551878B75F}"/>
                </a:ext>
              </a:extLst>
            </p:cNvPr>
            <p:cNvSpPr/>
            <p:nvPr/>
          </p:nvSpPr>
          <p:spPr>
            <a:xfrm>
              <a:off x="1350393"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2" name="Graphic 9">
              <a:extLst>
                <a:ext uri="{FF2B5EF4-FFF2-40B4-BE49-F238E27FC236}">
                  <a16:creationId xmlns:a16="http://schemas.microsoft.com/office/drawing/2014/main" id="{4ED6F7F4-C2AA-AE31-92AE-3DC42D4A19DA}"/>
                </a:ext>
              </a:extLst>
            </p:cNvPr>
            <p:cNvSpPr/>
            <p:nvPr/>
          </p:nvSpPr>
          <p:spPr>
            <a:xfrm>
              <a:off x="1712342"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3" name="Graphic 9">
              <a:extLst>
                <a:ext uri="{FF2B5EF4-FFF2-40B4-BE49-F238E27FC236}">
                  <a16:creationId xmlns:a16="http://schemas.microsoft.com/office/drawing/2014/main" id="{EBFAF0F6-4CDC-C0ED-161A-7CF2223CD91D}"/>
                </a:ext>
              </a:extLst>
            </p:cNvPr>
            <p:cNvSpPr/>
            <p:nvPr/>
          </p:nvSpPr>
          <p:spPr>
            <a:xfrm>
              <a:off x="2074292"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4" name="Text Placeholder 8">
            <a:extLst>
              <a:ext uri="{FF2B5EF4-FFF2-40B4-BE49-F238E27FC236}">
                <a16:creationId xmlns:a16="http://schemas.microsoft.com/office/drawing/2014/main" id="{58C48EC1-59C2-65D2-5ED2-E9F20075F337}"/>
              </a:ext>
            </a:extLst>
          </p:cNvPr>
          <p:cNvSpPr>
            <a:spLocks noGrp="1"/>
          </p:cNvSpPr>
          <p:nvPr>
            <p:ph type="body" sz="quarter" idx="13"/>
          </p:nvPr>
        </p:nvSpPr>
        <p:spPr>
          <a:xfrm>
            <a:off x="2074292"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grpSp>
        <p:nvGrpSpPr>
          <p:cNvPr id="16" name="Group 15">
            <a:extLst>
              <a:ext uri="{FF2B5EF4-FFF2-40B4-BE49-F238E27FC236}">
                <a16:creationId xmlns:a16="http://schemas.microsoft.com/office/drawing/2014/main" id="{5C83E553-9E69-71F5-158D-FD78E5A506E7}"/>
              </a:ext>
              <a:ext uri="{C183D7F6-B498-43B3-948B-1728B52AA6E4}">
                <adec:decorative xmlns:adec="http://schemas.microsoft.com/office/drawing/2017/decorative" val="1"/>
              </a:ext>
            </a:extLst>
          </p:cNvPr>
          <p:cNvGrpSpPr/>
          <p:nvPr/>
        </p:nvGrpSpPr>
        <p:grpSpPr>
          <a:xfrm flipH="1">
            <a:off x="6955387" y="1829351"/>
            <a:ext cx="3498570" cy="3405342"/>
            <a:chOff x="4955742" y="1829351"/>
            <a:chExt cx="3498570" cy="3405342"/>
          </a:xfrm>
        </p:grpSpPr>
        <p:sp>
          <p:nvSpPr>
            <p:cNvPr id="8" name="Graphic 9">
              <a:extLst>
                <a:ext uri="{FF2B5EF4-FFF2-40B4-BE49-F238E27FC236}">
                  <a16:creationId xmlns:a16="http://schemas.microsoft.com/office/drawing/2014/main" id="{EC4F6F51-231D-C785-CF6C-7F1BB23D15AA}"/>
                </a:ext>
              </a:extLst>
            </p:cNvPr>
            <p:cNvSpPr/>
            <p:nvPr/>
          </p:nvSpPr>
          <p:spPr>
            <a:xfrm>
              <a:off x="4955742" y="4904241"/>
              <a:ext cx="330452" cy="330452"/>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9" name="Graphic 9">
              <a:extLst>
                <a:ext uri="{FF2B5EF4-FFF2-40B4-BE49-F238E27FC236}">
                  <a16:creationId xmlns:a16="http://schemas.microsoft.com/office/drawing/2014/main" id="{ED54EE56-797C-31D8-1E57-7EEE27257892}"/>
                </a:ext>
              </a:extLst>
            </p:cNvPr>
            <p:cNvSpPr/>
            <p:nvPr/>
          </p:nvSpPr>
          <p:spPr>
            <a:xfrm>
              <a:off x="5317691" y="4253365"/>
              <a:ext cx="625727" cy="625727"/>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sp>
          <p:nvSpPr>
            <p:cNvPr id="10" name="Graphic 9">
              <a:extLst>
                <a:ext uri="{FF2B5EF4-FFF2-40B4-BE49-F238E27FC236}">
                  <a16:creationId xmlns:a16="http://schemas.microsoft.com/office/drawing/2014/main" id="{2D29ACC2-B429-10F7-8267-F16947C0006F}"/>
                </a:ext>
              </a:extLst>
            </p:cNvPr>
            <p:cNvSpPr/>
            <p:nvPr/>
          </p:nvSpPr>
          <p:spPr>
            <a:xfrm>
              <a:off x="5679641" y="1829351"/>
              <a:ext cx="2774671" cy="2774671"/>
            </a:xfrm>
            <a:custGeom>
              <a:avLst/>
              <a:gdLst>
                <a:gd name="connsiteX0" fmla="*/ 2966952 w 4371893"/>
                <a:gd name="connsiteY0" fmla="*/ 0 h 4371893"/>
                <a:gd name="connsiteX1" fmla="*/ 1405023 w 4371893"/>
                <a:gd name="connsiteY1" fmla="*/ 0 h 4371893"/>
                <a:gd name="connsiteX2" fmla="*/ 1192497 w 4371893"/>
                <a:gd name="connsiteY2" fmla="*/ 88006 h 4371893"/>
                <a:gd name="connsiteX3" fmla="*/ 88006 w 4371893"/>
                <a:gd name="connsiteY3" fmla="*/ 1192497 h 4371893"/>
                <a:gd name="connsiteX4" fmla="*/ 0 w 4371893"/>
                <a:gd name="connsiteY4" fmla="*/ 1405023 h 4371893"/>
                <a:gd name="connsiteX5" fmla="*/ 0 w 4371893"/>
                <a:gd name="connsiteY5" fmla="*/ 2966952 h 4371893"/>
                <a:gd name="connsiteX6" fmla="*/ 88006 w 4371893"/>
                <a:gd name="connsiteY6" fmla="*/ 3179478 h 4371893"/>
                <a:gd name="connsiteX7" fmla="*/ 1192416 w 4371893"/>
                <a:gd name="connsiteY7" fmla="*/ 4283888 h 4371893"/>
                <a:gd name="connsiteX8" fmla="*/ 1404942 w 4371893"/>
                <a:gd name="connsiteY8" fmla="*/ 4371894 h 4371893"/>
                <a:gd name="connsiteX9" fmla="*/ 2966871 w 4371893"/>
                <a:gd name="connsiteY9" fmla="*/ 4371894 h 4371893"/>
                <a:gd name="connsiteX10" fmla="*/ 3179397 w 4371893"/>
                <a:gd name="connsiteY10" fmla="*/ 4283888 h 4371893"/>
                <a:gd name="connsiteX11" fmla="*/ 4283888 w 4371893"/>
                <a:gd name="connsiteY11" fmla="*/ 3179478 h 4371893"/>
                <a:gd name="connsiteX12" fmla="*/ 4371894 w 4371893"/>
                <a:gd name="connsiteY12" fmla="*/ 2966952 h 4371893"/>
                <a:gd name="connsiteX13" fmla="*/ 4371894 w 4371893"/>
                <a:gd name="connsiteY13" fmla="*/ 1405023 h 4371893"/>
                <a:gd name="connsiteX14" fmla="*/ 4283888 w 4371893"/>
                <a:gd name="connsiteY14" fmla="*/ 1192497 h 4371893"/>
                <a:gd name="connsiteX15" fmla="*/ 3179478 w 4371893"/>
                <a:gd name="connsiteY15" fmla="*/ 88006 h 4371893"/>
                <a:gd name="connsiteX16" fmla="*/ 2966952 w 4371893"/>
                <a:gd name="connsiteY16" fmla="*/ 0 h 4371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71893" h="4371893">
                  <a:moveTo>
                    <a:pt x="2966952" y="0"/>
                  </a:moveTo>
                  <a:lnTo>
                    <a:pt x="1405023" y="0"/>
                  </a:lnTo>
                  <a:cubicBezTo>
                    <a:pt x="1325275" y="0"/>
                    <a:pt x="1248846" y="31656"/>
                    <a:pt x="1192497" y="88006"/>
                  </a:cubicBezTo>
                  <a:lnTo>
                    <a:pt x="88006" y="1192497"/>
                  </a:lnTo>
                  <a:cubicBezTo>
                    <a:pt x="31656" y="1248847"/>
                    <a:pt x="0" y="1325356"/>
                    <a:pt x="0" y="1405023"/>
                  </a:cubicBezTo>
                  <a:lnTo>
                    <a:pt x="0" y="2966952"/>
                  </a:lnTo>
                  <a:cubicBezTo>
                    <a:pt x="0" y="3046700"/>
                    <a:pt x="31656" y="3123129"/>
                    <a:pt x="88006" y="3179478"/>
                  </a:cubicBezTo>
                  <a:lnTo>
                    <a:pt x="1192416" y="4283888"/>
                  </a:lnTo>
                  <a:cubicBezTo>
                    <a:pt x="1248765" y="4340238"/>
                    <a:pt x="1325275" y="4371894"/>
                    <a:pt x="1404942" y="4371894"/>
                  </a:cubicBezTo>
                  <a:lnTo>
                    <a:pt x="2966871" y="4371894"/>
                  </a:lnTo>
                  <a:cubicBezTo>
                    <a:pt x="3046619" y="4371894"/>
                    <a:pt x="3123047" y="4340238"/>
                    <a:pt x="3179397" y="4283888"/>
                  </a:cubicBezTo>
                  <a:lnTo>
                    <a:pt x="4283888" y="3179478"/>
                  </a:lnTo>
                  <a:cubicBezTo>
                    <a:pt x="4340238" y="3123129"/>
                    <a:pt x="4371894" y="3046619"/>
                    <a:pt x="4371894" y="2966952"/>
                  </a:cubicBezTo>
                  <a:lnTo>
                    <a:pt x="4371894" y="1405023"/>
                  </a:lnTo>
                  <a:cubicBezTo>
                    <a:pt x="4371894" y="1325275"/>
                    <a:pt x="4340238" y="1248847"/>
                    <a:pt x="4283888" y="1192497"/>
                  </a:cubicBezTo>
                  <a:lnTo>
                    <a:pt x="3179478" y="88006"/>
                  </a:lnTo>
                  <a:cubicBezTo>
                    <a:pt x="3123128" y="31656"/>
                    <a:pt x="3046619" y="0"/>
                    <a:pt x="2966952" y="0"/>
                  </a:cubicBezTo>
                  <a:close/>
                </a:path>
              </a:pathLst>
            </a:custGeom>
            <a:noFill/>
            <a:ln w="31750" cap="flat">
              <a:solidFill>
                <a:schemeClr val="tx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1F"/>
                </a:solidFill>
                <a:effectLst/>
                <a:uLnTx/>
                <a:uFillTx/>
                <a:latin typeface="Arial"/>
                <a:ea typeface="+mn-ea"/>
                <a:cs typeface="+mn-cs"/>
              </a:endParaRPr>
            </a:p>
          </p:txBody>
        </p:sp>
      </p:grpSp>
      <p:sp>
        <p:nvSpPr>
          <p:cNvPr id="15" name="Text Placeholder 8">
            <a:extLst>
              <a:ext uri="{FF2B5EF4-FFF2-40B4-BE49-F238E27FC236}">
                <a16:creationId xmlns:a16="http://schemas.microsoft.com/office/drawing/2014/main" id="{B071E5FB-8E6A-E431-6CBE-45E0D7139AB5}"/>
              </a:ext>
            </a:extLst>
          </p:cNvPr>
          <p:cNvSpPr>
            <a:spLocks noGrp="1"/>
          </p:cNvSpPr>
          <p:nvPr>
            <p:ph type="body" sz="quarter" idx="14"/>
          </p:nvPr>
        </p:nvSpPr>
        <p:spPr>
          <a:xfrm>
            <a:off x="6927149" y="1829351"/>
            <a:ext cx="2774671" cy="2774671"/>
          </a:xfrm>
          <a:prstGeom prst="rect">
            <a:avLst/>
          </a:prstGeom>
        </p:spPr>
        <p:txBody>
          <a:bodyPr anchor="ctr"/>
          <a:lstStyle>
            <a:lvl1pPr marL="0" indent="0" algn="ctr">
              <a:buNone/>
              <a:defRPr sz="3200" b="1" i="0">
                <a:latin typeface="Arial" panose="020B0604020202020204" pitchFamily="34" charset="0"/>
                <a:ea typeface="Inter" panose="02000503000000020004" pitchFamily="2" charset="0"/>
              </a:defRPr>
            </a:lvl1pPr>
          </a:lstStyle>
          <a:p>
            <a:pPr lvl="0"/>
            <a:r>
              <a:rPr lang="en-US"/>
              <a:t>Click to edit Master text styles</a:t>
            </a:r>
          </a:p>
        </p:txBody>
      </p:sp>
      <p:pic>
        <p:nvPicPr>
          <p:cNvPr id="17" name="Image">
            <a:extLst>
              <a:ext uri="{FF2B5EF4-FFF2-40B4-BE49-F238E27FC236}">
                <a16:creationId xmlns:a16="http://schemas.microsoft.com/office/drawing/2014/main" id="{16B52CA2-1373-4C37-6C71-ACE50777115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sp>
        <p:nvSpPr>
          <p:cNvPr id="5" name="Slide Number Placeholder 5">
            <a:extLst>
              <a:ext uri="{FF2B5EF4-FFF2-40B4-BE49-F238E27FC236}">
                <a16:creationId xmlns:a16="http://schemas.microsoft.com/office/drawing/2014/main" id="{376B730C-EB14-6F18-572C-D9E41C31A70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Footer Placeholder 4">
            <a:extLst>
              <a:ext uri="{FF2B5EF4-FFF2-40B4-BE49-F238E27FC236}">
                <a16:creationId xmlns:a16="http://schemas.microsoft.com/office/drawing/2014/main" id="{5EF3C3CA-78DB-E0FF-D0A1-F713214B5253}"/>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253693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udent facing - Write-on">
    <p:bg>
      <p:bgPr>
        <a:solidFill>
          <a:srgbClr val="FFFFFF"/>
        </a:solidFill>
        <a:effectLst/>
      </p:bgPr>
    </p:bg>
    <p:spTree>
      <p:nvGrpSpPr>
        <p:cNvPr id="1" name=""/>
        <p:cNvGrpSpPr/>
        <p:nvPr/>
      </p:nvGrpSpPr>
      <p:grpSpPr>
        <a:xfrm>
          <a:off x="0" y="0"/>
          <a:ext cx="0" cy="0"/>
          <a:chOff x="0" y="0"/>
          <a:chExt cx="0" cy="0"/>
        </a:xfrm>
      </p:grpSpPr>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3"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3" name="Title 1">
            <a:extLst>
              <a:ext uri="{FF2B5EF4-FFF2-40B4-BE49-F238E27FC236}">
                <a16:creationId xmlns:a16="http://schemas.microsoft.com/office/drawing/2014/main" id="{273F7BA1-4084-A4F6-B67D-87DE0F236C26}"/>
              </a:ext>
            </a:extLst>
          </p:cNvPr>
          <p:cNvSpPr>
            <a:spLocks noGrp="1"/>
          </p:cNvSpPr>
          <p:nvPr>
            <p:ph type="title"/>
          </p:nvPr>
        </p:nvSpPr>
        <p:spPr>
          <a:xfrm>
            <a:off x="609600" y="365126"/>
            <a:ext cx="10744200" cy="723446"/>
          </a:xfrm>
          <a:prstGeom prst="rect">
            <a:avLst/>
          </a:prstGeom>
        </p:spPr>
        <p:txBody>
          <a:bodyPr/>
          <a:lstStyle>
            <a:lvl1pPr algn="ctr">
              <a:defRPr/>
            </a:lvl1pPr>
          </a:lstStyle>
          <a:p>
            <a:r>
              <a:rPr lang="en-US"/>
              <a:t>Click to edit Master title style</a:t>
            </a:r>
          </a:p>
        </p:txBody>
      </p:sp>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73214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Write-on">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9F23A9-FB89-3198-20A5-6EF3CDC0AD4F}"/>
              </a:ext>
              <a:ext uri="{C183D7F6-B498-43B3-948B-1728B52AA6E4}">
                <adec:decorative xmlns:adec="http://schemas.microsoft.com/office/drawing/2017/decorative" val="1"/>
              </a:ext>
            </a:extLst>
          </p:cNvPr>
          <p:cNvPicPr>
            <a:picLocks noChangeAspect="1"/>
          </p:cNvPicPr>
          <p:nvPr/>
        </p:nvPicPr>
        <p:blipFill rotWithShape="1">
          <a:blip r:embed="rId2">
            <a:alphaModFix amt="65000"/>
            <a:extLst>
              <a:ext uri="{28A0092B-C50C-407E-A947-70E740481C1C}">
                <a14:useLocalDpi xmlns:a14="http://schemas.microsoft.com/office/drawing/2010/main" val="0"/>
              </a:ext>
            </a:extLst>
          </a:blip>
          <a:srcRect r="4990" b="28810"/>
          <a:stretch/>
        </p:blipFill>
        <p:spPr>
          <a:xfrm>
            <a:off x="-8054" y="-1"/>
            <a:ext cx="12203655" cy="6858002"/>
          </a:xfrm>
          <a:prstGeom prst="rect">
            <a:avLst/>
          </a:prstGeom>
          <a:ln>
            <a:noFill/>
          </a:ln>
        </p:spPr>
      </p:pic>
      <p:pic>
        <p:nvPicPr>
          <p:cNvPr id="8" name="Image">
            <a:extLst>
              <a:ext uri="{FF2B5EF4-FFF2-40B4-BE49-F238E27FC236}">
                <a16:creationId xmlns:a16="http://schemas.microsoft.com/office/drawing/2014/main" id="{2A04AA70-2B8E-F872-0605-EFA5311619F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3137" y="-1"/>
            <a:ext cx="3468863" cy="2538052"/>
          </a:xfrm>
          <a:prstGeom prst="rect">
            <a:avLst/>
          </a:prstGeom>
          <a:ln w="12700">
            <a:miter lim="400000"/>
          </a:ln>
        </p:spPr>
      </p:pic>
      <p:pic>
        <p:nvPicPr>
          <p:cNvPr id="7" name="Image">
            <a:extLst>
              <a:ext uri="{FF2B5EF4-FFF2-40B4-BE49-F238E27FC236}">
                <a16:creationId xmlns:a16="http://schemas.microsoft.com/office/drawing/2014/main" id="{68590B6C-2ADF-3E3C-9C85-91101786676E}"/>
              </a:ext>
              <a:ext uri="{C183D7F6-B498-43B3-948B-1728B52AA6E4}">
                <adec:decorative xmlns:adec="http://schemas.microsoft.com/office/drawing/2017/decorative" val="1"/>
              </a:ext>
            </a:extLst>
          </p:cNvPr>
          <p:cNvPicPr>
            <a:picLocks noChangeAspect="1"/>
          </p:cNvPicPr>
          <p:nvPr/>
        </p:nvPicPr>
        <p:blipFill>
          <a:blip r:embed="rId4" cstate="print">
            <a:clrChange>
              <a:clrFrom>
                <a:srgbClr val="AA18FF"/>
              </a:clrFrom>
              <a:clrTo>
                <a:srgbClr val="AA18FF">
                  <a:alpha val="0"/>
                </a:srgbClr>
              </a:clrTo>
            </a:clrChange>
            <a:duotone>
              <a:prstClr val="black"/>
              <a:schemeClr val="tx2">
                <a:tint val="45000"/>
                <a:satMod val="400000"/>
              </a:schemeClr>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a:ext>
            </a:extLst>
          </a:blip>
          <a:stretch>
            <a:fillRect/>
          </a:stretch>
        </p:blipFill>
        <p:spPr>
          <a:xfrm>
            <a:off x="368865" y="283949"/>
            <a:ext cx="752405" cy="752903"/>
          </a:xfrm>
          <a:prstGeom prst="rect">
            <a:avLst/>
          </a:prstGeom>
        </p:spPr>
      </p:pic>
      <p:sp>
        <p:nvSpPr>
          <p:cNvPr id="4" name="Slide Number Placeholder 5">
            <a:extLst>
              <a:ext uri="{FF2B5EF4-FFF2-40B4-BE49-F238E27FC236}">
                <a16:creationId xmlns:a16="http://schemas.microsoft.com/office/drawing/2014/main" id="{78E30469-EE06-7847-3CB7-C3902886B4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C80A0503-81FF-A77E-AAD8-B5662A3A23FF}"/>
              </a:ext>
              <a:ext uri="{C183D7F6-B498-43B3-948B-1728B52AA6E4}">
                <adec:decorative xmlns:adec="http://schemas.microsoft.com/office/drawing/2017/decorative" val="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Tree>
    <p:extLst>
      <p:ext uri="{BB962C8B-B14F-4D97-AF65-F5344CB8AC3E}">
        <p14:creationId xmlns:p14="http://schemas.microsoft.com/office/powerpoint/2010/main" val="376144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Hidden - LALF &amp; BOTMFT ">
    <p:bg>
      <p:bgPr>
        <a:solidFill>
          <a:srgbClr val="FFFFFF"/>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B6A0935-1143-09A0-A187-4AD8BB6A6897}"/>
              </a:ext>
            </a:extLst>
          </p:cNvPr>
          <p:cNvSpPr>
            <a:spLocks noGrp="1"/>
          </p:cNvSpPr>
          <p:nvPr>
            <p:ph idx="15"/>
          </p:nvPr>
        </p:nvSpPr>
        <p:spPr>
          <a:xfrm>
            <a:off x="5590800" y="1379463"/>
            <a:ext cx="4572001" cy="4643587"/>
          </a:xfrm>
          <a:prstGeom prst="rect">
            <a:avLst/>
          </a:prstGeom>
        </p:spPr>
        <p:txBody>
          <a:bodyPr>
            <a:normAutofit/>
          </a:bodyPr>
          <a:lstStyle>
            <a:lvl1pPr marL="233363" indent="-233363">
              <a:lnSpc>
                <a:spcPct val="90000"/>
              </a:lnSpc>
              <a:spcBef>
                <a:spcPts val="0"/>
              </a:spcBef>
              <a:spcAft>
                <a:spcPts val="300"/>
              </a:spcAft>
              <a:buClr>
                <a:schemeClr val="tx1"/>
              </a:buClr>
              <a:buFont typeface="Arial" panose="020B0604020202020204" pitchFamily="34" charset="0"/>
              <a:buChar char="•"/>
              <a:tabLst/>
              <a:defRPr sz="1800" b="0" i="0">
                <a:latin typeface="+mn-lt"/>
              </a:defRPr>
            </a:lvl1pPr>
            <a:lvl2pPr marL="468000" indent="-227013">
              <a:lnSpc>
                <a:spcPct val="90000"/>
              </a:lnSpc>
              <a:spcBef>
                <a:spcPts val="0"/>
              </a:spcBef>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9" y="1379463"/>
            <a:ext cx="4572001" cy="4643587"/>
          </a:xfrm>
          <a:prstGeom prst="rect">
            <a:avLst/>
          </a:prstGeom>
        </p:spPr>
        <p:txBody>
          <a:bodyPr>
            <a:normAutofit/>
          </a:bodyPr>
          <a:lstStyle>
            <a:lvl1pPr marL="233363" indent="-233363">
              <a:lnSpc>
                <a:spcPct val="90000"/>
              </a:lnSpc>
              <a:spcBef>
                <a:spcPts val="0"/>
              </a:spcBef>
              <a:spcAft>
                <a:spcPts val="300"/>
              </a:spcAft>
              <a:buClr>
                <a:schemeClr val="tx1"/>
              </a:buClr>
              <a:buFont typeface="Arial" panose="020B0604020202020204" pitchFamily="34" charset="0"/>
              <a:buChar char="•"/>
              <a:tabLst/>
              <a:defRPr sz="1800" b="0" i="0">
                <a:latin typeface="+mn-lt"/>
              </a:defRPr>
            </a:lvl1pPr>
            <a:lvl2pPr marL="468000" indent="-227013">
              <a:lnSpc>
                <a:spcPct val="90000"/>
              </a:lnSpc>
              <a:spcBef>
                <a:spcPts val="0"/>
              </a:spcBef>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Bef>
                <a:spcPts val="0"/>
              </a:spcBef>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9"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16" name="TextBox 15">
            <a:extLst>
              <a:ext uri="{FF2B5EF4-FFF2-40B4-BE49-F238E27FC236}">
                <a16:creationId xmlns:a16="http://schemas.microsoft.com/office/drawing/2014/main" id="{48DFF015-44FF-DDC3-0D65-7491DC4DD910}"/>
              </a:ext>
            </a:extLst>
          </p:cNvPr>
          <p:cNvSpPr txBox="1"/>
          <p:nvPr/>
        </p:nvSpPr>
        <p:spPr>
          <a:xfrm>
            <a:off x="5590800" y="892800"/>
            <a:ext cx="45720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17" name="Slide Number Placeholder 5">
            <a:extLst>
              <a:ext uri="{FF2B5EF4-FFF2-40B4-BE49-F238E27FC236}">
                <a16:creationId xmlns:a16="http://schemas.microsoft.com/office/drawing/2014/main" id="{B3B6175D-0476-E913-1E25-808B3A199EC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6" name="Footer Placeholder 4">
            <a:extLst>
              <a:ext uri="{FF2B5EF4-FFF2-40B4-BE49-F238E27FC236}">
                <a16:creationId xmlns:a16="http://schemas.microsoft.com/office/drawing/2014/main" id="{FBD51800-E4B7-4F82-7130-B36201762AB1}"/>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F2D8E313-B1E9-DACF-6B11-05091EEEF300}"/>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3876896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Hidden - LALF">
    <p:bg>
      <p:bgPr>
        <a:solidFill>
          <a:srgbClr val="FFFF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0702E-06BF-8460-9C15-91CFA381D952}"/>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Clr>
                <a:schemeClr val="tx1"/>
              </a:buClr>
              <a:buFont typeface="Arial" panose="020B0604020202020204" pitchFamily="34" charset="0"/>
              <a:buChar char="•"/>
              <a:tabLst/>
              <a:defRPr sz="1800" b="0" i="0">
                <a:latin typeface="+mn-lt"/>
              </a:defRPr>
            </a:lvl1pPr>
            <a:lvl2pPr marL="468000" indent="-234000">
              <a:lnSpc>
                <a:spcPct val="90000"/>
              </a:lnSpc>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Look and listen for…</a:t>
            </a:r>
          </a:p>
        </p:txBody>
      </p:sp>
      <p:sp>
        <p:nvSpPr>
          <p:cNvPr id="5" name="Slide Number Placeholder 5">
            <a:extLst>
              <a:ext uri="{FF2B5EF4-FFF2-40B4-BE49-F238E27FC236}">
                <a16:creationId xmlns:a16="http://schemas.microsoft.com/office/drawing/2014/main" id="{BEF28A47-1433-B583-B21E-A2624C8677FF}"/>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754E4614-422F-1B99-2E92-2A53F728B672}"/>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70251CFD-0AD6-D948-C615-779F63FC01ED}"/>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391393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Hidden - BOTMFT">
    <p:bg>
      <p:bgPr>
        <a:solidFill>
          <a:srgbClr val="FFFFFF"/>
        </a:solidFill>
        <a:effectLst/>
      </p:bgPr>
    </p:bg>
    <p:spTree>
      <p:nvGrpSpPr>
        <p:cNvPr id="1" name=""/>
        <p:cNvGrpSpPr/>
        <p:nvPr/>
      </p:nvGrpSpPr>
      <p:grpSpPr>
        <a:xfrm>
          <a:off x="0" y="0"/>
          <a:ext cx="0" cy="0"/>
          <a:chOff x="0" y="0"/>
          <a:chExt cx="0" cy="0"/>
        </a:xfrm>
      </p:grpSpPr>
      <p:pic>
        <p:nvPicPr>
          <p:cNvPr id="7" name="Image" descr="Image">
            <a:extLst>
              <a:ext uri="{FF2B5EF4-FFF2-40B4-BE49-F238E27FC236}">
                <a16:creationId xmlns:a16="http://schemas.microsoft.com/office/drawing/2014/main" id="{EC42A0EA-8ED9-6004-E53D-3F9745C7733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707278" y="0"/>
            <a:ext cx="3484723" cy="2556944"/>
          </a:xfrm>
          <a:prstGeom prst="rect">
            <a:avLst/>
          </a:prstGeom>
          <a:ln w="12700">
            <a:miter lim="400000"/>
          </a:ln>
        </p:spPr>
      </p:pic>
      <p:pic>
        <p:nvPicPr>
          <p:cNvPr id="10" name="Image" descr="Image">
            <a:extLst>
              <a:ext uri="{FF2B5EF4-FFF2-40B4-BE49-F238E27FC236}">
                <a16:creationId xmlns:a16="http://schemas.microsoft.com/office/drawing/2014/main" id="{5AA8D4AB-49E7-9960-D45B-1843BA4A1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1000" y="6315475"/>
            <a:ext cx="373850" cy="373852"/>
          </a:xfrm>
          <a:prstGeom prst="rect">
            <a:avLst/>
          </a:prstGeom>
          <a:ln w="12700" cap="flat">
            <a:noFill/>
            <a:miter lim="400000"/>
          </a:ln>
          <a:effectLst/>
        </p:spPr>
      </p:pic>
      <p:pic>
        <p:nvPicPr>
          <p:cNvPr id="11" name="Image" descr="Image">
            <a:extLst>
              <a:ext uri="{FF2B5EF4-FFF2-40B4-BE49-F238E27FC236}">
                <a16:creationId xmlns:a16="http://schemas.microsoft.com/office/drawing/2014/main" id="{33639D02-D56D-9C88-B227-91BCADF3031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92633" y="6419165"/>
            <a:ext cx="310585" cy="166472"/>
          </a:xfrm>
          <a:prstGeom prst="rect">
            <a:avLst/>
          </a:prstGeom>
          <a:ln w="12700" cap="flat">
            <a:noFill/>
            <a:miter lim="400000"/>
          </a:ln>
          <a:effectLst/>
        </p:spPr>
      </p:pic>
      <p:sp>
        <p:nvSpPr>
          <p:cNvPr id="12" name="TextBox 11">
            <a:extLst>
              <a:ext uri="{FF2B5EF4-FFF2-40B4-BE49-F238E27FC236}">
                <a16:creationId xmlns:a16="http://schemas.microsoft.com/office/drawing/2014/main" id="{F36C5B45-B83A-9540-1DF5-043FF7D61D60}"/>
              </a:ext>
            </a:extLst>
          </p:cNvPr>
          <p:cNvSpPr txBox="1"/>
          <p:nvPr/>
        </p:nvSpPr>
        <p:spPr>
          <a:xfrm>
            <a:off x="7959699" y="6347641"/>
            <a:ext cx="304800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This slide is hidden in presentation view.</a:t>
            </a:r>
            <a:b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br>
            <a:r>
              <a:rPr kumimoji="0" lang="en-US" sz="800" b="1" i="0" u="none" strike="noStrike" kern="1200" cap="none" spc="0" normalizeH="0" baseline="0" noProof="0">
                <a:ln>
                  <a:noFill/>
                </a:ln>
                <a:solidFill>
                  <a:srgbClr val="30ACF1"/>
                </a:solidFill>
                <a:effectLst/>
                <a:uLnTx/>
                <a:uFillTx/>
                <a:latin typeface="Arial" panose="020B0604020202020204" pitchFamily="34" charset="0"/>
                <a:ea typeface="Inter" panose="02000503000000020004" pitchFamily="2" charset="0"/>
                <a:cs typeface="+mn-cs"/>
              </a:rPr>
              <a:t>For mentors’ eyes only!</a:t>
            </a:r>
          </a:p>
        </p:txBody>
      </p:sp>
      <p:sp>
        <p:nvSpPr>
          <p:cNvPr id="15" name="TextBox 14">
            <a:extLst>
              <a:ext uri="{FF2B5EF4-FFF2-40B4-BE49-F238E27FC236}">
                <a16:creationId xmlns:a16="http://schemas.microsoft.com/office/drawing/2014/main" id="{B38F7DAD-7959-7F2E-52CF-5B975C7C52BC}"/>
              </a:ext>
            </a:extLst>
          </p:cNvPr>
          <p:cNvSpPr txBox="1"/>
          <p:nvPr/>
        </p:nvSpPr>
        <p:spPr>
          <a:xfrm>
            <a:off x="608398" y="892800"/>
            <a:ext cx="955440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30ACF1"/>
                </a:solidFill>
                <a:effectLst/>
                <a:uLnTx/>
                <a:uFillTx/>
                <a:latin typeface="Arial"/>
                <a:ea typeface="+mn-ea"/>
                <a:cs typeface="+mn-cs"/>
              </a:rPr>
              <a:t>Bring out the maths from them</a:t>
            </a:r>
          </a:p>
        </p:txBody>
      </p:sp>
      <p:sp>
        <p:nvSpPr>
          <p:cNvPr id="4" name="Content Placeholder 2">
            <a:extLst>
              <a:ext uri="{FF2B5EF4-FFF2-40B4-BE49-F238E27FC236}">
                <a16:creationId xmlns:a16="http://schemas.microsoft.com/office/drawing/2014/main" id="{0F2DBC29-9F79-095B-AF0C-2E05374041CD}"/>
              </a:ext>
            </a:extLst>
          </p:cNvPr>
          <p:cNvSpPr>
            <a:spLocks noGrp="1"/>
          </p:cNvSpPr>
          <p:nvPr>
            <p:ph idx="1"/>
          </p:nvPr>
        </p:nvSpPr>
        <p:spPr>
          <a:xfrm>
            <a:off x="609598" y="1379463"/>
            <a:ext cx="10058401" cy="4643587"/>
          </a:xfrm>
          <a:prstGeom prst="rect">
            <a:avLst/>
          </a:prstGeom>
        </p:spPr>
        <p:txBody>
          <a:bodyPr>
            <a:normAutofit/>
          </a:bodyPr>
          <a:lstStyle>
            <a:lvl1pPr marL="233363" indent="-233363">
              <a:lnSpc>
                <a:spcPct val="90000"/>
              </a:lnSpc>
              <a:spcAft>
                <a:spcPts val="300"/>
              </a:spcAft>
              <a:buClr>
                <a:schemeClr val="tx1"/>
              </a:buClr>
              <a:buFont typeface="Arial" panose="020B0604020202020204" pitchFamily="34" charset="0"/>
              <a:buChar char="•"/>
              <a:tabLst/>
              <a:defRPr sz="1800" b="0" i="0">
                <a:latin typeface="+mn-lt"/>
              </a:defRPr>
            </a:lvl1pPr>
            <a:lvl2pPr marL="468000" indent="-234000">
              <a:lnSpc>
                <a:spcPct val="90000"/>
              </a:lnSpc>
              <a:spcAft>
                <a:spcPts val="300"/>
              </a:spcAft>
              <a:buClr>
                <a:schemeClr val="tx1"/>
              </a:buClr>
              <a:buFont typeface="Arial" panose="020B0604020202020204" pitchFamily="34" charset="0"/>
              <a:buChar char="•"/>
              <a:tabLst/>
              <a:defRPr sz="1800" b="0" i="0">
                <a:solidFill>
                  <a:schemeClr val="tx1"/>
                </a:solidFill>
                <a:latin typeface="+mn-lt"/>
              </a:defRPr>
            </a:lvl2pPr>
            <a:lvl3pPr marL="720000" indent="-234000">
              <a:lnSpc>
                <a:spcPct val="90000"/>
              </a:lnSpc>
              <a:spcAft>
                <a:spcPts val="300"/>
              </a:spcAft>
              <a:buClr>
                <a:schemeClr val="tx1"/>
              </a:buClr>
              <a:buFont typeface="Arial" panose="020B0604020202020204" pitchFamily="34" charset="0"/>
              <a:buChar char="•"/>
              <a:defRPr sz="18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p:txBody>
      </p:sp>
      <p:sp>
        <p:nvSpPr>
          <p:cNvPr id="8" name="Slide Number Placeholder 5">
            <a:extLst>
              <a:ext uri="{FF2B5EF4-FFF2-40B4-BE49-F238E27FC236}">
                <a16:creationId xmlns:a16="http://schemas.microsoft.com/office/drawing/2014/main" id="{DF8824D9-E6CC-A9FB-52D2-59C6A8E38989}"/>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2" name="Footer Placeholder 4">
            <a:extLst>
              <a:ext uri="{FF2B5EF4-FFF2-40B4-BE49-F238E27FC236}">
                <a16:creationId xmlns:a16="http://schemas.microsoft.com/office/drawing/2014/main" id="{F8C5CF0E-750B-EDE1-55CB-01AA1DDC8AB8}"/>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sp>
        <p:nvSpPr>
          <p:cNvPr id="9" name="Title 18">
            <a:extLst>
              <a:ext uri="{FF2B5EF4-FFF2-40B4-BE49-F238E27FC236}">
                <a16:creationId xmlns:a16="http://schemas.microsoft.com/office/drawing/2014/main" id="{4A058E68-AA38-D190-ABA9-3109E41625EB}"/>
              </a:ext>
            </a:extLst>
          </p:cNvPr>
          <p:cNvSpPr>
            <a:spLocks noGrp="1"/>
          </p:cNvSpPr>
          <p:nvPr>
            <p:ph type="title"/>
          </p:nvPr>
        </p:nvSpPr>
        <p:spPr>
          <a:xfrm>
            <a:off x="609600" y="365126"/>
            <a:ext cx="10744200" cy="723446"/>
          </a:xfrm>
          <a:prstGeom prst="rect">
            <a:avLst/>
          </a:prstGeom>
        </p:spPr>
        <p:txBody>
          <a:bodyPr>
            <a:normAutofit/>
          </a:bodyPr>
          <a:lstStyle>
            <a:lvl1pPr>
              <a:defRPr>
                <a:solidFill>
                  <a:schemeClr val="bg2"/>
                </a:solidFill>
              </a:defRPr>
            </a:lvl1pPr>
          </a:lstStyle>
          <a:p>
            <a:endParaRPr lang="en-GB"/>
          </a:p>
        </p:txBody>
      </p:sp>
    </p:spTree>
    <p:extLst>
      <p:ext uri="{BB962C8B-B14F-4D97-AF65-F5344CB8AC3E}">
        <p14:creationId xmlns:p14="http://schemas.microsoft.com/office/powerpoint/2010/main" val="2202672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Powerful mathematicians">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2" name="Footer Placeholder 4">
            <a:extLst>
              <a:ext uri="{FF2B5EF4-FFF2-40B4-BE49-F238E27FC236}">
                <a16:creationId xmlns:a16="http://schemas.microsoft.com/office/drawing/2014/main" id="{7520DD24-E12A-2FEB-83E3-DD6C361BDA16}"/>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DA484EAA-550B-9164-5F3E-B16A4A41C95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12" name="TextBox 11">
            <a:extLst>
              <a:ext uri="{FF2B5EF4-FFF2-40B4-BE49-F238E27FC236}">
                <a16:creationId xmlns:a16="http://schemas.microsoft.com/office/drawing/2014/main" id="{73DA9F78-AB33-7831-52B0-97F7C4ECA6CF}"/>
              </a:ext>
            </a:extLst>
          </p:cNvPr>
          <p:cNvSpPr txBox="1"/>
          <p:nvPr/>
        </p:nvSpPr>
        <p:spPr>
          <a:xfrm>
            <a:off x="522423" y="352063"/>
            <a:ext cx="964558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30ACF1"/>
                </a:solidFill>
                <a:effectLst/>
                <a:uLnTx/>
                <a:uFillTx/>
                <a:latin typeface="Georgia" panose="02040502050405020303" pitchFamily="18" charset="0"/>
                <a:ea typeface="+mn-ea"/>
                <a:cs typeface="+mn-cs"/>
              </a:rPr>
              <a:t>You are powerful mathematicians…</a:t>
            </a:r>
            <a:endParaRPr kumimoji="0" lang="en-GB" sz="1800" b="0" i="0" u="none" strike="noStrike" kern="1200" cap="none" spc="0" normalizeH="0" baseline="0" noProof="0">
              <a:ln>
                <a:noFill/>
              </a:ln>
              <a:solidFill>
                <a:srgbClr val="30ACF1"/>
              </a:solidFill>
              <a:effectLst/>
              <a:uLnTx/>
              <a:uFillTx/>
              <a:latin typeface="Arial"/>
              <a:ea typeface="+mn-ea"/>
              <a:cs typeface="+mn-cs"/>
            </a:endParaRPr>
          </a:p>
        </p:txBody>
      </p:sp>
      <p:grpSp>
        <p:nvGrpSpPr>
          <p:cNvPr id="7" name="Group 6">
            <a:extLst>
              <a:ext uri="{FF2B5EF4-FFF2-40B4-BE49-F238E27FC236}">
                <a16:creationId xmlns:a16="http://schemas.microsoft.com/office/drawing/2014/main" id="{E9329FA5-5BB5-82BA-3A93-E8F4633BD216}"/>
              </a:ext>
            </a:extLst>
          </p:cNvPr>
          <p:cNvGrpSpPr/>
          <p:nvPr/>
        </p:nvGrpSpPr>
        <p:grpSpPr>
          <a:xfrm>
            <a:off x="1918668" y="3069288"/>
            <a:ext cx="8100000" cy="1355558"/>
            <a:chOff x="1918668" y="3069288"/>
            <a:chExt cx="8100000" cy="1355558"/>
          </a:xfrm>
        </p:grpSpPr>
        <p:sp>
          <p:nvSpPr>
            <p:cNvPr id="14" name="TextBox 13">
              <a:extLst>
                <a:ext uri="{FF2B5EF4-FFF2-40B4-BE49-F238E27FC236}">
                  <a16:creationId xmlns:a16="http://schemas.microsoft.com/office/drawing/2014/main" id="{B713A909-7747-2289-9F07-5E0DBE8934A0}"/>
                </a:ext>
              </a:extLst>
            </p:cNvPr>
            <p:cNvSpPr txBox="1"/>
            <p:nvPr/>
          </p:nvSpPr>
          <p:spPr>
            <a:xfrm>
              <a:off x="2165644" y="3069288"/>
              <a:ext cx="4680000" cy="522000"/>
            </a:xfrm>
            <a:prstGeom prst="rect">
              <a:avLst/>
            </a:prstGeom>
            <a:noFill/>
            <a:ln>
              <a:noFill/>
            </a:ln>
          </p:spPr>
          <p:txBody>
            <a:bodyPr wrap="square" anchor="ctr" anchorCtr="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30ACF1"/>
                  </a:solidFill>
                  <a:effectLst/>
                  <a:uLnTx/>
                  <a:uFillTx/>
                  <a:latin typeface="Arial"/>
                  <a:ea typeface="+mn-ea"/>
                  <a:cs typeface="+mn-cs"/>
                </a:rPr>
                <a:t>You control your future</a:t>
              </a:r>
            </a:p>
          </p:txBody>
        </p:sp>
        <p:sp>
          <p:nvSpPr>
            <p:cNvPr id="15" name="TextBox 14">
              <a:extLst>
                <a:ext uri="{FF2B5EF4-FFF2-40B4-BE49-F238E27FC236}">
                  <a16:creationId xmlns:a16="http://schemas.microsoft.com/office/drawing/2014/main" id="{22E07961-4BD6-3D8B-8684-F88756262096}"/>
                </a:ext>
              </a:extLst>
            </p:cNvPr>
            <p:cNvSpPr txBox="1"/>
            <p:nvPr/>
          </p:nvSpPr>
          <p:spPr>
            <a:xfrm>
              <a:off x="1918668" y="3593849"/>
              <a:ext cx="8100000" cy="830997"/>
            </a:xfrm>
            <a:prstGeom prst="rect">
              <a:avLst/>
            </a:prstGeom>
            <a:noFill/>
            <a:ln>
              <a:noFill/>
            </a:ln>
          </p:spPr>
          <p:txBody>
            <a:bodyPr wrap="square" anchor="t" anchorCtr="0">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lt"/>
                  <a:cs typeface="Arial"/>
                </a:rPr>
                <a:t>Excel in your mathematical studies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lt"/>
                  <a:cs typeface="Arial"/>
                </a:rPr>
                <a:t>Find many exciting career opportunities</a:t>
              </a:r>
            </a:p>
          </p:txBody>
        </p:sp>
      </p:grpSp>
      <p:pic>
        <p:nvPicPr>
          <p:cNvPr id="39" name="Graphic 38" descr="Map compass with solid fill">
            <a:extLst>
              <a:ext uri="{FF2B5EF4-FFF2-40B4-BE49-F238E27FC236}">
                <a16:creationId xmlns:a16="http://schemas.microsoft.com/office/drawing/2014/main" id="{3E0DE005-F9E7-1CC6-3F57-3C368DB5AB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9286" y="3097506"/>
            <a:ext cx="1191600" cy="1191600"/>
          </a:xfrm>
          <a:prstGeom prst="rect">
            <a:avLst/>
          </a:prstGeom>
        </p:spPr>
      </p:pic>
      <p:grpSp>
        <p:nvGrpSpPr>
          <p:cNvPr id="6" name="Group 5">
            <a:extLst>
              <a:ext uri="{FF2B5EF4-FFF2-40B4-BE49-F238E27FC236}">
                <a16:creationId xmlns:a16="http://schemas.microsoft.com/office/drawing/2014/main" id="{6702C792-93B9-F46F-B055-A36A0B393FF9}"/>
              </a:ext>
            </a:extLst>
          </p:cNvPr>
          <p:cNvGrpSpPr/>
          <p:nvPr/>
        </p:nvGrpSpPr>
        <p:grpSpPr>
          <a:xfrm>
            <a:off x="1918668" y="4547619"/>
            <a:ext cx="8100000" cy="1356900"/>
            <a:chOff x="1918668" y="4547619"/>
            <a:chExt cx="8100000" cy="1356900"/>
          </a:xfrm>
        </p:grpSpPr>
        <p:sp>
          <p:nvSpPr>
            <p:cNvPr id="16" name="TextBox 15">
              <a:extLst>
                <a:ext uri="{FF2B5EF4-FFF2-40B4-BE49-F238E27FC236}">
                  <a16:creationId xmlns:a16="http://schemas.microsoft.com/office/drawing/2014/main" id="{06970340-B54B-191D-9454-1B41797009AD}"/>
                </a:ext>
              </a:extLst>
            </p:cNvPr>
            <p:cNvSpPr txBox="1"/>
            <p:nvPr/>
          </p:nvSpPr>
          <p:spPr>
            <a:xfrm>
              <a:off x="2165644" y="4547619"/>
              <a:ext cx="4680000" cy="522000"/>
            </a:xfrm>
            <a:prstGeom prst="rect">
              <a:avLst/>
            </a:prstGeom>
            <a:noFill/>
            <a:ln>
              <a:noFill/>
            </a:ln>
          </p:spPr>
          <p:txBody>
            <a:bodyPr wrap="square"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30ACF1"/>
                  </a:solidFill>
                  <a:effectLst/>
                  <a:uLnTx/>
                  <a:uFillTx/>
                  <a:latin typeface="Arial"/>
                  <a:ea typeface="+mn-ea"/>
                  <a:cs typeface="+mn-cs"/>
                </a:rPr>
                <a:t>You will make a difference </a:t>
              </a:r>
            </a:p>
          </p:txBody>
        </p:sp>
        <p:sp>
          <p:nvSpPr>
            <p:cNvPr id="17" name="TextBox 16">
              <a:extLst>
                <a:ext uri="{FF2B5EF4-FFF2-40B4-BE49-F238E27FC236}">
                  <a16:creationId xmlns:a16="http://schemas.microsoft.com/office/drawing/2014/main" id="{BB1B5DD2-A1DB-5506-7D54-96EC5362F95B}"/>
                </a:ext>
              </a:extLst>
            </p:cNvPr>
            <p:cNvSpPr txBox="1"/>
            <p:nvPr/>
          </p:nvSpPr>
          <p:spPr>
            <a:xfrm>
              <a:off x="1918668" y="5073522"/>
              <a:ext cx="8100000" cy="830997"/>
            </a:xfrm>
            <a:prstGeom prst="rect">
              <a:avLst/>
            </a:prstGeom>
            <a:noFill/>
            <a:ln>
              <a:noFill/>
            </a:ln>
          </p:spPr>
          <p:txBody>
            <a:bodyPr wrap="square" anchor="t" anchorCtr="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Tackle real-world problems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Seek solutions that change the world</a:t>
              </a:r>
            </a:p>
          </p:txBody>
        </p:sp>
      </p:grpSp>
      <p:pic>
        <p:nvPicPr>
          <p:cNvPr id="4" name="Graphic 3" descr="Earth globe: Africa and Europe with solid fill">
            <a:extLst>
              <a:ext uri="{FF2B5EF4-FFF2-40B4-BE49-F238E27FC236}">
                <a16:creationId xmlns:a16="http://schemas.microsoft.com/office/drawing/2014/main" id="{7F5E2A73-D083-BC01-C3B9-3531C5347D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9286" y="4630269"/>
            <a:ext cx="1191600" cy="1191600"/>
          </a:xfrm>
          <a:prstGeom prst="rect">
            <a:avLst/>
          </a:prstGeom>
        </p:spPr>
      </p:pic>
      <p:grpSp>
        <p:nvGrpSpPr>
          <p:cNvPr id="10" name="Group 9">
            <a:extLst>
              <a:ext uri="{FF2B5EF4-FFF2-40B4-BE49-F238E27FC236}">
                <a16:creationId xmlns:a16="http://schemas.microsoft.com/office/drawing/2014/main" id="{7AD48EF4-3BF1-296A-6D2E-AD7E8499A463}"/>
              </a:ext>
            </a:extLst>
          </p:cNvPr>
          <p:cNvGrpSpPr/>
          <p:nvPr/>
        </p:nvGrpSpPr>
        <p:grpSpPr>
          <a:xfrm>
            <a:off x="1918668" y="1592177"/>
            <a:ext cx="8100000" cy="1352997"/>
            <a:chOff x="1918668" y="1592177"/>
            <a:chExt cx="8100000" cy="1352997"/>
          </a:xfrm>
        </p:grpSpPr>
        <p:sp>
          <p:nvSpPr>
            <p:cNvPr id="9" name="Content Placeholder 2">
              <a:extLst>
                <a:ext uri="{FF2B5EF4-FFF2-40B4-BE49-F238E27FC236}">
                  <a16:creationId xmlns:a16="http://schemas.microsoft.com/office/drawing/2014/main" id="{7FFF8D4D-EE26-76A5-FDA0-61AAC24C7AE5}"/>
                </a:ext>
              </a:extLst>
            </p:cNvPr>
            <p:cNvSpPr txBox="1">
              <a:spLocks/>
            </p:cNvSpPr>
            <p:nvPr/>
          </p:nvSpPr>
          <p:spPr>
            <a:xfrm>
              <a:off x="2165644" y="1592177"/>
              <a:ext cx="4680000" cy="522000"/>
            </a:xfrm>
            <a:prstGeom prst="rect">
              <a:avLst/>
            </a:prstGeom>
            <a:ln>
              <a:noFill/>
            </a:ln>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30ACF1"/>
                  </a:solidFill>
                  <a:effectLst/>
                  <a:uLnTx/>
                  <a:uFillTx/>
                  <a:latin typeface="Arial"/>
                  <a:ea typeface="+mn-ea"/>
                  <a:cs typeface="+mn-cs"/>
                </a:rPr>
                <a:t>You think creatively</a:t>
              </a:r>
            </a:p>
          </p:txBody>
        </p:sp>
        <p:sp>
          <p:nvSpPr>
            <p:cNvPr id="13" name="TextBox 12">
              <a:extLst>
                <a:ext uri="{FF2B5EF4-FFF2-40B4-BE49-F238E27FC236}">
                  <a16:creationId xmlns:a16="http://schemas.microsoft.com/office/drawing/2014/main" id="{B26891FB-6B30-E97C-7BE8-69BE2B896DC5}"/>
                </a:ext>
              </a:extLst>
            </p:cNvPr>
            <p:cNvSpPr txBox="1"/>
            <p:nvPr/>
          </p:nvSpPr>
          <p:spPr>
            <a:xfrm>
              <a:off x="1918668" y="2114177"/>
              <a:ext cx="8100000" cy="830997"/>
            </a:xfrm>
            <a:prstGeom prst="rect">
              <a:avLst/>
            </a:prstGeom>
            <a:solidFill>
              <a:schemeClr val="accent2">
                <a:lumMod val="20000"/>
                <a:lumOff val="80000"/>
              </a:schemeClr>
            </a:solidFill>
            <a:ln>
              <a:noFill/>
            </a:ln>
          </p:spPr>
          <p:txBody>
            <a:bodyPr wrap="square" anchor="t" anchorCtr="0">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Invent ideas from what you already know</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231F1F"/>
                  </a:solidFill>
                  <a:effectLst/>
                  <a:uLnTx/>
                  <a:uFillTx/>
                  <a:latin typeface="Arial"/>
                  <a:ea typeface="+mn-ea"/>
                  <a:cs typeface="+mn-cs"/>
                </a:rPr>
                <a:t>Play with abstract ideas imaginatively</a:t>
              </a:r>
            </a:p>
          </p:txBody>
        </p:sp>
      </p:grpSp>
      <p:grpSp>
        <p:nvGrpSpPr>
          <p:cNvPr id="5" name="Group 4">
            <a:extLst>
              <a:ext uri="{FF2B5EF4-FFF2-40B4-BE49-F238E27FC236}">
                <a16:creationId xmlns:a16="http://schemas.microsoft.com/office/drawing/2014/main" id="{24308D34-C743-302C-2135-F16862D04DBD}"/>
              </a:ext>
            </a:extLst>
          </p:cNvPr>
          <p:cNvGrpSpPr/>
          <p:nvPr/>
        </p:nvGrpSpPr>
        <p:grpSpPr>
          <a:xfrm>
            <a:off x="993319" y="1781008"/>
            <a:ext cx="1185774" cy="975335"/>
            <a:chOff x="979870" y="1709385"/>
            <a:chExt cx="1185774" cy="975335"/>
          </a:xfrm>
        </p:grpSpPr>
        <p:pic>
          <p:nvPicPr>
            <p:cNvPr id="18" name="Graphic 17" descr="Paint brush with solid fill">
              <a:extLst>
                <a:ext uri="{FF2B5EF4-FFF2-40B4-BE49-F238E27FC236}">
                  <a16:creationId xmlns:a16="http://schemas.microsoft.com/office/drawing/2014/main" id="{E8E7F585-6865-93ED-1F02-74591DBE09F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48312" y="2167388"/>
              <a:ext cx="517332" cy="517332"/>
            </a:xfrm>
            <a:prstGeom prst="rect">
              <a:avLst/>
            </a:prstGeom>
          </p:spPr>
        </p:pic>
        <p:pic>
          <p:nvPicPr>
            <p:cNvPr id="21" name="Graphic 20" descr="Palette with solid fill">
              <a:extLst>
                <a:ext uri="{FF2B5EF4-FFF2-40B4-BE49-F238E27FC236}">
                  <a16:creationId xmlns:a16="http://schemas.microsoft.com/office/drawing/2014/main" id="{C8BD5579-623B-F991-9E0C-7CA6F32727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9870" y="1709385"/>
              <a:ext cx="914400" cy="914400"/>
            </a:xfrm>
            <a:prstGeom prst="rect">
              <a:avLst/>
            </a:prstGeom>
          </p:spPr>
        </p:pic>
      </p:grpSp>
      <p:sp>
        <p:nvSpPr>
          <p:cNvPr id="3" name="Speech Bubble: Rectangle with Corners Rounded 2">
            <a:extLst>
              <a:ext uri="{FF2B5EF4-FFF2-40B4-BE49-F238E27FC236}">
                <a16:creationId xmlns:a16="http://schemas.microsoft.com/office/drawing/2014/main" id="{C3A1277B-ECEE-12E3-25CE-60127DA06F5B}"/>
              </a:ext>
            </a:extLst>
          </p:cNvPr>
          <p:cNvSpPr/>
          <p:nvPr/>
        </p:nvSpPr>
        <p:spPr>
          <a:xfrm>
            <a:off x="8233393" y="4706100"/>
            <a:ext cx="2573561" cy="1439835"/>
          </a:xfrm>
          <a:prstGeom prst="wedgeRoundRectCallout">
            <a:avLst>
              <a:gd name="adj1" fmla="val -88230"/>
              <a:gd name="adj2" fmla="val -7261"/>
              <a:gd name="adj3" fmla="val 16667"/>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231F1F"/>
                </a:solidFill>
                <a:effectLst/>
                <a:uLnTx/>
                <a:uFillTx/>
                <a:latin typeface="Arial"/>
                <a:ea typeface="+mn-ea"/>
                <a:cs typeface="+mn-cs"/>
              </a:rPr>
              <a:t>Question</a:t>
            </a:r>
          </a:p>
        </p:txBody>
      </p:sp>
    </p:spTree>
    <p:extLst>
      <p:ext uri="{BB962C8B-B14F-4D97-AF65-F5344CB8AC3E}">
        <p14:creationId xmlns:p14="http://schemas.microsoft.com/office/powerpoint/2010/main" val="425357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odelling cyc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8B341F-9BE3-8056-33EC-EF63AB63DE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Slide Number Placeholder 2">
            <a:extLst>
              <a:ext uri="{FF2B5EF4-FFF2-40B4-BE49-F238E27FC236}">
                <a16:creationId xmlns:a16="http://schemas.microsoft.com/office/drawing/2014/main" id="{B2D55515-7610-E9C5-78D3-94A3FCFF68A4}"/>
              </a:ext>
            </a:extLst>
          </p:cNvPr>
          <p:cNvSpPr txBox="1">
            <a:spLocks/>
          </p:cNvSpPr>
          <p:nvPr userDrawn="1"/>
        </p:nvSpPr>
        <p:spPr>
          <a:xfrm>
            <a:off x="11353800" y="6347641"/>
            <a:ext cx="455023" cy="365125"/>
          </a:xfrm>
          <a:prstGeom prst="rect">
            <a:avLst/>
          </a:prstGeom>
        </p:spPr>
        <p:txBody>
          <a:bodyPr vert="horz" lIns="0" tIns="0" rIns="0" bIns="0" rtlCol="0" anchor="ctr"/>
          <a:lstStyle>
            <a:defPPr>
              <a:defRPr lang="en-US"/>
            </a:defPPr>
            <a:lvl1pPr marL="0" algn="r" defTabSz="914400" rtl="0" eaLnBrk="1" latinLnBrk="0" hangingPunct="1">
              <a:defRPr sz="10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5BC334B-5606-F640-9B65-DA4F71454EC0}" type="slidenum">
              <a:rPr lang="en-US" smtClean="0">
                <a:solidFill>
                  <a:srgbClr val="231F1F"/>
                </a:solidFill>
              </a:rPr>
              <a:pPr>
                <a:defRPr/>
              </a:pPr>
              <a:t>‹#›</a:t>
            </a:fld>
            <a:endParaRPr lang="en-US">
              <a:solidFill>
                <a:srgbClr val="231F1F"/>
              </a:solidFill>
            </a:endParaRPr>
          </a:p>
        </p:txBody>
      </p:sp>
      <p:sp>
        <p:nvSpPr>
          <p:cNvPr id="5" name="TextBox 4">
            <a:extLst>
              <a:ext uri="{FF2B5EF4-FFF2-40B4-BE49-F238E27FC236}">
                <a16:creationId xmlns:a16="http://schemas.microsoft.com/office/drawing/2014/main" id="{DFE1C4AE-3B78-3A73-8EBA-3DD13918EFCB}"/>
              </a:ext>
            </a:extLst>
          </p:cNvPr>
          <p:cNvSpPr txBox="1"/>
          <p:nvPr userDrawn="1"/>
        </p:nvSpPr>
        <p:spPr>
          <a:xfrm>
            <a:off x="522423" y="352063"/>
            <a:ext cx="771076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2DAC62"/>
                </a:solidFill>
                <a:effectLst/>
                <a:uLnTx/>
                <a:uFillTx/>
                <a:latin typeface="Georgia" panose="02040502050405020303" pitchFamily="18" charset="0"/>
                <a:ea typeface="+mn-ea"/>
                <a:cs typeface="+mn-cs"/>
              </a:rPr>
              <a:t>Modelling with mathematics</a:t>
            </a:r>
            <a:endParaRPr kumimoji="0" lang="en-GB" sz="4000" b="0" i="0" u="none" strike="noStrike" kern="1200" cap="none" spc="0" normalizeH="0" baseline="0" noProof="0">
              <a:ln>
                <a:noFill/>
              </a:ln>
              <a:solidFill>
                <a:srgbClr val="2DAC62"/>
              </a:solidFill>
              <a:effectLst/>
              <a:uLnTx/>
              <a:uFillTx/>
              <a:latin typeface="Arial"/>
              <a:ea typeface="+mn-ea"/>
              <a:cs typeface="+mn-cs"/>
            </a:endParaRPr>
          </a:p>
        </p:txBody>
      </p:sp>
      <p:cxnSp>
        <p:nvCxnSpPr>
          <p:cNvPr id="6" name="Straight Arrow Connector 5">
            <a:extLst>
              <a:ext uri="{FF2B5EF4-FFF2-40B4-BE49-F238E27FC236}">
                <a16:creationId xmlns:a16="http://schemas.microsoft.com/office/drawing/2014/main" id="{47957774-C754-C065-20BC-E004519686A9}"/>
              </a:ext>
            </a:extLst>
          </p:cNvPr>
          <p:cNvCxnSpPr>
            <a:cxnSpLocks/>
          </p:cNvCxnSpPr>
          <p:nvPr userDrawn="1"/>
        </p:nvCxnSpPr>
        <p:spPr>
          <a:xfrm flipH="1">
            <a:off x="3063799" y="5096046"/>
            <a:ext cx="595729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0848C6A5-259B-74CC-42EA-25046A4DBC91}"/>
              </a:ext>
            </a:extLst>
          </p:cNvPr>
          <p:cNvCxnSpPr>
            <a:cxnSpLocks/>
          </p:cNvCxnSpPr>
          <p:nvPr userDrawn="1"/>
        </p:nvCxnSpPr>
        <p:spPr>
          <a:xfrm flipV="1">
            <a:off x="2342929" y="2116910"/>
            <a:ext cx="2777256" cy="2243896"/>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58C195-10F5-BCAD-1458-5B1EC3448FDF}"/>
              </a:ext>
            </a:extLst>
          </p:cNvPr>
          <p:cNvSpPr txBox="1"/>
          <p:nvPr userDrawn="1"/>
        </p:nvSpPr>
        <p:spPr>
          <a:xfrm>
            <a:off x="4987897" y="4772880"/>
            <a:ext cx="2216205" cy="646331"/>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grapple with the mathematics</a:t>
            </a:r>
          </a:p>
        </p:txBody>
      </p:sp>
      <p:sp>
        <p:nvSpPr>
          <p:cNvPr id="9" name="TextBox 8">
            <a:extLst>
              <a:ext uri="{FF2B5EF4-FFF2-40B4-BE49-F238E27FC236}">
                <a16:creationId xmlns:a16="http://schemas.microsoft.com/office/drawing/2014/main" id="{EEB3C8C7-09C6-979C-B792-048DA8B202B1}"/>
              </a:ext>
            </a:extLst>
          </p:cNvPr>
          <p:cNvSpPr txBox="1"/>
          <p:nvPr userDrawn="1"/>
        </p:nvSpPr>
        <p:spPr>
          <a:xfrm>
            <a:off x="2714324" y="2777193"/>
            <a:ext cx="2011680"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check if the abstract solution is reasonable</a:t>
            </a:r>
          </a:p>
        </p:txBody>
      </p:sp>
      <p:grpSp>
        <p:nvGrpSpPr>
          <p:cNvPr id="10" name="Group 9">
            <a:extLst>
              <a:ext uri="{FF2B5EF4-FFF2-40B4-BE49-F238E27FC236}">
                <a16:creationId xmlns:a16="http://schemas.microsoft.com/office/drawing/2014/main" id="{441F27B4-9F37-730A-147F-00B649C7F7A7}"/>
              </a:ext>
            </a:extLst>
          </p:cNvPr>
          <p:cNvGrpSpPr/>
          <p:nvPr userDrawn="1"/>
        </p:nvGrpSpPr>
        <p:grpSpPr>
          <a:xfrm>
            <a:off x="1059141" y="4439975"/>
            <a:ext cx="1951630" cy="1312142"/>
            <a:chOff x="1381737" y="4119400"/>
            <a:chExt cx="1951630" cy="1312142"/>
          </a:xfrm>
        </p:grpSpPr>
        <p:sp>
          <p:nvSpPr>
            <p:cNvPr id="11" name="Rectangle 10">
              <a:extLst>
                <a:ext uri="{FF2B5EF4-FFF2-40B4-BE49-F238E27FC236}">
                  <a16:creationId xmlns:a16="http://schemas.microsoft.com/office/drawing/2014/main" id="{C235E90F-A258-AE0D-6228-284335375296}"/>
                </a:ext>
              </a:extLst>
            </p:cNvPr>
            <p:cNvSpPr/>
            <p:nvPr/>
          </p:nvSpPr>
          <p:spPr>
            <a:xfrm>
              <a:off x="1381737" y="492990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solution</a:t>
              </a:r>
            </a:p>
          </p:txBody>
        </p:sp>
        <p:pic>
          <p:nvPicPr>
            <p:cNvPr id="12" name="Graphic 11" descr="Research with solid fill">
              <a:extLst>
                <a:ext uri="{FF2B5EF4-FFF2-40B4-BE49-F238E27FC236}">
                  <a16:creationId xmlns:a16="http://schemas.microsoft.com/office/drawing/2014/main" id="{EE491E88-8A7D-82EC-FCAD-1A610C7545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00352" y="4119400"/>
              <a:ext cx="914400" cy="914400"/>
            </a:xfrm>
            <a:prstGeom prst="rect">
              <a:avLst/>
            </a:prstGeom>
          </p:spPr>
        </p:pic>
      </p:grpSp>
      <p:grpSp>
        <p:nvGrpSpPr>
          <p:cNvPr id="13" name="Group 12">
            <a:extLst>
              <a:ext uri="{FF2B5EF4-FFF2-40B4-BE49-F238E27FC236}">
                <a16:creationId xmlns:a16="http://schemas.microsoft.com/office/drawing/2014/main" id="{429D597D-F60B-E60A-9E9E-4EBCE21133E0}"/>
              </a:ext>
            </a:extLst>
          </p:cNvPr>
          <p:cNvGrpSpPr/>
          <p:nvPr userDrawn="1"/>
        </p:nvGrpSpPr>
        <p:grpSpPr>
          <a:xfrm>
            <a:off x="5120185" y="1497916"/>
            <a:ext cx="1951630" cy="1251799"/>
            <a:chOff x="3912359" y="1265673"/>
            <a:chExt cx="1951630" cy="1251799"/>
          </a:xfrm>
        </p:grpSpPr>
        <p:sp>
          <p:nvSpPr>
            <p:cNvPr id="14" name="Rectangle 13">
              <a:extLst>
                <a:ext uri="{FF2B5EF4-FFF2-40B4-BE49-F238E27FC236}">
                  <a16:creationId xmlns:a16="http://schemas.microsoft.com/office/drawing/2014/main" id="{C0956F0F-4E40-FAEC-8EF8-3FB5EDAA020D}"/>
                </a:ext>
              </a:extLst>
            </p:cNvPr>
            <p:cNvSpPr/>
            <p:nvPr/>
          </p:nvSpPr>
          <p:spPr>
            <a:xfrm>
              <a:off x="3912359" y="2015833"/>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 real problem</a:t>
              </a:r>
            </a:p>
          </p:txBody>
        </p:sp>
        <p:pic>
          <p:nvPicPr>
            <p:cNvPr id="15" name="Graphic 14" descr="Questions with solid fill">
              <a:extLst>
                <a:ext uri="{FF2B5EF4-FFF2-40B4-BE49-F238E27FC236}">
                  <a16:creationId xmlns:a16="http://schemas.microsoft.com/office/drawing/2014/main" id="{25FE10DA-9E31-AD20-DD21-B40D95C650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7421" y="1265673"/>
              <a:ext cx="914400" cy="914400"/>
            </a:xfrm>
            <a:prstGeom prst="rect">
              <a:avLst/>
            </a:prstGeom>
          </p:spPr>
        </p:pic>
      </p:grpSp>
      <p:grpSp>
        <p:nvGrpSpPr>
          <p:cNvPr id="16" name="Group 15">
            <a:extLst>
              <a:ext uri="{FF2B5EF4-FFF2-40B4-BE49-F238E27FC236}">
                <a16:creationId xmlns:a16="http://schemas.microsoft.com/office/drawing/2014/main" id="{5D706FEC-243B-69EF-53D2-E0A892EFC2EE}"/>
              </a:ext>
            </a:extLst>
          </p:cNvPr>
          <p:cNvGrpSpPr/>
          <p:nvPr userDrawn="1"/>
        </p:nvGrpSpPr>
        <p:grpSpPr>
          <a:xfrm>
            <a:off x="9181229" y="4408499"/>
            <a:ext cx="1951630" cy="1375095"/>
            <a:chOff x="9181229" y="4215939"/>
            <a:chExt cx="1951630" cy="1375095"/>
          </a:xfrm>
        </p:grpSpPr>
        <p:sp>
          <p:nvSpPr>
            <p:cNvPr id="17" name="Rectangle 16">
              <a:extLst>
                <a:ext uri="{FF2B5EF4-FFF2-40B4-BE49-F238E27FC236}">
                  <a16:creationId xmlns:a16="http://schemas.microsoft.com/office/drawing/2014/main" id="{A0C2E82C-232E-FE34-618C-FA1B1A68045F}"/>
                </a:ext>
              </a:extLst>
            </p:cNvPr>
            <p:cNvSpPr/>
            <p:nvPr/>
          </p:nvSpPr>
          <p:spPr>
            <a:xfrm>
              <a:off x="9181229" y="5089395"/>
              <a:ext cx="1951630" cy="5016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2DAC62"/>
                  </a:solidFill>
                  <a:effectLst/>
                  <a:uLnTx/>
                  <a:uFillTx/>
                  <a:latin typeface="Arial"/>
                  <a:ea typeface="+mn-ea"/>
                  <a:cs typeface="+mn-cs"/>
                </a:rPr>
                <a:t>An abstract model</a:t>
              </a:r>
            </a:p>
          </p:txBody>
        </p:sp>
        <p:pic>
          <p:nvPicPr>
            <p:cNvPr id="18" name="Graphic 17" descr="Circular flowchart with solid fill">
              <a:extLst>
                <a:ext uri="{FF2B5EF4-FFF2-40B4-BE49-F238E27FC236}">
                  <a16:creationId xmlns:a16="http://schemas.microsoft.com/office/drawing/2014/main" id="{D8E5F5E7-64C2-C0F2-78A1-E60876D0CB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9844" y="4215939"/>
              <a:ext cx="914400" cy="914400"/>
            </a:xfrm>
            <a:prstGeom prst="rect">
              <a:avLst/>
            </a:prstGeom>
          </p:spPr>
        </p:pic>
      </p:grpSp>
      <p:cxnSp>
        <p:nvCxnSpPr>
          <p:cNvPr id="19" name="Straight Arrow Connector 18">
            <a:extLst>
              <a:ext uri="{FF2B5EF4-FFF2-40B4-BE49-F238E27FC236}">
                <a16:creationId xmlns:a16="http://schemas.microsoft.com/office/drawing/2014/main" id="{F72E79EC-4949-3B15-B039-C0498665E21B}"/>
              </a:ext>
            </a:extLst>
          </p:cNvPr>
          <p:cNvCxnSpPr>
            <a:cxnSpLocks/>
          </p:cNvCxnSpPr>
          <p:nvPr userDrawn="1"/>
        </p:nvCxnSpPr>
        <p:spPr>
          <a:xfrm flipH="1" flipV="1">
            <a:off x="6942795" y="2116910"/>
            <a:ext cx="2777256" cy="2243896"/>
          </a:xfrm>
          <a:prstGeom prst="straightConnector1">
            <a:avLst/>
          </a:prstGeom>
          <a:ln w="381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0682A0A-02F7-F0BE-3875-8B901D92AB66}"/>
              </a:ext>
            </a:extLst>
          </p:cNvPr>
          <p:cNvSpPr txBox="1"/>
          <p:nvPr userDrawn="1"/>
        </p:nvSpPr>
        <p:spPr>
          <a:xfrm>
            <a:off x="7263810" y="2741151"/>
            <a:ext cx="1757284" cy="923330"/>
          </a:xfrm>
          <a:prstGeom prst="rect">
            <a:avLst/>
          </a:prstGeom>
          <a:solidFill>
            <a:schemeClr val="accent3">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31F1F"/>
                </a:solidFill>
                <a:effectLst/>
                <a:uLnTx/>
                <a:uFillTx/>
                <a:latin typeface="Arial"/>
                <a:ea typeface="+mn-ea"/>
                <a:cs typeface="+mn-cs"/>
              </a:rPr>
              <a:t>represent the problem using mathematics</a:t>
            </a:r>
          </a:p>
        </p:txBody>
      </p:sp>
      <p:sp>
        <p:nvSpPr>
          <p:cNvPr id="21" name="Speech Bubble: Rectangle with Corners Rounded 20">
            <a:extLst>
              <a:ext uri="{FF2B5EF4-FFF2-40B4-BE49-F238E27FC236}">
                <a16:creationId xmlns:a16="http://schemas.microsoft.com/office/drawing/2014/main" id="{AAF63458-A87F-25DC-EAA9-E96565F55429}"/>
              </a:ext>
            </a:extLst>
          </p:cNvPr>
          <p:cNvSpPr/>
          <p:nvPr userDrawn="1"/>
        </p:nvSpPr>
        <p:spPr>
          <a:xfrm>
            <a:off x="6832199" y="1169765"/>
            <a:ext cx="1840164" cy="501639"/>
          </a:xfrm>
          <a:prstGeom prst="wedgeRoundRectCallout">
            <a:avLst>
              <a:gd name="adj1" fmla="val -62355"/>
              <a:gd name="adj2" fmla="val 50414"/>
              <a:gd name="adj3" fmla="val 16667"/>
            </a:avLst>
          </a:prstGeom>
          <a:solidFill>
            <a:schemeClr val="bg1"/>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1F"/>
              </a:solidFill>
              <a:effectLst/>
              <a:uLnTx/>
              <a:uFillTx/>
              <a:latin typeface="Arial"/>
              <a:ea typeface="+mn-ea"/>
              <a:cs typeface="+mn-cs"/>
            </a:endParaRPr>
          </a:p>
        </p:txBody>
      </p:sp>
    </p:spTree>
    <p:extLst>
      <p:ext uri="{BB962C8B-B14F-4D97-AF65-F5344CB8AC3E}">
        <p14:creationId xmlns:p14="http://schemas.microsoft.com/office/powerpoint/2010/main" val="3595418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0" grpId="0" animBg="1"/>
      <p:bldP spid="21"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Today, how have you been...">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3AF184A3-1886-D761-6EEC-9C9B2820AFB2}"/>
              </a:ext>
            </a:extLst>
          </p:cNvPr>
          <p:cNvSpPr>
            <a:spLocks noGrp="1" noRot="1" noMove="1" noResize="1" noEditPoints="1" noAdjustHandles="1" noChangeArrowheads="1" noChangeShapeType="1"/>
          </p:cNvSpPr>
          <p:nvPr>
            <p:ph type="sldNum" sz="quarter" idx="12"/>
          </p:nvPr>
        </p:nvSpPr>
        <p:spPr>
          <a:xfrm>
            <a:off x="11353800" y="6347641"/>
            <a:ext cx="455023" cy="365125"/>
          </a:xfrm>
        </p:spPr>
        <p:txBody>
          <a:bodyPr/>
          <a:lstStyle>
            <a:lvl1pPr>
              <a:defRPr b="1" i="0"/>
            </a:lvl1pPr>
          </a:lstStyle>
          <a:p>
            <a:fld id="{35BC334B-5606-F640-9B65-DA4F71454EC0}" type="slidenum">
              <a:rPr lang="en-US" smtClean="0"/>
              <a:pPr/>
              <a:t>‹#›</a:t>
            </a:fld>
            <a:endParaRPr lang="en-US"/>
          </a:p>
        </p:txBody>
      </p:sp>
      <p:sp>
        <p:nvSpPr>
          <p:cNvPr id="12" name="TextBox 11">
            <a:extLst>
              <a:ext uri="{FF2B5EF4-FFF2-40B4-BE49-F238E27FC236}">
                <a16:creationId xmlns:a16="http://schemas.microsoft.com/office/drawing/2014/main" id="{E28F277B-4D0D-E8CE-5B86-DE86F372C183}"/>
              </a:ext>
            </a:extLst>
          </p:cNvPr>
          <p:cNvSpPr txBox="1"/>
          <p:nvPr/>
        </p:nvSpPr>
        <p:spPr>
          <a:xfrm>
            <a:off x="522423" y="352063"/>
            <a:ext cx="7579319" cy="707886"/>
          </a:xfrm>
          <a:prstGeom prst="rect">
            <a:avLst/>
          </a:prstGeom>
          <a:noFill/>
        </p:spPr>
        <p:txBody>
          <a:bodyPr wrap="none" rtlCol="0">
            <a:spAutoFit/>
          </a:bodyPr>
          <a:lstStyle/>
          <a:p>
            <a:r>
              <a:rPr kumimoji="0" lang="en-US" sz="4000" b="1" i="0" u="none" strike="noStrike" kern="1200" cap="none" spc="0" normalizeH="0" baseline="0" noProof="0">
                <a:ln>
                  <a:noFill/>
                </a:ln>
                <a:solidFill>
                  <a:srgbClr val="AA18FE"/>
                </a:solidFill>
                <a:effectLst/>
                <a:uLnTx/>
                <a:uFillTx/>
                <a:latin typeface="Georgia" panose="02040502050405020303" pitchFamily="18" charset="0"/>
                <a:ea typeface="+mj-ea"/>
                <a:cs typeface="+mj-cs"/>
              </a:rPr>
              <a:t>Today, how have you been…</a:t>
            </a:r>
            <a:endParaRPr lang="en-GB"/>
          </a:p>
        </p:txBody>
      </p:sp>
      <p:sp>
        <p:nvSpPr>
          <p:cNvPr id="2" name="Footer Placeholder 4">
            <a:extLst>
              <a:ext uri="{FF2B5EF4-FFF2-40B4-BE49-F238E27FC236}">
                <a16:creationId xmlns:a16="http://schemas.microsoft.com/office/drawing/2014/main" id="{B8248172-F0F4-E078-22B7-81DA591E7403}"/>
              </a:ext>
            </a:extLst>
          </p:cNvPr>
          <p:cNvSpPr txBox="1">
            <a:spLocks/>
          </p:cNvSpPr>
          <p:nvPr/>
        </p:nvSpPr>
        <p:spPr>
          <a:xfrm>
            <a:off x="609600" y="6347641"/>
            <a:ext cx="7543800" cy="365125"/>
          </a:xfrm>
          <a:prstGeom prst="rect">
            <a:avLst/>
          </a:prstGeom>
        </p:spPr>
        <p:txBody>
          <a:bodyPr vert="horz" lIns="0" tIns="0" rIns="0" bIns="0" rtlCol="0" anchor="ctr"/>
          <a:lstStyle>
            <a:defPPr>
              <a:defRPr lang="en-US"/>
            </a:defPPr>
            <a:lvl1pPr marL="0" algn="l" defTabSz="914400" rtl="0" eaLnBrk="1" latinLnBrk="0" hangingPunct="1">
              <a:defRPr sz="800" b="1" i="0" kern="1200">
                <a:solidFill>
                  <a:schemeClr val="tx1"/>
                </a:solidFill>
                <a:latin typeface="Arial" panose="020B0604020202020204" pitchFamily="34" charset="0"/>
                <a:ea typeface="Inter" panose="02000503000000020004"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Axiom </a:t>
            </a:r>
            <a:r>
              <a:rPr lang="en-US" err="1"/>
              <a:t>Maths</a:t>
            </a:r>
            <a:endParaRPr lang="en-US"/>
          </a:p>
        </p:txBody>
      </p:sp>
      <p:pic>
        <p:nvPicPr>
          <p:cNvPr id="11" name="Image" descr="Image">
            <a:extLst>
              <a:ext uri="{FF2B5EF4-FFF2-40B4-BE49-F238E27FC236}">
                <a16:creationId xmlns:a16="http://schemas.microsoft.com/office/drawing/2014/main" id="{A6ACF711-DD6D-44E6-2248-088038FE96D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b="-2"/>
          <a:stretch/>
        </p:blipFill>
        <p:spPr>
          <a:xfrm>
            <a:off x="8955031" y="0"/>
            <a:ext cx="3236969" cy="2518101"/>
          </a:xfrm>
          <a:prstGeom prst="rect">
            <a:avLst/>
          </a:prstGeom>
          <a:ln w="12700">
            <a:miter lim="400000"/>
          </a:ln>
        </p:spPr>
      </p:pic>
      <p:sp>
        <p:nvSpPr>
          <p:cNvPr id="4" name="Content Placeholder 2">
            <a:extLst>
              <a:ext uri="{FF2B5EF4-FFF2-40B4-BE49-F238E27FC236}">
                <a16:creationId xmlns:a16="http://schemas.microsoft.com/office/drawing/2014/main" id="{1230416D-2122-853B-7754-BCA4D8F2F817}"/>
              </a:ext>
            </a:extLst>
          </p:cNvPr>
          <p:cNvSpPr txBox="1">
            <a:spLocks/>
          </p:cNvSpPr>
          <p:nvPr userDrawn="1"/>
        </p:nvSpPr>
        <p:spPr>
          <a:xfrm>
            <a:off x="2165644" y="1592177"/>
            <a:ext cx="2622834" cy="480131"/>
          </a:xfrm>
          <a:prstGeom prst="rect">
            <a:avLst/>
          </a:prstGeom>
        </p:spPr>
        <p:txBody>
          <a:bodyPr vert="horz" wrap="non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a:solidFill>
                  <a:schemeClr val="tx2"/>
                </a:solidFill>
                <a:latin typeface="+mn-lt"/>
              </a:rPr>
              <a:t>Adventurous?</a:t>
            </a:r>
          </a:p>
        </p:txBody>
      </p:sp>
      <p:sp>
        <p:nvSpPr>
          <p:cNvPr id="7" name="TextBox 6">
            <a:extLst>
              <a:ext uri="{FF2B5EF4-FFF2-40B4-BE49-F238E27FC236}">
                <a16:creationId xmlns:a16="http://schemas.microsoft.com/office/drawing/2014/main" id="{FC6C9193-54E8-BACC-6422-AFB86CD5A05D}"/>
              </a:ext>
            </a:extLst>
          </p:cNvPr>
          <p:cNvSpPr txBox="1"/>
          <p:nvPr userDrawn="1"/>
        </p:nvSpPr>
        <p:spPr>
          <a:xfrm>
            <a:off x="1918668" y="1992903"/>
            <a:ext cx="6232796" cy="830997"/>
          </a:xfrm>
          <a:prstGeom prst="rect">
            <a:avLst/>
          </a:prstGeom>
          <a:noFill/>
        </p:spPr>
        <p:txBody>
          <a:bodyPr wrap="none">
            <a:spAutoFit/>
          </a:bodyPr>
          <a:lstStyle/>
          <a:p>
            <a:pPr marL="800100" lvl="1" indent="-342900">
              <a:buFont typeface="Arial" panose="020B0604020202020204" pitchFamily="34" charset="0"/>
              <a:buChar char="•"/>
            </a:pPr>
            <a:r>
              <a:rPr lang="en-GB" sz="2400" b="0">
                <a:solidFill>
                  <a:schemeClr val="tx1"/>
                </a:solidFill>
                <a:latin typeface="+mn-lt"/>
              </a:rPr>
              <a:t>try stuff out, even if it might not work</a:t>
            </a:r>
          </a:p>
          <a:p>
            <a:pPr marL="800100" lvl="1" indent="-342900">
              <a:buFont typeface="Arial" panose="020B0604020202020204" pitchFamily="34" charset="0"/>
              <a:buChar char="•"/>
            </a:pPr>
            <a:r>
              <a:rPr lang="en-GB" sz="2400" b="0">
                <a:solidFill>
                  <a:schemeClr val="tx1"/>
                </a:solidFill>
                <a:latin typeface="+mn-lt"/>
                <a:ea typeface="+mn-lt"/>
                <a:cs typeface="+mn-lt"/>
              </a:rPr>
              <a:t>think big ideas</a:t>
            </a:r>
            <a:r>
              <a:rPr lang="en-GB" sz="2400" b="0" baseline="0">
                <a:solidFill>
                  <a:schemeClr val="tx1"/>
                </a:solidFill>
                <a:latin typeface="+mn-lt"/>
                <a:ea typeface="+mn-lt"/>
                <a:cs typeface="+mn-lt"/>
              </a:rPr>
              <a:t> and</a:t>
            </a:r>
            <a:r>
              <a:rPr lang="en-GB" sz="2400" b="0">
                <a:solidFill>
                  <a:schemeClr val="tx1"/>
                </a:solidFill>
                <a:latin typeface="+mn-lt"/>
                <a:ea typeface="+mn-lt"/>
                <a:cs typeface="+mn-lt"/>
              </a:rPr>
              <a:t> check small details</a:t>
            </a:r>
          </a:p>
        </p:txBody>
      </p:sp>
      <p:sp>
        <p:nvSpPr>
          <p:cNvPr id="10" name="TextBox 9">
            <a:extLst>
              <a:ext uri="{FF2B5EF4-FFF2-40B4-BE49-F238E27FC236}">
                <a16:creationId xmlns:a16="http://schemas.microsoft.com/office/drawing/2014/main" id="{DF465A70-75A9-A401-3B1E-126613AABF6F}"/>
              </a:ext>
            </a:extLst>
          </p:cNvPr>
          <p:cNvSpPr txBox="1"/>
          <p:nvPr userDrawn="1"/>
        </p:nvSpPr>
        <p:spPr>
          <a:xfrm>
            <a:off x="2132029" y="2985924"/>
            <a:ext cx="2063385" cy="523220"/>
          </a:xfrm>
          <a:prstGeom prst="rect">
            <a:avLst/>
          </a:prstGeom>
          <a:noFill/>
        </p:spPr>
        <p:txBody>
          <a:bodyPr wrap="none">
            <a:spAutoFit/>
          </a:bodyPr>
          <a:lstStyle/>
          <a:p>
            <a:pPr marL="0" indent="0">
              <a:buNone/>
            </a:pPr>
            <a:r>
              <a:rPr lang="en-GB" sz="2800" b="1">
                <a:solidFill>
                  <a:schemeClr val="tx2"/>
                </a:solidFill>
                <a:latin typeface="+mn-lt"/>
              </a:rPr>
              <a:t>Articulate?</a:t>
            </a:r>
          </a:p>
        </p:txBody>
      </p:sp>
      <p:sp>
        <p:nvSpPr>
          <p:cNvPr id="18" name="TextBox 17">
            <a:extLst>
              <a:ext uri="{FF2B5EF4-FFF2-40B4-BE49-F238E27FC236}">
                <a16:creationId xmlns:a16="http://schemas.microsoft.com/office/drawing/2014/main" id="{5D1618B3-E0A8-4466-E566-B8A8BF50D271}"/>
              </a:ext>
            </a:extLst>
          </p:cNvPr>
          <p:cNvSpPr txBox="1"/>
          <p:nvPr userDrawn="1"/>
        </p:nvSpPr>
        <p:spPr>
          <a:xfrm>
            <a:off x="1918668" y="3456152"/>
            <a:ext cx="6353021" cy="830997"/>
          </a:xfrm>
          <a:prstGeom prst="rect">
            <a:avLst/>
          </a:prstGeom>
          <a:noFill/>
        </p:spPr>
        <p:txBody>
          <a:bodyPr wrap="none">
            <a:spAutoFit/>
          </a:bodyPr>
          <a:lstStyle/>
          <a:p>
            <a:pPr marL="800100" lvl="1" indent="-342900">
              <a:buFont typeface="Arial" panose="020B0604020202020204" pitchFamily="34" charset="0"/>
              <a:buChar char="•"/>
            </a:pPr>
            <a:r>
              <a:rPr lang="en-GB" sz="2400" b="0">
                <a:solidFill>
                  <a:schemeClr val="tx1"/>
                </a:solidFill>
                <a:latin typeface="+mn-lt"/>
              </a:rPr>
              <a:t>explain ideas to mentors and peers</a:t>
            </a:r>
          </a:p>
          <a:p>
            <a:pPr marL="800100" lvl="1" indent="-342900">
              <a:buFont typeface="Arial" panose="020B0604020202020204" pitchFamily="34" charset="0"/>
              <a:buChar char="•"/>
            </a:pPr>
            <a:r>
              <a:rPr lang="en-GB" sz="2400" b="0">
                <a:solidFill>
                  <a:schemeClr val="tx1"/>
                </a:solidFill>
                <a:latin typeface="+mn-lt"/>
              </a:rPr>
              <a:t>learn and use mathematical vocabulary</a:t>
            </a:r>
          </a:p>
        </p:txBody>
      </p:sp>
      <p:sp>
        <p:nvSpPr>
          <p:cNvPr id="19" name="TextBox 18">
            <a:extLst>
              <a:ext uri="{FF2B5EF4-FFF2-40B4-BE49-F238E27FC236}">
                <a16:creationId xmlns:a16="http://schemas.microsoft.com/office/drawing/2014/main" id="{2D7A0721-9005-C68A-8740-E4011F0DA384}"/>
              </a:ext>
            </a:extLst>
          </p:cNvPr>
          <p:cNvSpPr txBox="1"/>
          <p:nvPr userDrawn="1"/>
        </p:nvSpPr>
        <p:spPr>
          <a:xfrm>
            <a:off x="2124409" y="4422760"/>
            <a:ext cx="2143536" cy="523220"/>
          </a:xfrm>
          <a:prstGeom prst="rect">
            <a:avLst/>
          </a:prstGeom>
          <a:noFill/>
        </p:spPr>
        <p:txBody>
          <a:bodyPr wrap="none">
            <a:spAutoFit/>
          </a:bodyPr>
          <a:lstStyle/>
          <a:p>
            <a:pPr marL="0" indent="0">
              <a:buNone/>
            </a:pPr>
            <a:r>
              <a:rPr lang="en-GB" sz="2800" b="1">
                <a:solidFill>
                  <a:schemeClr val="tx2"/>
                </a:solidFill>
                <a:latin typeface="+mn-lt"/>
              </a:rPr>
              <a:t>Accepting?</a:t>
            </a:r>
          </a:p>
        </p:txBody>
      </p:sp>
      <p:sp>
        <p:nvSpPr>
          <p:cNvPr id="20" name="TextBox 19">
            <a:extLst>
              <a:ext uri="{FF2B5EF4-FFF2-40B4-BE49-F238E27FC236}">
                <a16:creationId xmlns:a16="http://schemas.microsoft.com/office/drawing/2014/main" id="{7218C40B-1EBF-7F48-60D9-8BA85C114617}"/>
              </a:ext>
            </a:extLst>
          </p:cNvPr>
          <p:cNvSpPr txBox="1"/>
          <p:nvPr userDrawn="1"/>
        </p:nvSpPr>
        <p:spPr>
          <a:xfrm>
            <a:off x="1918668" y="4919400"/>
            <a:ext cx="7154331" cy="830997"/>
          </a:xfrm>
          <a:prstGeom prst="rect">
            <a:avLst/>
          </a:prstGeom>
          <a:noFill/>
        </p:spPr>
        <p:txBody>
          <a:bodyPr wrap="none">
            <a:spAutoFit/>
          </a:bodyPr>
          <a:lstStyle/>
          <a:p>
            <a:pPr marL="742950" lvl="1" indent="-285750">
              <a:buFont typeface="Arial" panose="020B0604020202020204" pitchFamily="34" charset="0"/>
              <a:buChar char="•"/>
            </a:pPr>
            <a:r>
              <a:rPr lang="en-GB" sz="2400" b="0">
                <a:solidFill>
                  <a:schemeClr val="tx1"/>
                </a:solidFill>
                <a:latin typeface="+mn-lt"/>
              </a:rPr>
              <a:t>listen to and</a:t>
            </a:r>
            <a:r>
              <a:rPr lang="en-GB" sz="2400" b="0" baseline="0">
                <a:solidFill>
                  <a:schemeClr val="tx1"/>
                </a:solidFill>
                <a:latin typeface="+mn-lt"/>
              </a:rPr>
              <a:t> </a:t>
            </a:r>
            <a:r>
              <a:rPr lang="en-GB" sz="2400" b="0">
                <a:solidFill>
                  <a:schemeClr val="tx1"/>
                </a:solidFill>
                <a:latin typeface="+mn-lt"/>
              </a:rPr>
              <a:t>learn from everyone</a:t>
            </a:r>
          </a:p>
          <a:p>
            <a:pPr marL="742950" lvl="1" indent="-285750">
              <a:buFont typeface="Arial" panose="020B0604020202020204" pitchFamily="34" charset="0"/>
              <a:buChar char="•"/>
            </a:pPr>
            <a:r>
              <a:rPr lang="en-GB" sz="2400" b="0">
                <a:solidFill>
                  <a:schemeClr val="tx1"/>
                </a:solidFill>
                <a:latin typeface="+mn-lt"/>
              </a:rPr>
              <a:t>learn from their own and their peers’ mistakes</a:t>
            </a:r>
          </a:p>
        </p:txBody>
      </p:sp>
      <p:pic>
        <p:nvPicPr>
          <p:cNvPr id="21" name="Graphic 20">
            <a:extLst>
              <a:ext uri="{FF2B5EF4-FFF2-40B4-BE49-F238E27FC236}">
                <a16:creationId xmlns:a16="http://schemas.microsoft.com/office/drawing/2014/main" id="{2034BC03-F762-7331-927A-88C09DE62D5D}"/>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136" y="2992523"/>
            <a:ext cx="1152084" cy="1152084"/>
          </a:xfrm>
          <a:prstGeom prst="rect">
            <a:avLst/>
          </a:prstGeom>
        </p:spPr>
      </p:pic>
      <p:pic>
        <p:nvPicPr>
          <p:cNvPr id="22" name="Graphic 21">
            <a:extLst>
              <a:ext uri="{FF2B5EF4-FFF2-40B4-BE49-F238E27FC236}">
                <a16:creationId xmlns:a16="http://schemas.microsoft.com/office/drawing/2014/main" id="{548ED572-8F23-B62F-A377-65A69E86AA6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3072" y="1537738"/>
            <a:ext cx="1192212" cy="1192212"/>
          </a:xfrm>
          <a:prstGeom prst="rect">
            <a:avLst/>
          </a:prstGeom>
        </p:spPr>
      </p:pic>
      <p:pic>
        <p:nvPicPr>
          <p:cNvPr id="23" name="Graphic 22">
            <a:extLst>
              <a:ext uri="{FF2B5EF4-FFF2-40B4-BE49-F238E27FC236}">
                <a16:creationId xmlns:a16="http://schemas.microsoft.com/office/drawing/2014/main" id="{B63B649D-24AE-1E89-59AD-A6B717C0F14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0378" y="4407179"/>
            <a:ext cx="1077601" cy="1077601"/>
          </a:xfrm>
          <a:prstGeom prst="rect">
            <a:avLst/>
          </a:prstGeom>
        </p:spPr>
      </p:pic>
    </p:spTree>
    <p:extLst>
      <p:ext uri="{BB962C8B-B14F-4D97-AF65-F5344CB8AC3E}">
        <p14:creationId xmlns:p14="http://schemas.microsoft.com/office/powerpoint/2010/main" val="2970214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18" grpId="0"/>
      <p:bldP spid="19" grpId="0"/>
      <p:bldP spid="2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4.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9315A5-56E6-F446-CC79-9F88F86FF665}"/>
              </a:ext>
            </a:extLst>
          </p:cNvPr>
          <p:cNvSpPr>
            <a:spLocks noGrp="1"/>
          </p:cNvSpPr>
          <p:nvPr>
            <p:ph type="title"/>
          </p:nvPr>
        </p:nvSpPr>
        <p:spPr>
          <a:xfrm>
            <a:off x="609600" y="365126"/>
            <a:ext cx="10744200" cy="723446"/>
          </a:xfrm>
          <a:prstGeom prst="rect">
            <a:avLst/>
          </a:prstGeom>
        </p:spPr>
        <p:txBody>
          <a:bodyPr vert="horz" lIns="0" tIns="0" rIns="0" bIns="0" rtlCol="0" anchor="ctr">
            <a:normAutofit/>
          </a:bodyPr>
          <a:lstStyle/>
          <a:p>
            <a:r>
              <a:rPr lang="en-GB"/>
              <a:t>Click to edit Master title style</a:t>
            </a:r>
            <a:endParaRPr lang="en-US"/>
          </a:p>
        </p:txBody>
      </p:sp>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2600927542"/>
      </p:ext>
    </p:extLst>
  </p:cSld>
  <p:clrMap bg1="lt1" tx1="dk1" bg2="lt2" tx2="dk2" accent1="accent1" accent2="accent2" accent3="accent3" accent4="accent4" accent5="accent5" accent6="accent6" hlink="hlink" folHlink="folHlink"/>
  <p:sldLayoutIdLst>
    <p:sldLayoutId id="2147483844" r:id="rId1"/>
    <p:sldLayoutId id="2147483840" r:id="rId2"/>
    <p:sldLayoutId id="2147483845" r:id="rId3"/>
    <p:sldLayoutId id="2147483846" r:id="rId4"/>
    <p:sldLayoutId id="2147483847" r:id="rId5"/>
    <p:sldLayoutId id="2147483848" r:id="rId6"/>
    <p:sldLayoutId id="2147483849" r:id="rId7"/>
    <p:sldLayoutId id="2147483850" r:id="rId8"/>
    <p:sldLayoutId id="214748385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tx2"/>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881329254"/>
      </p:ext>
    </p:extLst>
  </p:cSld>
  <p:clrMap bg1="lt1" tx1="dk1" bg2="lt2" tx2="dk2" accent1="accent1" accent2="accent2" accent3="accent3" accent4="accent4" accent5="accent5" accent6="accent6" hlink="hlink" folHlink="folHlink"/>
  <p:sldLayoutIdLst>
    <p:sldLayoutId id="2147483688"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88" r:id="rId10"/>
    <p:sldLayoutId id="214748381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accent3"/>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775934656"/>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763" r:id="rId3"/>
    <p:sldLayoutId id="2147483860" r:id="rId4"/>
    <p:sldLayoutId id="2147483861" r:id="rId5"/>
    <p:sldLayoutId id="2147483862" r:id="rId6"/>
    <p:sldLayoutId id="2147483863" r:id="rId7"/>
    <p:sldLayoutId id="2147483769" r:id="rId8"/>
    <p:sldLayoutId id="2147483770" r:id="rId9"/>
    <p:sldLayoutId id="2147483771" r:id="rId10"/>
    <p:sldLayoutId id="2147483772" r:id="rId11"/>
    <p:sldLayoutId id="2147483868" r:id="rId12"/>
    <p:sldLayoutId id="2147483869" r:id="rId13"/>
    <p:sldLayoutId id="2147483871" r:id="rId14"/>
    <p:sldLayoutId id="2147483870" r:id="rId15"/>
    <p:sldLayoutId id="214748383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tx2"/>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658DA85-7004-334F-8C80-D3B6C88BF208}"/>
              </a:ext>
            </a:extLst>
          </p:cNvPr>
          <p:cNvSpPr>
            <a:spLocks noGrp="1" noRot="1" noMove="1" noResize="1" noEditPoints="1" noAdjustHandles="1" noChangeArrowheads="1" noChangeShapeType="1"/>
          </p:cNvSpPr>
          <p:nvPr>
            <p:ph type="sldNum" sz="quarter" idx="4"/>
          </p:nvPr>
        </p:nvSpPr>
        <p:spPr>
          <a:xfrm>
            <a:off x="11353800" y="6347641"/>
            <a:ext cx="455023" cy="365125"/>
          </a:xfrm>
          <a:prstGeom prst="rect">
            <a:avLst/>
          </a:prstGeom>
        </p:spPr>
        <p:txBody>
          <a:bodyPr vert="horz" lIns="0" tIns="0" rIns="0" bIns="0" rtlCol="0" anchor="ctr"/>
          <a:lstStyle>
            <a:lvl1pPr algn="r">
              <a:defRPr sz="1000" b="1" i="0">
                <a:solidFill>
                  <a:schemeClr val="tx1"/>
                </a:solidFill>
                <a:latin typeface="Arial" panose="020B0604020202020204" pitchFamily="34" charset="0"/>
                <a:ea typeface="Inter"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3506739934"/>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 id="214748388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1" i="0" kern="1200">
          <a:solidFill>
            <a:schemeClr val="tx2"/>
          </a:solidFill>
          <a:latin typeface="Georgia" panose="02040502050405020303" pitchFamily="18" charset="0"/>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1pPr>
      <a:lvl2pPr marL="468000" indent="-234000" algn="l" defTabSz="914400" rtl="0" eaLnBrk="1" latinLnBrk="0" hangingPunct="1">
        <a:lnSpc>
          <a:spcPct val="100000"/>
        </a:lnSpc>
        <a:spcBef>
          <a:spcPts val="0"/>
        </a:spcBef>
        <a:spcAft>
          <a:spcPts val="600"/>
        </a:spcAft>
        <a:buFont typeface="Arial" panose="020B0604020202020204" pitchFamily="34" charset="0"/>
        <a:buChar char="•"/>
        <a:defRPr sz="2000" b="1" i="0" kern="1200">
          <a:solidFill>
            <a:schemeClr val="tx2"/>
          </a:solidFill>
          <a:latin typeface="Arial" panose="020B0604020202020204" pitchFamily="34" charset="0"/>
          <a:ea typeface="Inter Light" panose="02000503000000020004" pitchFamily="2" charset="0"/>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2000" b="0" i="0" kern="1200">
          <a:solidFill>
            <a:schemeClr val="tx1"/>
          </a:solidFill>
          <a:latin typeface="Arial" panose="020B0604020202020204" pitchFamily="34" charset="0"/>
          <a:ea typeface="Inter Light"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xiommaths.com/how-we-work/"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polypad.org/xKzNpAIib7BibA"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7.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hyperlink" Target="https://axiommaths.typeform.com/to/i5tZnhwx#user_id=xxxxx" TargetMode="External"/><Relationship Id="rId2" Type="http://schemas.openxmlformats.org/officeDocument/2006/relationships/hyperlink" Target="mailto:corrections@axiommaths.com"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D119-103A-2729-6AFF-EE33F106D15F}"/>
              </a:ext>
            </a:extLst>
          </p:cNvPr>
          <p:cNvSpPr>
            <a:spLocks noGrp="1"/>
          </p:cNvSpPr>
          <p:nvPr>
            <p:ph type="ctrTitle"/>
          </p:nvPr>
        </p:nvSpPr>
        <p:spPr/>
        <p:txBody>
          <a:bodyPr/>
          <a:lstStyle/>
          <a:p>
            <a:r>
              <a:rPr lang="en-GB" dirty="0"/>
              <a:t>Sample Session A</a:t>
            </a:r>
            <a:endParaRPr lang="en-GB" dirty="0">
              <a:highlight>
                <a:srgbClr val="FFFF00"/>
              </a:highlight>
            </a:endParaRPr>
          </a:p>
        </p:txBody>
      </p:sp>
      <p:sp>
        <p:nvSpPr>
          <p:cNvPr id="3" name="Subtitle 2">
            <a:extLst>
              <a:ext uri="{FF2B5EF4-FFF2-40B4-BE49-F238E27FC236}">
                <a16:creationId xmlns:a16="http://schemas.microsoft.com/office/drawing/2014/main" id="{CEB20F58-FD48-0EF6-6E9A-56DC7AF7B615}"/>
              </a:ext>
            </a:extLst>
          </p:cNvPr>
          <p:cNvSpPr>
            <a:spLocks noGrp="1"/>
          </p:cNvSpPr>
          <p:nvPr>
            <p:ph type="subTitle" idx="1"/>
          </p:nvPr>
        </p:nvSpPr>
        <p:spPr/>
        <p:txBody>
          <a:bodyPr/>
          <a:lstStyle/>
          <a:p>
            <a:r>
              <a:rPr lang="en-GB" dirty="0"/>
              <a:t>Pac(k)-man</a:t>
            </a:r>
          </a:p>
        </p:txBody>
      </p:sp>
      <p:sp>
        <p:nvSpPr>
          <p:cNvPr id="4" name="Slide Number Placeholder 3">
            <a:extLst>
              <a:ext uri="{FF2B5EF4-FFF2-40B4-BE49-F238E27FC236}">
                <a16:creationId xmlns:a16="http://schemas.microsoft.com/office/drawing/2014/main" id="{BDE60390-9CC1-7962-EC52-528B9DCC46FE}"/>
              </a:ext>
            </a:extLst>
          </p:cNvPr>
          <p:cNvSpPr>
            <a:spLocks noGrp="1"/>
          </p:cNvSpPr>
          <p:nvPr>
            <p:ph type="sldNum" sz="quarter" idx="12"/>
          </p:nvPr>
        </p:nvSpPr>
        <p:spPr/>
        <p:txBody>
          <a:bodyPr/>
          <a:lstStyle/>
          <a:p>
            <a:fld id="{35BC334B-5606-F640-9B65-DA4F71454EC0}" type="slidenum">
              <a:rPr lang="en-US" smtClean="0"/>
              <a:pPr/>
              <a:t>1</a:t>
            </a:fld>
            <a:endParaRPr lang="en-US"/>
          </a:p>
        </p:txBody>
      </p:sp>
    </p:spTree>
    <p:extLst>
      <p:ext uri="{BB962C8B-B14F-4D97-AF65-F5344CB8AC3E}">
        <p14:creationId xmlns:p14="http://schemas.microsoft.com/office/powerpoint/2010/main" val="236417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AE19CB-464E-B323-DD25-EC1CA8D36E29}"/>
              </a:ext>
            </a:extLst>
          </p:cNvPr>
          <p:cNvSpPr>
            <a:spLocks noGrp="1"/>
          </p:cNvSpPr>
          <p:nvPr>
            <p:ph type="sldNum" sz="quarter" idx="12"/>
          </p:nvPr>
        </p:nvSpPr>
        <p:spPr/>
        <p:txBody>
          <a:bodyPr/>
          <a:lstStyle/>
          <a:p>
            <a:pPr>
              <a:defRPr/>
            </a:pPr>
            <a:fld id="{35BC334B-5606-F640-9B65-DA4F71454EC0}" type="slidenum">
              <a:rPr lang="en-US" smtClean="0"/>
              <a:pPr>
                <a:defRPr/>
              </a:pPr>
              <a:t>2</a:t>
            </a:fld>
            <a:endParaRPr lang="en-US"/>
          </a:p>
        </p:txBody>
      </p:sp>
      <p:sp>
        <p:nvSpPr>
          <p:cNvPr id="3" name="TextBox 2">
            <a:extLst>
              <a:ext uri="{FF2B5EF4-FFF2-40B4-BE49-F238E27FC236}">
                <a16:creationId xmlns:a16="http://schemas.microsoft.com/office/drawing/2014/main" id="{BA723CDC-D815-528E-366E-1A972026FE92}"/>
              </a:ext>
            </a:extLst>
          </p:cNvPr>
          <p:cNvSpPr txBox="1"/>
          <p:nvPr/>
        </p:nvSpPr>
        <p:spPr>
          <a:xfrm>
            <a:off x="1480456" y="2103784"/>
            <a:ext cx="9170611" cy="258532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Intellectual property statement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mn-lt"/>
                <a:ea typeface="+mn-ea"/>
                <a:cs typeface="+mn-cs"/>
              </a:rPr>
              <a:t>Please note that the materials in this file can only be used for the purposes described on the slides. These materials are not to be shared, copied, sold, duplicated or reproduced with any other institution or third party.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mn-lt"/>
                <a:ea typeface="+mn-ea"/>
                <a:cs typeface="+mn-cs"/>
              </a:rPr>
              <a:t>Axio</a:t>
            </a:r>
            <a:r>
              <a:rPr lang="en-GB" sz="2000" dirty="0">
                <a:solidFill>
                  <a:schemeClr val="bg1"/>
                </a:solidFill>
                <a:latin typeface="+mn-lt"/>
                <a:ea typeface="+mn-ea"/>
              </a:rPr>
              <a:t>m Maths</a:t>
            </a:r>
            <a:r>
              <a:rPr lang="en-GB" sz="2000" dirty="0">
                <a:solidFill>
                  <a:schemeClr val="bg1"/>
                </a:solidFill>
                <a:latin typeface="+mn-lt"/>
                <a:ea typeface="+mn-ea"/>
                <a:cs typeface="+mn-cs"/>
              </a:rPr>
              <a:t> curriculum materials remain the sole intellectual property of Axiom Maths, with full copyright protection applying unless stated explicitly otherwise.</a:t>
            </a:r>
            <a:endParaRPr lang="en-GB" sz="2000" dirty="0">
              <a:solidFill>
                <a:schemeClr val="bg1"/>
              </a:solidFill>
              <a:latin typeface="+mj-lt"/>
            </a:endParaRPr>
          </a:p>
        </p:txBody>
      </p:sp>
    </p:spTree>
    <p:extLst>
      <p:ext uri="{BB962C8B-B14F-4D97-AF65-F5344CB8AC3E}">
        <p14:creationId xmlns:p14="http://schemas.microsoft.com/office/powerpoint/2010/main" val="211338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A1E71D-9612-8B48-D3BA-4BC4F7CFD2BC}"/>
              </a:ext>
            </a:extLst>
          </p:cNvPr>
          <p:cNvSpPr>
            <a:spLocks noGrp="1"/>
          </p:cNvSpPr>
          <p:nvPr>
            <p:ph type="sldNum" sz="quarter" idx="12"/>
          </p:nvPr>
        </p:nvSpPr>
        <p:spPr/>
        <p:txBody>
          <a:bodyPr/>
          <a:lstStyle/>
          <a:p>
            <a:fld id="{35BC334B-5606-F640-9B65-DA4F71454EC0}" type="slidenum">
              <a:rPr lang="en-US" smtClean="0"/>
              <a:pPr/>
              <a:t>3</a:t>
            </a:fld>
            <a:endParaRPr lang="en-US"/>
          </a:p>
        </p:txBody>
      </p:sp>
      <p:sp>
        <p:nvSpPr>
          <p:cNvPr id="3" name="Content Placeholder 2">
            <a:extLst>
              <a:ext uri="{FF2B5EF4-FFF2-40B4-BE49-F238E27FC236}">
                <a16:creationId xmlns:a16="http://schemas.microsoft.com/office/drawing/2014/main" id="{54461C0B-E461-C84D-4E57-2208E803CEBC}"/>
              </a:ext>
            </a:extLst>
          </p:cNvPr>
          <p:cNvSpPr>
            <a:spLocks noGrp="1"/>
          </p:cNvSpPr>
          <p:nvPr>
            <p:ph idx="1"/>
          </p:nvPr>
        </p:nvSpPr>
        <p:spPr>
          <a:xfrm>
            <a:off x="609600" y="1453698"/>
            <a:ext cx="10326624" cy="4589293"/>
          </a:xfrm>
        </p:spPr>
        <p:txBody>
          <a:bodyPr>
            <a:normAutofit/>
          </a:bodyPr>
          <a:lstStyle/>
          <a:p>
            <a:pPr marL="342900" indent="-342900">
              <a:buFont typeface="Arial" panose="020B0604020202020204" pitchFamily="34" charset="0"/>
              <a:buChar char="•"/>
            </a:pPr>
            <a:r>
              <a:rPr lang="en-GB" dirty="0"/>
              <a:t>Our sample sessions are designed as a taster for Axiom Maths circles. Use them with mathematicians that are interested in participating but seeking more information about the programme before committing. </a:t>
            </a:r>
          </a:p>
          <a:p>
            <a:pPr marL="810900" lvl="1" indent="-342900"/>
            <a:r>
              <a:rPr lang="en-GB" b="0" dirty="0">
                <a:solidFill>
                  <a:schemeClr val="tx1"/>
                </a:solidFill>
              </a:rPr>
              <a:t>The content and structure is representative of Axiom Maths sessions. </a:t>
            </a:r>
          </a:p>
          <a:p>
            <a:pPr marL="810900" lvl="1" indent="-342900"/>
            <a:r>
              <a:rPr lang="en-GB" b="0" dirty="0">
                <a:solidFill>
                  <a:schemeClr val="tx1"/>
                </a:solidFill>
              </a:rPr>
              <a:t>The speech bubbles (hidden in presentation view) are included to point out common features of Axiom Maths sessions.</a:t>
            </a:r>
          </a:p>
          <a:p>
            <a:pPr marL="342900" indent="-342900">
              <a:buFont typeface="Arial" panose="020B0604020202020204" pitchFamily="34" charset="0"/>
              <a:buChar char="•"/>
            </a:pPr>
            <a:r>
              <a:rPr lang="en-GB" dirty="0"/>
              <a:t>Sample sessions are designed to be useable with larger groups or whole classes at the beginning of Year 7.</a:t>
            </a:r>
          </a:p>
          <a:p>
            <a:pPr marL="342900" indent="-342900">
              <a:buFont typeface="Arial" panose="020B0604020202020204" pitchFamily="34" charset="0"/>
              <a:buChar char="•"/>
            </a:pPr>
            <a:r>
              <a:rPr lang="en-GB" dirty="0"/>
              <a:t>Training materials that accompany the sample sessions can be found </a:t>
            </a:r>
            <a:r>
              <a:rPr lang="en-GB" dirty="0">
                <a:hlinkClick r:id="rId3"/>
              </a:rPr>
              <a:t>here</a:t>
            </a:r>
            <a:r>
              <a:rPr lang="en-GB" dirty="0"/>
              <a:t>.</a:t>
            </a:r>
          </a:p>
        </p:txBody>
      </p:sp>
      <p:sp>
        <p:nvSpPr>
          <p:cNvPr id="4" name="TextBox 3">
            <a:extLst>
              <a:ext uri="{FF2B5EF4-FFF2-40B4-BE49-F238E27FC236}">
                <a16:creationId xmlns:a16="http://schemas.microsoft.com/office/drawing/2014/main" id="{A5F8F5BE-F865-09DC-10E0-EA6832090564}"/>
              </a:ext>
            </a:extLst>
          </p:cNvPr>
          <p:cNvSpPr txBox="1"/>
          <p:nvPr/>
        </p:nvSpPr>
        <p:spPr>
          <a:xfrm>
            <a:off x="522423" y="352063"/>
            <a:ext cx="9494907" cy="707886"/>
          </a:xfrm>
          <a:prstGeom prst="rect">
            <a:avLst/>
          </a:prstGeom>
          <a:noFill/>
        </p:spPr>
        <p:txBody>
          <a:bodyPr wrap="none" rtlCol="0">
            <a:spAutoFit/>
          </a:bodyPr>
          <a:lstStyle/>
          <a:p>
            <a:r>
              <a:rPr lang="en-US" sz="4000" b="1" dirty="0">
                <a:solidFill>
                  <a:srgbClr val="AA18FE"/>
                </a:solidFill>
                <a:latin typeface="Georgia" panose="02040502050405020303" pitchFamily="18" charset="0"/>
                <a:ea typeface="+mj-ea"/>
                <a:cs typeface="+mj-cs"/>
              </a:rPr>
              <a:t>How can I use the sample sessions?</a:t>
            </a:r>
          </a:p>
        </p:txBody>
      </p:sp>
    </p:spTree>
    <p:extLst>
      <p:ext uri="{BB962C8B-B14F-4D97-AF65-F5344CB8AC3E}">
        <p14:creationId xmlns:p14="http://schemas.microsoft.com/office/powerpoint/2010/main" val="256800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682637-59B1-934B-CFDA-838B2616291B}"/>
              </a:ext>
            </a:extLst>
          </p:cNvPr>
          <p:cNvSpPr>
            <a:spLocks noGrp="1"/>
          </p:cNvSpPr>
          <p:nvPr>
            <p:ph type="sldNum" sz="quarter" idx="12"/>
          </p:nvPr>
        </p:nvSpPr>
        <p:spPr/>
        <p:txBody>
          <a:bodyPr/>
          <a:lstStyle/>
          <a:p>
            <a:fld id="{35BC334B-5606-F640-9B65-DA4F71454EC0}" type="slidenum">
              <a:rPr lang="en-US" smtClean="0"/>
              <a:pPr/>
              <a:t>4</a:t>
            </a:fld>
            <a:endParaRPr lang="en-US"/>
          </a:p>
        </p:txBody>
      </p:sp>
    </p:spTree>
    <p:extLst>
      <p:ext uri="{BB962C8B-B14F-4D97-AF65-F5344CB8AC3E}">
        <p14:creationId xmlns:p14="http://schemas.microsoft.com/office/powerpoint/2010/main" val="275752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3DB405-7AC7-0ABF-3557-531BFF23343B}"/>
              </a:ext>
            </a:extLst>
          </p:cNvPr>
          <p:cNvSpPr>
            <a:spLocks noGrp="1"/>
          </p:cNvSpPr>
          <p:nvPr>
            <p:ph type="sldNum" sz="quarter" idx="12"/>
          </p:nvPr>
        </p:nvSpPr>
        <p:spPr/>
        <p:txBody>
          <a:bodyPr/>
          <a:lstStyle/>
          <a:p>
            <a:fld id="{35BC334B-5606-F640-9B65-DA4F71454EC0}" type="slidenum">
              <a:rPr lang="en-US" smtClean="0"/>
              <a:pPr/>
              <a:t>5</a:t>
            </a:fld>
            <a:endParaRPr lang="en-US"/>
          </a:p>
        </p:txBody>
      </p:sp>
    </p:spTree>
    <p:extLst>
      <p:ext uri="{BB962C8B-B14F-4D97-AF65-F5344CB8AC3E}">
        <p14:creationId xmlns:p14="http://schemas.microsoft.com/office/powerpoint/2010/main" val="57427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C96C20C-0061-3940-D1EE-68210D7866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5D20D5-7C74-C122-C9A9-0F8F8B858B35}"/>
              </a:ext>
            </a:extLst>
          </p:cNvPr>
          <p:cNvSpPr>
            <a:spLocks noGrp="1"/>
          </p:cNvSpPr>
          <p:nvPr>
            <p:ph idx="1"/>
          </p:nvPr>
        </p:nvSpPr>
        <p:spPr/>
        <p:txBody>
          <a:bodyPr lIns="91440" tIns="45720" rIns="91440" bIns="45720" anchor="t">
            <a:normAutofit/>
          </a:bodyPr>
          <a:lstStyle/>
          <a:p>
            <a:pPr marL="285750" indent="-285750">
              <a:buFont typeface="Arial" panose="020B0604020202020204" pitchFamily="34" charset="0"/>
              <a:buChar char="•"/>
            </a:pPr>
            <a:r>
              <a:rPr lang="en-GB" dirty="0">
                <a:latin typeface="+mn-lt"/>
                <a:ea typeface="+mn-ea"/>
              </a:rPr>
              <a:t>The problems in this session aim to bring out the distinction between “I can’t do it” and </a:t>
            </a:r>
            <a:br>
              <a:rPr lang="en-GB" dirty="0">
                <a:latin typeface="+mn-lt"/>
                <a:ea typeface="+mn-ea"/>
              </a:rPr>
            </a:br>
            <a:r>
              <a:rPr lang="en-GB" dirty="0">
                <a:latin typeface="+mn-lt"/>
                <a:ea typeface="+mn-ea"/>
              </a:rPr>
              <a:t>“No-one can do it, it’s impossible.” </a:t>
            </a:r>
            <a:r>
              <a:rPr lang="en-GB" b="0" dirty="0">
                <a:latin typeface="+mn-lt"/>
                <a:ea typeface="+mn-ea"/>
              </a:rPr>
              <a:t>Ask questions such as, “How can you </a:t>
            </a:r>
            <a:r>
              <a:rPr lang="en-GB" b="1" dirty="0">
                <a:solidFill>
                  <a:schemeClr val="tx2"/>
                </a:solidFill>
                <a:latin typeface="+mn-lt"/>
                <a:ea typeface="+mn-ea"/>
              </a:rPr>
              <a:t>convince me </a:t>
            </a:r>
            <a:br>
              <a:rPr lang="en-GB" b="1" dirty="0">
                <a:solidFill>
                  <a:schemeClr val="tx2"/>
                </a:solidFill>
                <a:latin typeface="+mn-lt"/>
                <a:ea typeface="+mn-ea"/>
              </a:rPr>
            </a:br>
            <a:r>
              <a:rPr lang="en-GB" b="0" dirty="0">
                <a:latin typeface="+mn-lt"/>
                <a:ea typeface="+mn-ea"/>
              </a:rPr>
              <a:t>that this won’t work whatever way you try to fit the parcels in?”</a:t>
            </a:r>
            <a:r>
              <a:rPr lang="en-GB" dirty="0">
                <a:latin typeface="+mn-lt"/>
                <a:ea typeface="+mn-ea"/>
              </a:rPr>
              <a:t> </a:t>
            </a:r>
          </a:p>
          <a:p>
            <a:pPr marL="285750" indent="-285750">
              <a:buFont typeface="Arial" panose="020B0604020202020204" pitchFamily="34" charset="0"/>
              <a:buChar char="•"/>
            </a:pPr>
            <a:r>
              <a:rPr lang="en-GB" b="0" dirty="0">
                <a:solidFill>
                  <a:schemeClr val="tx1"/>
                </a:solidFill>
                <a:latin typeface="+mn-lt"/>
                <a:ea typeface="+mn-ea"/>
              </a:rPr>
              <a:t>The mathematicians are introduced t</a:t>
            </a:r>
            <a:r>
              <a:rPr lang="en-GB" b="0" dirty="0">
                <a:solidFill>
                  <a:schemeClr val="tx1"/>
                </a:solidFill>
                <a:latin typeface="+mn-lt"/>
                <a:ea typeface="+mn-ea"/>
                <a:cs typeface="+mn-cs"/>
              </a:rPr>
              <a:t>o a new term</a:t>
            </a:r>
            <a:r>
              <a:rPr lang="en-GB" b="0" dirty="0">
                <a:solidFill>
                  <a:schemeClr val="tx1"/>
                </a:solidFill>
                <a:latin typeface="+mn-lt"/>
                <a:ea typeface="+mn-ea"/>
              </a:rPr>
              <a:t>, </a:t>
            </a:r>
            <a:r>
              <a:rPr lang="en-GB" b="0" u="sng" dirty="0">
                <a:solidFill>
                  <a:schemeClr val="tx1"/>
                </a:solidFill>
                <a:latin typeface="+mn-lt"/>
                <a:ea typeface="+mn-ea"/>
              </a:rPr>
              <a:t>conditioning</a:t>
            </a:r>
            <a:r>
              <a:rPr lang="en-GB" b="0" dirty="0">
                <a:solidFill>
                  <a:schemeClr val="tx1"/>
                </a:solidFill>
                <a:latin typeface="+mn-lt"/>
                <a:ea typeface="+mn-ea"/>
              </a:rPr>
              <a:t>, which here describes dividing up the arrangements according to where a specific parcel could go. This method helps </a:t>
            </a:r>
            <a:r>
              <a:rPr lang="en-GB" b="0" dirty="0">
                <a:solidFill>
                  <a:schemeClr val="tx1"/>
                </a:solidFill>
                <a:latin typeface="+mn-lt"/>
                <a:ea typeface="+mn-ea"/>
                <a:cs typeface="+mn-cs"/>
              </a:rPr>
              <a:t>them to search </a:t>
            </a:r>
            <a:r>
              <a:rPr lang="en-GB" b="0" u="sng" dirty="0">
                <a:solidFill>
                  <a:schemeClr val="tx1"/>
                </a:solidFill>
                <a:latin typeface="+mn-lt"/>
                <a:ea typeface="+mn-ea"/>
                <a:cs typeface="+mn-cs"/>
              </a:rPr>
              <a:t>systematically</a:t>
            </a:r>
            <a:r>
              <a:rPr lang="en-GB" b="0" dirty="0">
                <a:solidFill>
                  <a:schemeClr val="tx1"/>
                </a:solidFill>
                <a:latin typeface="+mn-lt"/>
                <a:ea typeface="+mn-ea"/>
                <a:cs typeface="+mn-cs"/>
              </a:rPr>
              <a:t>,</a:t>
            </a:r>
            <a:r>
              <a:rPr lang="en-GB" dirty="0"/>
              <a:t> rather than in an undirected way, for all the solutions to the problems.</a:t>
            </a:r>
            <a:endParaRPr lang="en-GB" b="0" dirty="0">
              <a:solidFill>
                <a:schemeClr val="tx1"/>
              </a:solidFill>
              <a:latin typeface="+mn-lt"/>
              <a:ea typeface="+mn-ea"/>
              <a:cs typeface="+mn-cs"/>
            </a:endParaRPr>
          </a:p>
          <a:p>
            <a:pPr marL="467995" lvl="1" indent="0">
              <a:buNone/>
            </a:pPr>
            <a:endParaRPr lang="en-GB" b="0" dirty="0">
              <a:solidFill>
                <a:schemeClr val="tx1"/>
              </a:solidFill>
              <a:latin typeface="+mn-lt"/>
              <a:ea typeface="+mn-ea"/>
              <a:cs typeface="Arial"/>
            </a:endParaRPr>
          </a:p>
        </p:txBody>
      </p:sp>
      <p:sp>
        <p:nvSpPr>
          <p:cNvPr id="2" name="Slide Number Placeholder 1">
            <a:extLst>
              <a:ext uri="{FF2B5EF4-FFF2-40B4-BE49-F238E27FC236}">
                <a16:creationId xmlns:a16="http://schemas.microsoft.com/office/drawing/2014/main" id="{70ABC406-8B94-5627-D078-E34081117B2C}"/>
              </a:ext>
            </a:extLst>
          </p:cNvPr>
          <p:cNvSpPr>
            <a:spLocks noGrp="1"/>
          </p:cNvSpPr>
          <p:nvPr>
            <p:ph type="sldNum" sz="quarter" idx="12"/>
          </p:nvPr>
        </p:nvSpPr>
        <p:spPr/>
        <p:txBody>
          <a:bodyPr/>
          <a:lstStyle/>
          <a:p>
            <a:fld id="{35BC334B-5606-F640-9B65-DA4F71454EC0}" type="slidenum">
              <a:rPr lang="en-US" smtClean="0"/>
              <a:pPr/>
              <a:t>6</a:t>
            </a:fld>
            <a:endParaRPr lang="en-US"/>
          </a:p>
        </p:txBody>
      </p:sp>
    </p:spTree>
    <p:extLst>
      <p:ext uri="{BB962C8B-B14F-4D97-AF65-F5344CB8AC3E}">
        <p14:creationId xmlns:p14="http://schemas.microsoft.com/office/powerpoint/2010/main" val="260407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2C211B-2B07-CE5B-D62C-B675AB0AD358}"/>
              </a:ext>
            </a:extLst>
          </p:cNvPr>
          <p:cNvSpPr>
            <a:spLocks noGrp="1"/>
          </p:cNvSpPr>
          <p:nvPr>
            <p:ph type="sldNum" sz="quarter" idx="12"/>
          </p:nvPr>
        </p:nvSpPr>
        <p:spPr/>
        <p:txBody>
          <a:bodyPr/>
          <a:lstStyle/>
          <a:p>
            <a:fld id="{35BC334B-5606-F640-9B65-DA4F71454EC0}" type="slidenum">
              <a:rPr lang="en-US" smtClean="0"/>
              <a:pPr/>
              <a:t>7</a:t>
            </a:fld>
            <a:endParaRPr lang="en-US"/>
          </a:p>
        </p:txBody>
      </p:sp>
      <p:graphicFrame>
        <p:nvGraphicFramePr>
          <p:cNvPr id="3" name="Table 2">
            <a:extLst>
              <a:ext uri="{FF2B5EF4-FFF2-40B4-BE49-F238E27FC236}">
                <a16:creationId xmlns:a16="http://schemas.microsoft.com/office/drawing/2014/main" id="{22CF3A69-26CC-E0A3-F504-CEBD5D50FD66}"/>
              </a:ext>
            </a:extLst>
          </p:cNvPr>
          <p:cNvGraphicFramePr>
            <a:graphicFrameLocks noGrp="1"/>
          </p:cNvGraphicFramePr>
          <p:nvPr>
            <p:extLst>
              <p:ext uri="{D42A27DB-BD31-4B8C-83A1-F6EECF244321}">
                <p14:modId xmlns:p14="http://schemas.microsoft.com/office/powerpoint/2010/main" val="2851659527"/>
              </p:ext>
            </p:extLst>
          </p:nvPr>
        </p:nvGraphicFramePr>
        <p:xfrm>
          <a:off x="609600" y="1453699"/>
          <a:ext cx="10044000" cy="4305183"/>
        </p:xfrm>
        <a:graphic>
          <a:graphicData uri="http://schemas.openxmlformats.org/drawingml/2006/table">
            <a:tbl>
              <a:tblPr firstRow="1" bandRow="1">
                <a:tableStyleId>{5C22544A-7EE6-4342-B048-85BDC9FD1C3A}</a:tableStyleId>
              </a:tblPr>
              <a:tblGrid>
                <a:gridCol w="2856931">
                  <a:extLst>
                    <a:ext uri="{9D8B030D-6E8A-4147-A177-3AD203B41FA5}">
                      <a16:colId xmlns:a16="http://schemas.microsoft.com/office/drawing/2014/main" val="3266196258"/>
                    </a:ext>
                  </a:extLst>
                </a:gridCol>
                <a:gridCol w="5203583">
                  <a:extLst>
                    <a:ext uri="{9D8B030D-6E8A-4147-A177-3AD203B41FA5}">
                      <a16:colId xmlns:a16="http://schemas.microsoft.com/office/drawing/2014/main" val="2509027465"/>
                    </a:ext>
                  </a:extLst>
                </a:gridCol>
                <a:gridCol w="1983486">
                  <a:extLst>
                    <a:ext uri="{9D8B030D-6E8A-4147-A177-3AD203B41FA5}">
                      <a16:colId xmlns:a16="http://schemas.microsoft.com/office/drawing/2014/main" val="1647921077"/>
                    </a:ext>
                  </a:extLst>
                </a:gridCol>
              </a:tblGrid>
              <a:tr h="485023">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31F1F"/>
                          </a:solidFill>
                          <a:effectLst/>
                          <a:uLnTx/>
                          <a:uFillTx/>
                          <a:latin typeface="+mn-lt"/>
                          <a:ea typeface="+mn-ea"/>
                          <a:cs typeface="+mn-cs"/>
                        </a:rPr>
                        <a:t>In this </a:t>
                      </a:r>
                      <a:r>
                        <a:rPr kumimoji="0" lang="en-GB" sz="1800" b="1" i="0" u="none" strike="noStrike" kern="1200" cap="none" spc="0" normalizeH="0" baseline="0" noProof="0" dirty="0">
                          <a:ln>
                            <a:noFill/>
                          </a:ln>
                          <a:solidFill>
                            <a:schemeClr val="tx2"/>
                          </a:solidFill>
                          <a:effectLst/>
                          <a:uLnTx/>
                          <a:uFillTx/>
                          <a:latin typeface="+mn-lt"/>
                          <a:ea typeface="+mn-ea"/>
                          <a:cs typeface="+mn-cs"/>
                        </a:rPr>
                        <a:t>sample</a:t>
                      </a:r>
                      <a:r>
                        <a:rPr kumimoji="0" lang="en-GB" sz="1800" b="0" i="0" u="none" strike="noStrike" kern="1200" cap="none" spc="0" normalizeH="0" baseline="0" noProof="0" dirty="0">
                          <a:ln>
                            <a:noFill/>
                          </a:ln>
                          <a:solidFill>
                            <a:srgbClr val="231F1F"/>
                          </a:solidFill>
                          <a:effectLst/>
                          <a:uLnTx/>
                          <a:uFillTx/>
                          <a:latin typeface="+mn-lt"/>
                          <a:ea typeface="+mn-ea"/>
                          <a:cs typeface="+mn-cs"/>
                        </a:rPr>
                        <a:t> session, we suggest you may finish the first three ‘core’ problems in one hour.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1"/>
                          </a:solidFill>
                        </a:rPr>
                        <a:t>If you have more or less than this time, use the additional problem for ‘rapid graspers’ and the guidance below to organise and structure your taster session(s) as you see fit.</a:t>
                      </a:r>
                      <a:endParaRPr kumimoji="0" lang="en-GB" sz="1800" b="0" i="0" u="none" strike="noStrike" kern="1200" cap="none" spc="0" normalizeH="0" baseline="0" noProof="0" dirty="0">
                        <a:ln>
                          <a:noFill/>
                        </a:ln>
                        <a:solidFill>
                          <a:srgbClr val="231F1F"/>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31F1F"/>
                        </a:solidFill>
                        <a:effectLst/>
                        <a:uLnTx/>
                        <a:uFillTx/>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800">
                        <a:solidFill>
                          <a:schemeClr val="tx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sz="1800">
                        <a:solidFill>
                          <a:schemeClr val="tx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1109423"/>
                  </a:ext>
                </a:extLst>
              </a:tr>
              <a:tr h="485023">
                <a:tc>
                  <a:txBody>
                    <a:bodyPr/>
                    <a:lstStyle/>
                    <a:p>
                      <a:r>
                        <a:rPr lang="en-GB" sz="1800" b="1">
                          <a:solidFill>
                            <a:schemeClr val="tx2"/>
                          </a:solidFill>
                        </a:rPr>
                        <a:t>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800" b="1" u="none" dirty="0">
                          <a:solidFill>
                            <a:schemeClr val="tx2"/>
                          </a:solidFill>
                        </a:rPr>
                        <a:t>Guidance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800" b="1">
                          <a:solidFill>
                            <a:schemeClr val="tx2"/>
                          </a:solidFill>
                        </a:rPr>
                        <a:t>You may need…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1991068"/>
                  </a:ext>
                </a:extLst>
              </a:tr>
              <a:tr h="711200">
                <a:tc>
                  <a:txBody>
                    <a:bodyPr/>
                    <a:lstStyle/>
                    <a:p>
                      <a:r>
                        <a:rPr lang="en-GB" sz="1800" dirty="0"/>
                        <a:t>Pac(k)-man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u="none" dirty="0"/>
                        <a:t>Introduces the post office context with an impossible problem.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800" dirty="0"/>
                        <a:t>Worksheets or </a:t>
                      </a:r>
                      <a:r>
                        <a:rPr lang="en-GB" sz="1800">
                          <a:hlinkClick r:id="rId2"/>
                        </a:rPr>
                        <a:t>Polypad</a:t>
                      </a:r>
                      <a:endParaRPr lang="en-GB"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6433361"/>
                  </a:ext>
                </a:extLst>
              </a:tr>
              <a:tr h="486000">
                <a:tc>
                  <a:txBody>
                    <a:bodyPr/>
                    <a:lstStyle/>
                    <a:p>
                      <a:r>
                        <a:rPr lang="en-GB" sz="1800" dirty="0"/>
                        <a:t>Sort it out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u="none" dirty="0"/>
                        <a:t>Use </a:t>
                      </a:r>
                      <a:r>
                        <a:rPr lang="en-GB" sz="1800" u="sng" dirty="0"/>
                        <a:t>conditioning</a:t>
                      </a:r>
                      <a:r>
                        <a:rPr lang="en-GB" sz="1800" u="none" dirty="0"/>
                        <a:t> to find and justify how many ways the parcels can be placed in the sacks.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5738584"/>
                  </a:ext>
                </a:extLst>
              </a:tr>
              <a:tr h="612588">
                <a:tc>
                  <a:txBody>
                    <a:bodyPr/>
                    <a:lstStyle/>
                    <a:p>
                      <a:r>
                        <a:rPr lang="en-GB" sz="1800" dirty="0"/>
                        <a:t>True or not true?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u="none" dirty="0"/>
                        <a:t>A shorter problem in which the mathematicians will decide if two claims are true.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3572431"/>
                  </a:ext>
                </a:extLst>
              </a:tr>
              <a:tr h="486000">
                <a:tc>
                  <a:txBody>
                    <a:bodyPr/>
                    <a:lstStyle/>
                    <a:p>
                      <a:r>
                        <a:rPr lang="en-GB" b="1" dirty="0">
                          <a:solidFill>
                            <a:schemeClr val="accent3"/>
                          </a:solidFill>
                        </a:rPr>
                        <a:t>A puzzle for Pac(k)-man</a:t>
                      </a:r>
                      <a:endParaRPr lang="en-GB" sz="1800" b="1" dirty="0">
                        <a:solidFill>
                          <a:schemeClr val="accent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Additional problem for those that progress quickly.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9454947"/>
                  </a:ext>
                </a:extLst>
              </a:tr>
            </a:tbl>
          </a:graphicData>
        </a:graphic>
      </p:graphicFrame>
      <p:sp>
        <p:nvSpPr>
          <p:cNvPr id="4" name="Speech Bubble: Oval 28">
            <a:extLst>
              <a:ext uri="{FF2B5EF4-FFF2-40B4-BE49-F238E27FC236}">
                <a16:creationId xmlns:a16="http://schemas.microsoft.com/office/drawing/2014/main" id="{677B8D46-8D03-2BB8-E9B6-44955274936D}"/>
              </a:ext>
            </a:extLst>
          </p:cNvPr>
          <p:cNvSpPr/>
          <p:nvPr/>
        </p:nvSpPr>
        <p:spPr>
          <a:xfrm>
            <a:off x="8871701" y="4339948"/>
            <a:ext cx="2517103" cy="1403126"/>
          </a:xfrm>
          <a:prstGeom prst="wedgeEllipseCallout">
            <a:avLst>
              <a:gd name="adj1" fmla="val -17270"/>
              <a:gd name="adj2" fmla="val -74403"/>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tx1"/>
                </a:solidFill>
                <a:effectLst/>
                <a:uLnTx/>
                <a:uFillTx/>
              </a:rPr>
              <a:t>For some problems we provide worksheets</a:t>
            </a:r>
            <a:r>
              <a:rPr kumimoji="0" lang="en-GB" sz="1600" i="0" u="none" strike="noStrike" kern="1200" cap="none" spc="0" normalizeH="0" noProof="0" dirty="0">
                <a:ln>
                  <a:noFill/>
                </a:ln>
                <a:solidFill>
                  <a:schemeClr val="tx1"/>
                </a:solidFill>
                <a:effectLst/>
                <a:uLnTx/>
                <a:uFillTx/>
              </a:rPr>
              <a:t> or online tools.</a:t>
            </a:r>
            <a:endParaRPr kumimoji="0" lang="en-GB" sz="1600" i="0" u="none" strike="noStrike" kern="1200" cap="none" spc="0" normalizeH="0" baseline="0" noProof="0" dirty="0">
              <a:ln>
                <a:noFill/>
              </a:ln>
              <a:solidFill>
                <a:schemeClr val="tx1"/>
              </a:solidFill>
              <a:effectLst/>
              <a:uLnTx/>
              <a:uFillTx/>
            </a:endParaRPr>
          </a:p>
        </p:txBody>
      </p:sp>
    </p:spTree>
    <p:extLst>
      <p:ext uri="{BB962C8B-B14F-4D97-AF65-F5344CB8AC3E}">
        <p14:creationId xmlns:p14="http://schemas.microsoft.com/office/powerpoint/2010/main" val="199089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72831A-1F44-FEDB-F7F7-16E153AA282A}"/>
              </a:ext>
              <a:ext uri="{C183D7F6-B498-43B3-948B-1728B52AA6E4}">
                <adec:decorative xmlns:adec="http://schemas.microsoft.com/office/drawing/2017/decorative" val="1"/>
              </a:ext>
            </a:extLst>
          </p:cNvPr>
          <p:cNvSpPr>
            <a:spLocks noGrp="1"/>
          </p:cNvSpPr>
          <p:nvPr>
            <p:ph type="sldNum" sz="quarter" idx="12"/>
          </p:nvPr>
        </p:nvSpPr>
        <p:spPr/>
        <p:txBody>
          <a:bodyPr/>
          <a:lstStyle/>
          <a:p>
            <a:fld id="{35BC334B-5606-F640-9B65-DA4F71454EC0}" type="slidenum">
              <a:rPr lang="en-US" smtClean="0"/>
              <a:pPr/>
              <a:t>8</a:t>
            </a:fld>
            <a:endParaRPr lang="en-US"/>
          </a:p>
        </p:txBody>
      </p:sp>
      <p:sp>
        <p:nvSpPr>
          <p:cNvPr id="3" name="Speech Bubble: Oval 2">
            <a:extLst>
              <a:ext uri="{FF2B5EF4-FFF2-40B4-BE49-F238E27FC236}">
                <a16:creationId xmlns:a16="http://schemas.microsoft.com/office/drawing/2014/main" id="{2640EA83-4144-22FF-4234-32B2F8CF0526}"/>
              </a:ext>
              <a:ext uri="{C183D7F6-B498-43B3-948B-1728B52AA6E4}">
                <adec:decorative xmlns:adec="http://schemas.microsoft.com/office/drawing/2017/decorative" val="1"/>
              </a:ext>
            </a:extLst>
          </p:cNvPr>
          <p:cNvSpPr/>
          <p:nvPr/>
        </p:nvSpPr>
        <p:spPr>
          <a:xfrm>
            <a:off x="9021170" y="4135272"/>
            <a:ext cx="3089313" cy="2212369"/>
          </a:xfrm>
          <a:prstGeom prst="wedgeEllipseCallout">
            <a:avLst>
              <a:gd name="adj1" fmla="val -61621"/>
              <a:gd name="adj2" fmla="val -31725"/>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kumimoji="0" lang="en-GB" sz="1600" i="0" u="none" strike="noStrike" kern="1200" cap="none" spc="0" normalizeH="0" baseline="0" noProof="0">
                <a:ln>
                  <a:noFill/>
                </a:ln>
                <a:solidFill>
                  <a:schemeClr val="tx1"/>
                </a:solidFill>
                <a:effectLst/>
                <a:uLnTx/>
                <a:uFillTx/>
              </a:rPr>
              <a:t>Rein</a:t>
            </a:r>
            <a:r>
              <a:rPr lang="en-GB" sz="1600">
                <a:solidFill>
                  <a:schemeClr val="tx1"/>
                </a:solidFill>
              </a:rPr>
              <a:t>force that they will be working on maths problems </a:t>
            </a:r>
            <a:r>
              <a:rPr lang="en-GB" sz="1600" i="1">
                <a:solidFill>
                  <a:schemeClr val="tx1"/>
                </a:solidFill>
              </a:rPr>
              <a:t>together</a:t>
            </a:r>
            <a:r>
              <a:rPr lang="en-GB" sz="1600">
                <a:solidFill>
                  <a:schemeClr val="tx1"/>
                </a:solidFill>
              </a:rPr>
              <a:t>. In maths circles it’s not about competing against each other! </a:t>
            </a:r>
            <a:endParaRPr kumimoji="0" lang="en-GB" sz="1600" b="1" i="1" u="none" strike="noStrike" kern="1200" cap="none" spc="0" normalizeH="0" baseline="0" noProof="0">
              <a:ln>
                <a:noFill/>
              </a:ln>
              <a:solidFill>
                <a:schemeClr val="tx1"/>
              </a:solidFill>
              <a:effectLst/>
              <a:uLnTx/>
              <a:uFillTx/>
            </a:endParaRPr>
          </a:p>
        </p:txBody>
      </p:sp>
    </p:spTree>
    <p:extLst>
      <p:ext uri="{BB962C8B-B14F-4D97-AF65-F5344CB8AC3E}">
        <p14:creationId xmlns:p14="http://schemas.microsoft.com/office/powerpoint/2010/main" val="248644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2"/>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3B8356-C8E2-F1F2-37A9-278D8123870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3" name="Octagon 2">
            <a:extLst>
              <a:ext uri="{FF2B5EF4-FFF2-40B4-BE49-F238E27FC236}">
                <a16:creationId xmlns:a16="http://schemas.microsoft.com/office/drawing/2014/main" id="{601E6D35-6610-969C-C752-C80B66BA6CE8}"/>
              </a:ext>
            </a:extLst>
          </p:cNvPr>
          <p:cNvSpPr/>
          <p:nvPr/>
        </p:nvSpPr>
        <p:spPr>
          <a:xfrm>
            <a:off x="5614416" y="2830068"/>
            <a:ext cx="4754880" cy="1197864"/>
          </a:xfrm>
          <a:prstGeom prst="octagon">
            <a:avLst/>
          </a:prstGeom>
          <a:solidFill>
            <a:schemeClr val="bg1"/>
          </a:solid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 </a:t>
            </a:r>
            <a:r>
              <a:rPr lang="en-US" dirty="0" err="1">
                <a:solidFill>
                  <a:schemeClr val="tx1"/>
                </a:solidFill>
              </a:rPr>
              <a:t>maths</a:t>
            </a:r>
            <a:r>
              <a:rPr lang="en-US" dirty="0">
                <a:solidFill>
                  <a:schemeClr val="tx1"/>
                </a:solidFill>
              </a:rPr>
              <a:t> circles you’ll learn to be </a:t>
            </a:r>
            <a:r>
              <a:rPr lang="en-US" b="1" dirty="0">
                <a:solidFill>
                  <a:schemeClr val="tx2"/>
                </a:solidFill>
              </a:rPr>
              <a:t>adventurous</a:t>
            </a:r>
            <a:r>
              <a:rPr lang="en-US" dirty="0">
                <a:solidFill>
                  <a:schemeClr val="tx1"/>
                </a:solidFill>
              </a:rPr>
              <a:t>, </a:t>
            </a:r>
            <a:r>
              <a:rPr lang="en-US" b="1" dirty="0">
                <a:solidFill>
                  <a:schemeClr val="tx2"/>
                </a:solidFill>
              </a:rPr>
              <a:t>articulate</a:t>
            </a:r>
            <a:r>
              <a:rPr lang="en-US" dirty="0">
                <a:solidFill>
                  <a:schemeClr val="tx1"/>
                </a:solidFill>
              </a:rPr>
              <a:t> and </a:t>
            </a:r>
            <a:r>
              <a:rPr lang="en-US" b="1" dirty="0">
                <a:solidFill>
                  <a:schemeClr val="tx2"/>
                </a:solidFill>
              </a:rPr>
              <a:t>accepting</a:t>
            </a:r>
            <a:r>
              <a:rPr lang="en-US" dirty="0">
                <a:solidFill>
                  <a:schemeClr val="tx1"/>
                </a:solidFill>
              </a:rPr>
              <a:t> mathematicians!</a:t>
            </a:r>
          </a:p>
        </p:txBody>
      </p:sp>
      <p:sp>
        <p:nvSpPr>
          <p:cNvPr id="6" name="Speech Bubble: Oval 5">
            <a:extLst>
              <a:ext uri="{FF2B5EF4-FFF2-40B4-BE49-F238E27FC236}">
                <a16:creationId xmlns:a16="http://schemas.microsoft.com/office/drawing/2014/main" id="{6D6176E6-B199-F5CC-7C89-4EBC21F94BEC}"/>
              </a:ext>
            </a:extLst>
          </p:cNvPr>
          <p:cNvSpPr/>
          <p:nvPr/>
        </p:nvSpPr>
        <p:spPr>
          <a:xfrm>
            <a:off x="7089334" y="4755517"/>
            <a:ext cx="3690960" cy="1592124"/>
          </a:xfrm>
          <a:prstGeom prst="wedgeEllipseCallout">
            <a:avLst>
              <a:gd name="adj1" fmla="val -26968"/>
              <a:gd name="adj2" fmla="val -65956"/>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lang="en-GB" sz="1600" dirty="0">
                <a:solidFill>
                  <a:schemeClr val="tx1"/>
                </a:solidFill>
              </a:rPr>
              <a:t>The first three sessions in Block 1 each focus on one of the three </a:t>
            </a:r>
            <a:r>
              <a:rPr lang="en-GB" sz="1600" b="1" dirty="0">
                <a:solidFill>
                  <a:schemeClr val="tx2"/>
                </a:solidFill>
              </a:rPr>
              <a:t>AAA</a:t>
            </a:r>
            <a:r>
              <a:rPr lang="en-GB" sz="1600" dirty="0">
                <a:solidFill>
                  <a:schemeClr val="tx1"/>
                </a:solidFill>
              </a:rPr>
              <a:t> behaviours of mathematicians. </a:t>
            </a:r>
          </a:p>
        </p:txBody>
      </p:sp>
    </p:spTree>
    <p:extLst>
      <p:ext uri="{BB962C8B-B14F-4D97-AF65-F5344CB8AC3E}">
        <p14:creationId xmlns:p14="http://schemas.microsoft.com/office/powerpoint/2010/main" val="3740472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1D87D-46BC-A941-1D72-86B4AC2CBC13}"/>
              </a:ext>
            </a:extLst>
          </p:cNvPr>
          <p:cNvSpPr>
            <a:spLocks noGrp="1"/>
          </p:cNvSpPr>
          <p:nvPr>
            <p:ph type="title"/>
          </p:nvPr>
        </p:nvSpPr>
        <p:spPr/>
        <p:txBody>
          <a:bodyPr>
            <a:normAutofit/>
          </a:bodyPr>
          <a:lstStyle/>
          <a:p>
            <a:r>
              <a:rPr lang="en-GB"/>
              <a:t>Pac(k)-man</a:t>
            </a:r>
          </a:p>
        </p:txBody>
      </p:sp>
      <p:sp>
        <p:nvSpPr>
          <p:cNvPr id="3" name="Content Placeholder 2">
            <a:extLst>
              <a:ext uri="{FF2B5EF4-FFF2-40B4-BE49-F238E27FC236}">
                <a16:creationId xmlns:a16="http://schemas.microsoft.com/office/drawing/2014/main" id="{F12F72B0-9B7D-4B13-B0B9-63FC8D23BDCE}"/>
              </a:ext>
            </a:extLst>
          </p:cNvPr>
          <p:cNvSpPr>
            <a:spLocks noGrp="1"/>
          </p:cNvSpPr>
          <p:nvPr>
            <p:ph idx="1"/>
          </p:nvPr>
        </p:nvSpPr>
        <p:spPr>
          <a:xfrm>
            <a:off x="609600" y="1453698"/>
            <a:ext cx="10744200" cy="4589293"/>
          </a:xfrm>
        </p:spPr>
        <p:txBody>
          <a:bodyPr/>
          <a:lstStyle/>
          <a:p>
            <a:r>
              <a:rPr lang="en-GB"/>
              <a:t>In a post office, parcels are being placed into sacks.</a:t>
            </a:r>
          </a:p>
          <a:p>
            <a:r>
              <a:rPr lang="en-GB"/>
              <a:t>No sack is allowed to contain </a:t>
            </a:r>
            <a:r>
              <a:rPr lang="en-GB" b="1">
                <a:solidFill>
                  <a:schemeClr val="tx2"/>
                </a:solidFill>
              </a:rPr>
              <a:t>more than 10 kg </a:t>
            </a:r>
            <a:r>
              <a:rPr lang="en-GB"/>
              <a:t>of parcels.</a:t>
            </a:r>
            <a:br>
              <a:rPr lang="en-GB"/>
            </a:br>
            <a:br>
              <a:rPr lang="en-GB"/>
            </a:br>
            <a:r>
              <a:rPr lang="en-GB"/>
              <a:t>A postal worker has eight parcels which weigh the following:</a:t>
            </a:r>
          </a:p>
          <a:p>
            <a:endParaRPr lang="en-GB"/>
          </a:p>
          <a:p>
            <a:endParaRPr lang="en-GB"/>
          </a:p>
          <a:p>
            <a:endParaRPr lang="en-GB"/>
          </a:p>
          <a:p>
            <a:br>
              <a:rPr lang="en-GB"/>
            </a:br>
            <a:r>
              <a:rPr lang="en-GB"/>
              <a:t>They only have </a:t>
            </a:r>
            <a:r>
              <a:rPr lang="en-GB" b="1">
                <a:solidFill>
                  <a:schemeClr val="tx2"/>
                </a:solidFill>
              </a:rPr>
              <a:t>three</a:t>
            </a:r>
            <a:r>
              <a:rPr lang="en-GB"/>
              <a:t> sacks left. </a:t>
            </a:r>
          </a:p>
          <a:p>
            <a:r>
              <a:rPr lang="en-GB"/>
              <a:t>Can they fit them into the three sacks?</a:t>
            </a:r>
          </a:p>
          <a:p>
            <a:endParaRPr lang="en-GB"/>
          </a:p>
          <a:p>
            <a:endParaRPr lang="en-GB"/>
          </a:p>
        </p:txBody>
      </p:sp>
      <p:grpSp>
        <p:nvGrpSpPr>
          <p:cNvPr id="6" name="Group 5">
            <a:extLst>
              <a:ext uri="{FF2B5EF4-FFF2-40B4-BE49-F238E27FC236}">
                <a16:creationId xmlns:a16="http://schemas.microsoft.com/office/drawing/2014/main" id="{FF13F441-21C3-0CCD-8876-601B3BE0D15C}"/>
              </a:ext>
            </a:extLst>
          </p:cNvPr>
          <p:cNvGrpSpPr/>
          <p:nvPr/>
        </p:nvGrpSpPr>
        <p:grpSpPr>
          <a:xfrm>
            <a:off x="695235" y="3069896"/>
            <a:ext cx="1288471" cy="959206"/>
            <a:chOff x="695235" y="3069896"/>
            <a:chExt cx="1288471" cy="959206"/>
          </a:xfrm>
        </p:grpSpPr>
        <p:pic>
          <p:nvPicPr>
            <p:cNvPr id="8" name="Picture 7">
              <a:extLst>
                <a:ext uri="{FF2B5EF4-FFF2-40B4-BE49-F238E27FC236}">
                  <a16:creationId xmlns:a16="http://schemas.microsoft.com/office/drawing/2014/main" id="{79AB8386-1DC3-0AF0-5D5A-F977EB4720DC}"/>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707246" y="3069896"/>
              <a:ext cx="1276460" cy="959206"/>
            </a:xfrm>
            <a:prstGeom prst="rect">
              <a:avLst/>
            </a:prstGeom>
            <a:scene3d>
              <a:camera prst="orthographicFront"/>
              <a:lightRig rig="threePt" dir="t"/>
            </a:scene3d>
            <a:sp3d>
              <a:bevelT/>
            </a:sp3d>
          </p:spPr>
        </p:pic>
        <p:sp>
          <p:nvSpPr>
            <p:cNvPr id="9" name="TextBox 8" descr="7 kg package">
              <a:extLst>
                <a:ext uri="{FF2B5EF4-FFF2-40B4-BE49-F238E27FC236}">
                  <a16:creationId xmlns:a16="http://schemas.microsoft.com/office/drawing/2014/main" id="{81D2B1CF-55E2-0A08-7626-97B1FA1CD582}"/>
                </a:ext>
              </a:extLst>
            </p:cNvPr>
            <p:cNvSpPr txBox="1"/>
            <p:nvPr/>
          </p:nvSpPr>
          <p:spPr>
            <a:xfrm>
              <a:off x="695235" y="3439608"/>
              <a:ext cx="969857" cy="589494"/>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231F1F"/>
                  </a:solidFill>
                  <a:effectLst/>
                  <a:uLnTx/>
                  <a:uFillTx/>
                  <a:latin typeface="Arial"/>
                  <a:ea typeface="+mn-ea"/>
                  <a:cs typeface="+mn-cs"/>
                </a:rPr>
                <a:t>7 kg</a:t>
              </a:r>
            </a:p>
          </p:txBody>
        </p:sp>
      </p:grpSp>
      <p:grpSp>
        <p:nvGrpSpPr>
          <p:cNvPr id="7" name="Group 6">
            <a:extLst>
              <a:ext uri="{FF2B5EF4-FFF2-40B4-BE49-F238E27FC236}">
                <a16:creationId xmlns:a16="http://schemas.microsoft.com/office/drawing/2014/main" id="{42611DFB-9D48-3F89-A178-11BFC7FD67C9}"/>
              </a:ext>
            </a:extLst>
          </p:cNvPr>
          <p:cNvGrpSpPr/>
          <p:nvPr/>
        </p:nvGrpSpPr>
        <p:grpSpPr>
          <a:xfrm>
            <a:off x="2282948" y="3172531"/>
            <a:ext cx="1124828" cy="856571"/>
            <a:chOff x="2282948" y="3172531"/>
            <a:chExt cx="1124828" cy="856571"/>
          </a:xfrm>
        </p:grpSpPr>
        <p:pic>
          <p:nvPicPr>
            <p:cNvPr id="11" name="Picture 10">
              <a:extLst>
                <a:ext uri="{FF2B5EF4-FFF2-40B4-BE49-F238E27FC236}">
                  <a16:creationId xmlns:a16="http://schemas.microsoft.com/office/drawing/2014/main" id="{F13DBB8F-4A47-B367-5E6C-2DA5C77C6260}"/>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2282948" y="3172531"/>
              <a:ext cx="1124828" cy="856571"/>
            </a:xfrm>
            <a:prstGeom prst="rect">
              <a:avLst/>
            </a:prstGeom>
            <a:scene3d>
              <a:camera prst="orthographicFront"/>
              <a:lightRig rig="threePt" dir="t"/>
            </a:scene3d>
            <a:sp3d>
              <a:bevelT/>
            </a:sp3d>
          </p:spPr>
        </p:pic>
        <p:sp>
          <p:nvSpPr>
            <p:cNvPr id="12" name="TextBox 11" descr="5 kg package">
              <a:extLst>
                <a:ext uri="{FF2B5EF4-FFF2-40B4-BE49-F238E27FC236}">
                  <a16:creationId xmlns:a16="http://schemas.microsoft.com/office/drawing/2014/main" id="{89D94CE8-B2CB-E3F2-AF14-AABB97799D73}"/>
                </a:ext>
              </a:extLst>
            </p:cNvPr>
            <p:cNvSpPr txBox="1"/>
            <p:nvPr/>
          </p:nvSpPr>
          <p:spPr>
            <a:xfrm>
              <a:off x="2309905" y="3501266"/>
              <a:ext cx="807995" cy="527836"/>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231F1F"/>
                  </a:solidFill>
                  <a:effectLst/>
                  <a:uLnTx/>
                  <a:uFillTx/>
                  <a:latin typeface="Arial"/>
                  <a:ea typeface="+mn-ea"/>
                  <a:cs typeface="+mn-cs"/>
                </a:rPr>
                <a:t>5 kg</a:t>
              </a:r>
            </a:p>
          </p:txBody>
        </p:sp>
      </p:grpSp>
      <p:grpSp>
        <p:nvGrpSpPr>
          <p:cNvPr id="10" name="Group 9">
            <a:extLst>
              <a:ext uri="{FF2B5EF4-FFF2-40B4-BE49-F238E27FC236}">
                <a16:creationId xmlns:a16="http://schemas.microsoft.com/office/drawing/2014/main" id="{8AB81020-6C48-BF75-20CF-2A97833E6157}"/>
              </a:ext>
            </a:extLst>
          </p:cNvPr>
          <p:cNvGrpSpPr/>
          <p:nvPr/>
        </p:nvGrpSpPr>
        <p:grpSpPr>
          <a:xfrm>
            <a:off x="3707018" y="3319518"/>
            <a:ext cx="1064374" cy="709584"/>
            <a:chOff x="3707018" y="3319518"/>
            <a:chExt cx="1064374" cy="709584"/>
          </a:xfrm>
        </p:grpSpPr>
        <p:pic>
          <p:nvPicPr>
            <p:cNvPr id="14" name="Picture 13">
              <a:extLst>
                <a:ext uri="{FF2B5EF4-FFF2-40B4-BE49-F238E27FC236}">
                  <a16:creationId xmlns:a16="http://schemas.microsoft.com/office/drawing/2014/main" id="{8E1E75EC-44D1-810A-3C5B-FDEE0CA9DEAB}"/>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3707018" y="3319518"/>
              <a:ext cx="1064374" cy="709584"/>
            </a:xfrm>
            <a:prstGeom prst="rect">
              <a:avLst/>
            </a:prstGeom>
            <a:scene3d>
              <a:camera prst="orthographicFront"/>
              <a:lightRig rig="threePt" dir="t"/>
            </a:scene3d>
            <a:sp3d>
              <a:bevelT/>
            </a:sp3d>
          </p:spPr>
        </p:pic>
        <p:sp>
          <p:nvSpPr>
            <p:cNvPr id="15" name="TextBox 14" descr="4 kg package">
              <a:extLst>
                <a:ext uri="{FF2B5EF4-FFF2-40B4-BE49-F238E27FC236}">
                  <a16:creationId xmlns:a16="http://schemas.microsoft.com/office/drawing/2014/main" id="{1E21B6C9-80BC-8BEF-AF50-6203BA0FA94C}"/>
                </a:ext>
              </a:extLst>
            </p:cNvPr>
            <p:cNvSpPr txBox="1"/>
            <p:nvPr/>
          </p:nvSpPr>
          <p:spPr>
            <a:xfrm>
              <a:off x="3708577" y="3568751"/>
              <a:ext cx="753743" cy="460351"/>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231F1F"/>
                  </a:solidFill>
                  <a:effectLst/>
                  <a:uLnTx/>
                  <a:uFillTx/>
                  <a:latin typeface="Arial"/>
                  <a:ea typeface="+mn-ea"/>
                  <a:cs typeface="+mn-cs"/>
                </a:rPr>
                <a:t>4 kg</a:t>
              </a:r>
            </a:p>
          </p:txBody>
        </p:sp>
      </p:grpSp>
      <p:grpSp>
        <p:nvGrpSpPr>
          <p:cNvPr id="13" name="Group 12">
            <a:extLst>
              <a:ext uri="{FF2B5EF4-FFF2-40B4-BE49-F238E27FC236}">
                <a16:creationId xmlns:a16="http://schemas.microsoft.com/office/drawing/2014/main" id="{7E26D73C-D1D3-9C14-FF68-9F38CD213A5C}"/>
              </a:ext>
            </a:extLst>
          </p:cNvPr>
          <p:cNvGrpSpPr/>
          <p:nvPr/>
        </p:nvGrpSpPr>
        <p:grpSpPr>
          <a:xfrm>
            <a:off x="5070634" y="3313762"/>
            <a:ext cx="1073011" cy="715340"/>
            <a:chOff x="5070634" y="3313762"/>
            <a:chExt cx="1073011" cy="715340"/>
          </a:xfrm>
        </p:grpSpPr>
        <p:pic>
          <p:nvPicPr>
            <p:cNvPr id="17" name="Picture 16">
              <a:extLst>
                <a:ext uri="{FF2B5EF4-FFF2-40B4-BE49-F238E27FC236}">
                  <a16:creationId xmlns:a16="http://schemas.microsoft.com/office/drawing/2014/main" id="{ED1E2D5C-DC85-7D9F-2188-381DC41C5DA9}"/>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5070634" y="3313762"/>
              <a:ext cx="1073011" cy="715340"/>
            </a:xfrm>
            <a:prstGeom prst="rect">
              <a:avLst/>
            </a:prstGeom>
            <a:scene3d>
              <a:camera prst="orthographicFront"/>
              <a:lightRig rig="threePt" dir="t"/>
            </a:scene3d>
            <a:sp3d>
              <a:bevelT/>
            </a:sp3d>
          </p:spPr>
        </p:pic>
        <p:sp>
          <p:nvSpPr>
            <p:cNvPr id="18" name="TextBox 17">
              <a:extLst>
                <a:ext uri="{FF2B5EF4-FFF2-40B4-BE49-F238E27FC236}">
                  <a16:creationId xmlns:a16="http://schemas.microsoft.com/office/drawing/2014/main" id="{F77F8F1D-2F34-2472-C527-41348B72767D}"/>
                </a:ext>
              </a:extLst>
            </p:cNvPr>
            <p:cNvSpPr txBox="1"/>
            <p:nvPr/>
          </p:nvSpPr>
          <p:spPr>
            <a:xfrm>
              <a:off x="5088478" y="3568751"/>
              <a:ext cx="753743" cy="460351"/>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231F1F"/>
                  </a:solidFill>
                  <a:effectLst/>
                  <a:uLnTx/>
                  <a:uFillTx/>
                  <a:latin typeface="Arial"/>
                  <a:ea typeface="+mn-ea"/>
                  <a:cs typeface="+mn-cs"/>
                </a:rPr>
                <a:t>4 kg</a:t>
              </a:r>
            </a:p>
          </p:txBody>
        </p:sp>
      </p:grpSp>
      <p:grpSp>
        <p:nvGrpSpPr>
          <p:cNvPr id="16" name="Group 15">
            <a:extLst>
              <a:ext uri="{FF2B5EF4-FFF2-40B4-BE49-F238E27FC236}">
                <a16:creationId xmlns:a16="http://schemas.microsoft.com/office/drawing/2014/main" id="{3063129D-2A7B-C2C0-84C7-04E7FFE88B4E}"/>
              </a:ext>
            </a:extLst>
          </p:cNvPr>
          <p:cNvGrpSpPr/>
          <p:nvPr/>
        </p:nvGrpSpPr>
        <p:grpSpPr>
          <a:xfrm>
            <a:off x="6442887" y="3313762"/>
            <a:ext cx="1073011" cy="715340"/>
            <a:chOff x="6442887" y="3313762"/>
            <a:chExt cx="1073011" cy="715340"/>
          </a:xfrm>
        </p:grpSpPr>
        <p:pic>
          <p:nvPicPr>
            <p:cNvPr id="20" name="Picture 19">
              <a:extLst>
                <a:ext uri="{FF2B5EF4-FFF2-40B4-BE49-F238E27FC236}">
                  <a16:creationId xmlns:a16="http://schemas.microsoft.com/office/drawing/2014/main" id="{B09E8B54-1A3B-8A84-07C9-2EB190A4BA30}"/>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6442887" y="3313762"/>
              <a:ext cx="1073011" cy="715340"/>
            </a:xfrm>
            <a:prstGeom prst="rect">
              <a:avLst/>
            </a:prstGeom>
            <a:scene3d>
              <a:camera prst="orthographicFront"/>
              <a:lightRig rig="threePt" dir="t"/>
            </a:scene3d>
            <a:sp3d>
              <a:bevelT/>
            </a:sp3d>
          </p:spPr>
        </p:pic>
        <p:sp>
          <p:nvSpPr>
            <p:cNvPr id="21" name="TextBox 20">
              <a:extLst>
                <a:ext uri="{FF2B5EF4-FFF2-40B4-BE49-F238E27FC236}">
                  <a16:creationId xmlns:a16="http://schemas.microsoft.com/office/drawing/2014/main" id="{3753D07E-4725-DD4A-CEA2-AFE572D4384E}"/>
                </a:ext>
              </a:extLst>
            </p:cNvPr>
            <p:cNvSpPr txBox="1"/>
            <p:nvPr/>
          </p:nvSpPr>
          <p:spPr>
            <a:xfrm>
              <a:off x="6460731" y="3568751"/>
              <a:ext cx="753743" cy="460351"/>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231F1F"/>
                  </a:solidFill>
                  <a:effectLst/>
                  <a:uLnTx/>
                  <a:uFillTx/>
                  <a:latin typeface="Arial"/>
                  <a:ea typeface="+mn-ea"/>
                  <a:cs typeface="+mn-cs"/>
                </a:rPr>
                <a:t>4 kg</a:t>
              </a:r>
            </a:p>
          </p:txBody>
        </p:sp>
      </p:grpSp>
      <p:grpSp>
        <p:nvGrpSpPr>
          <p:cNvPr id="19" name="Group 18">
            <a:extLst>
              <a:ext uri="{FF2B5EF4-FFF2-40B4-BE49-F238E27FC236}">
                <a16:creationId xmlns:a16="http://schemas.microsoft.com/office/drawing/2014/main" id="{F19AEAC9-8124-F470-22BA-1515BA0B0200}"/>
              </a:ext>
            </a:extLst>
          </p:cNvPr>
          <p:cNvGrpSpPr/>
          <p:nvPr/>
        </p:nvGrpSpPr>
        <p:grpSpPr>
          <a:xfrm>
            <a:off x="7815140" y="3403455"/>
            <a:ext cx="1169112" cy="625647"/>
            <a:chOff x="7815140" y="3403455"/>
            <a:chExt cx="1169112" cy="625647"/>
          </a:xfrm>
        </p:grpSpPr>
        <p:pic>
          <p:nvPicPr>
            <p:cNvPr id="23" name="Picture 22">
              <a:extLst>
                <a:ext uri="{FF2B5EF4-FFF2-40B4-BE49-F238E27FC236}">
                  <a16:creationId xmlns:a16="http://schemas.microsoft.com/office/drawing/2014/main" id="{0F413B8A-9610-940F-088B-C4968361C0C3}"/>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7816959" y="3403455"/>
              <a:ext cx="1167293" cy="625647"/>
            </a:xfrm>
            <a:prstGeom prst="rect">
              <a:avLst/>
            </a:prstGeom>
            <a:scene3d>
              <a:camera prst="orthographicFront"/>
              <a:lightRig rig="threePt" dir="t"/>
            </a:scene3d>
            <a:sp3d>
              <a:bevelT/>
            </a:sp3d>
          </p:spPr>
        </p:pic>
        <p:sp>
          <p:nvSpPr>
            <p:cNvPr id="24" name="TextBox 23">
              <a:extLst>
                <a:ext uri="{FF2B5EF4-FFF2-40B4-BE49-F238E27FC236}">
                  <a16:creationId xmlns:a16="http://schemas.microsoft.com/office/drawing/2014/main" id="{E3506D4F-8E59-1C37-C9C6-E5ADC5C73D47}"/>
                </a:ext>
              </a:extLst>
            </p:cNvPr>
            <p:cNvSpPr txBox="1"/>
            <p:nvPr/>
          </p:nvSpPr>
          <p:spPr>
            <a:xfrm>
              <a:off x="7815140" y="3652909"/>
              <a:ext cx="852744" cy="376193"/>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231F1F"/>
                  </a:solidFill>
                  <a:effectLst/>
                  <a:uLnTx/>
                  <a:uFillTx/>
                  <a:latin typeface="Arial"/>
                  <a:ea typeface="+mn-ea"/>
                  <a:cs typeface="+mn-cs"/>
                </a:rPr>
                <a:t>3 kg</a:t>
              </a:r>
            </a:p>
          </p:txBody>
        </p:sp>
      </p:grpSp>
      <p:grpSp>
        <p:nvGrpSpPr>
          <p:cNvPr id="22" name="Group 21">
            <a:extLst>
              <a:ext uri="{FF2B5EF4-FFF2-40B4-BE49-F238E27FC236}">
                <a16:creationId xmlns:a16="http://schemas.microsoft.com/office/drawing/2014/main" id="{C87A4DF5-A291-7C23-F7E5-6D261631606C}"/>
              </a:ext>
            </a:extLst>
          </p:cNvPr>
          <p:cNvGrpSpPr/>
          <p:nvPr/>
        </p:nvGrpSpPr>
        <p:grpSpPr>
          <a:xfrm>
            <a:off x="9283494" y="3454554"/>
            <a:ext cx="883530" cy="574548"/>
            <a:chOff x="9283494" y="3454554"/>
            <a:chExt cx="883530" cy="574548"/>
          </a:xfrm>
        </p:grpSpPr>
        <p:pic>
          <p:nvPicPr>
            <p:cNvPr id="26" name="Picture 25">
              <a:extLst>
                <a:ext uri="{FF2B5EF4-FFF2-40B4-BE49-F238E27FC236}">
                  <a16:creationId xmlns:a16="http://schemas.microsoft.com/office/drawing/2014/main" id="{05A80145-7A04-D095-9DCA-3D4F24F98DF9}"/>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9305202" y="3454554"/>
              <a:ext cx="861822" cy="574548"/>
            </a:xfrm>
            <a:prstGeom prst="rect">
              <a:avLst/>
            </a:prstGeom>
            <a:scene3d>
              <a:camera prst="orthographicFront"/>
              <a:lightRig rig="threePt" dir="t"/>
            </a:scene3d>
            <a:sp3d>
              <a:bevelT/>
            </a:sp3d>
          </p:spPr>
        </p:pic>
        <p:sp>
          <p:nvSpPr>
            <p:cNvPr id="27" name="TextBox 26">
              <a:extLst>
                <a:ext uri="{FF2B5EF4-FFF2-40B4-BE49-F238E27FC236}">
                  <a16:creationId xmlns:a16="http://schemas.microsoft.com/office/drawing/2014/main" id="{8399CF05-5321-3DF7-E4E3-97A485FD7296}"/>
                </a:ext>
              </a:extLst>
            </p:cNvPr>
            <p:cNvSpPr txBox="1"/>
            <p:nvPr/>
          </p:nvSpPr>
          <p:spPr>
            <a:xfrm>
              <a:off x="9283494" y="3671432"/>
              <a:ext cx="763510" cy="35767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231F1F"/>
                  </a:solidFill>
                  <a:effectLst/>
                  <a:uLnTx/>
                  <a:uFillTx/>
                  <a:latin typeface="Arial"/>
                  <a:ea typeface="+mn-ea"/>
                  <a:cs typeface="+mn-cs"/>
                </a:rPr>
                <a:t>2 kg</a:t>
              </a:r>
            </a:p>
          </p:txBody>
        </p:sp>
      </p:grpSp>
      <p:grpSp>
        <p:nvGrpSpPr>
          <p:cNvPr id="25" name="Group 24">
            <a:extLst>
              <a:ext uri="{FF2B5EF4-FFF2-40B4-BE49-F238E27FC236}">
                <a16:creationId xmlns:a16="http://schemas.microsoft.com/office/drawing/2014/main" id="{A40F838E-8339-DD16-90A7-D8E25BCA0ABE}"/>
              </a:ext>
            </a:extLst>
          </p:cNvPr>
          <p:cNvGrpSpPr/>
          <p:nvPr/>
        </p:nvGrpSpPr>
        <p:grpSpPr>
          <a:xfrm>
            <a:off x="10466269" y="3460606"/>
            <a:ext cx="887531" cy="568496"/>
            <a:chOff x="10466269" y="3460606"/>
            <a:chExt cx="887531" cy="568496"/>
          </a:xfrm>
        </p:grpSpPr>
        <p:pic>
          <p:nvPicPr>
            <p:cNvPr id="29" name="Picture 28">
              <a:extLst>
                <a:ext uri="{FF2B5EF4-FFF2-40B4-BE49-F238E27FC236}">
                  <a16:creationId xmlns:a16="http://schemas.microsoft.com/office/drawing/2014/main" id="{54F12951-CD01-64CE-D64B-EE1813DC9486}"/>
                </a:ext>
                <a:ext uri="{C183D7F6-B498-43B3-948B-1728B52AA6E4}">
                  <adec:decorative xmlns:adec="http://schemas.microsoft.com/office/drawing/2017/decorative" val="1"/>
                </a:ext>
              </a:extLst>
            </p:cNvPr>
            <p:cNvPicPr>
              <a:picLocks noChangeAspect="1"/>
            </p:cNvPicPr>
            <p:nvPr/>
          </p:nvPicPr>
          <p:blipFill>
            <a:blip r:embed="rId3">
              <a:grayscl/>
              <a:extLst>
                <a:ext uri="{BEBA8EAE-BF5A-486C-A8C5-ECC9F3942E4B}">
                  <a14:imgProps xmlns:a14="http://schemas.microsoft.com/office/drawing/2010/main">
                    <a14:imgLayer r:embed="rId4">
                      <a14:imgEffect>
                        <a14:artisticGlowDiffused/>
                      </a14:imgEffect>
                    </a14:imgLayer>
                  </a14:imgProps>
                </a:ext>
                <a:ext uri="{28A0092B-C50C-407E-A947-70E740481C1C}">
                  <a14:useLocalDpi xmlns:a14="http://schemas.microsoft.com/office/drawing/2010/main" val="0"/>
                </a:ext>
              </a:extLst>
            </a:blip>
            <a:stretch>
              <a:fillRect/>
            </a:stretch>
          </p:blipFill>
          <p:spPr>
            <a:xfrm>
              <a:off x="10501056" y="3460606"/>
              <a:ext cx="852744" cy="568496"/>
            </a:xfrm>
            <a:prstGeom prst="rect">
              <a:avLst/>
            </a:prstGeom>
            <a:scene3d>
              <a:camera prst="orthographicFront"/>
              <a:lightRig rig="threePt" dir="t"/>
            </a:scene3d>
            <a:sp3d>
              <a:bevelT/>
            </a:sp3d>
          </p:spPr>
        </p:pic>
        <p:sp>
          <p:nvSpPr>
            <p:cNvPr id="30" name="TextBox 29">
              <a:extLst>
                <a:ext uri="{FF2B5EF4-FFF2-40B4-BE49-F238E27FC236}">
                  <a16:creationId xmlns:a16="http://schemas.microsoft.com/office/drawing/2014/main" id="{126E7C0A-1118-DCB0-1AE3-A2862F58F832}"/>
                </a:ext>
              </a:extLst>
            </p:cNvPr>
            <p:cNvSpPr txBox="1"/>
            <p:nvPr/>
          </p:nvSpPr>
          <p:spPr>
            <a:xfrm>
              <a:off x="10466269" y="3671432"/>
              <a:ext cx="763510" cy="357670"/>
            </a:xfrm>
            <a:prstGeom prst="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231F1F"/>
                  </a:solidFill>
                  <a:effectLst/>
                  <a:uLnTx/>
                  <a:uFillTx/>
                  <a:latin typeface="Arial"/>
                  <a:ea typeface="+mn-ea"/>
                  <a:cs typeface="+mn-cs"/>
                </a:rPr>
                <a:t>2 kg</a:t>
              </a:r>
            </a:p>
          </p:txBody>
        </p:sp>
      </p:grpSp>
      <p:sp>
        <p:nvSpPr>
          <p:cNvPr id="5" name="Speech Bubble: Oval 4">
            <a:extLst>
              <a:ext uri="{FF2B5EF4-FFF2-40B4-BE49-F238E27FC236}">
                <a16:creationId xmlns:a16="http://schemas.microsoft.com/office/drawing/2014/main" id="{9C66CFF4-AEE4-3A29-5BA9-DDA280F06D91}"/>
              </a:ext>
              <a:ext uri="{C183D7F6-B498-43B3-948B-1728B52AA6E4}">
                <adec:decorative xmlns:adec="http://schemas.microsoft.com/office/drawing/2017/decorative" val="1"/>
              </a:ext>
            </a:extLst>
          </p:cNvPr>
          <p:cNvSpPr/>
          <p:nvPr/>
        </p:nvSpPr>
        <p:spPr>
          <a:xfrm>
            <a:off x="7780269" y="862888"/>
            <a:ext cx="3449510" cy="2175441"/>
          </a:xfrm>
          <a:prstGeom prst="wedgeEllipseCallout">
            <a:avLst>
              <a:gd name="adj1" fmla="val -65220"/>
              <a:gd name="adj2" fmla="val 1963"/>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tx1"/>
                </a:solidFill>
                <a:effectLst/>
                <a:uLnTx/>
                <a:uFillTx/>
                <a:ea typeface="+mn-ea"/>
                <a:cs typeface="+mn-cs"/>
              </a:rPr>
              <a:t>Contexts in Axiom</a:t>
            </a:r>
            <a:r>
              <a:rPr kumimoji="0" lang="en-GB" sz="1600" i="0" u="none" strike="noStrike" kern="1200" cap="none" spc="0" normalizeH="0" noProof="0" dirty="0">
                <a:ln>
                  <a:noFill/>
                </a:ln>
                <a:solidFill>
                  <a:schemeClr val="tx1"/>
                </a:solidFill>
                <a:effectLst/>
                <a:uLnTx/>
                <a:uFillTx/>
                <a:ea typeface="+mn-ea"/>
                <a:cs typeface="+mn-cs"/>
              </a:rPr>
              <a:t> Maths problems</a:t>
            </a:r>
            <a:r>
              <a:rPr kumimoji="0" lang="en-GB" sz="1600" i="0" u="none" strike="noStrike" kern="1200" cap="none" spc="0" normalizeH="0" baseline="0" noProof="0" dirty="0">
                <a:ln>
                  <a:noFill/>
                </a:ln>
                <a:solidFill>
                  <a:schemeClr val="tx1"/>
                </a:solidFill>
                <a:effectLst/>
                <a:uLnTx/>
                <a:uFillTx/>
                <a:ea typeface="+mn-ea"/>
                <a:cs typeface="+mn-cs"/>
              </a:rPr>
              <a:t> are simple and familiar. The context is chosen to make it easier for the mathematicians to remember what they are trying to achieve. </a:t>
            </a:r>
            <a:endParaRPr kumimoji="0" lang="en-GB" sz="1600" b="1" i="0" u="none" strike="noStrike" kern="1200" cap="none" spc="0" normalizeH="0" baseline="0" noProof="0" dirty="0">
              <a:ln>
                <a:noFill/>
              </a:ln>
              <a:solidFill>
                <a:schemeClr val="tx1"/>
              </a:solidFill>
              <a:effectLst/>
              <a:uLnTx/>
              <a:uFillTx/>
              <a:ea typeface="+mn-ea"/>
              <a:cs typeface="+mn-cs"/>
            </a:endParaRPr>
          </a:p>
        </p:txBody>
      </p:sp>
      <p:sp>
        <p:nvSpPr>
          <p:cNvPr id="4" name="Slide Number Placeholder 3">
            <a:extLst>
              <a:ext uri="{FF2B5EF4-FFF2-40B4-BE49-F238E27FC236}">
                <a16:creationId xmlns:a16="http://schemas.microsoft.com/office/drawing/2014/main" id="{C591FC0F-258E-7D72-8F36-8A0FC386D52B}"/>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296941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nextCondLst>
                <p:cond evt="onClick" delay="0">
                  <p:tgtEl>
                    <p:spTgt spid="4"/>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0707CB-8A7D-3FC7-794B-D2EBD2CFAB19}"/>
              </a:ext>
            </a:extLst>
          </p:cNvPr>
          <p:cNvSpPr>
            <a:spLocks noGrp="1"/>
          </p:cNvSpPr>
          <p:nvPr>
            <p:ph idx="1"/>
          </p:nvPr>
        </p:nvSpPr>
        <p:spPr>
          <a:xfrm>
            <a:off x="609599" y="1379463"/>
            <a:ext cx="7561446" cy="4643587"/>
          </a:xfrm>
        </p:spPr>
        <p:txBody>
          <a:bodyPr>
            <a:normAutofit/>
          </a:bodyPr>
          <a:lstStyle/>
          <a:p>
            <a:pPr marL="342900" indent="-342900">
              <a:buFont typeface="Arial" panose="020B0604020202020204" pitchFamily="34" charset="0"/>
              <a:buChar char="•"/>
            </a:pPr>
            <a:r>
              <a:rPr lang="en-GB" dirty="0"/>
              <a:t>The mathematicians </a:t>
            </a:r>
            <a:r>
              <a:rPr lang="en-GB" b="1" dirty="0">
                <a:solidFill>
                  <a:schemeClr val="tx2"/>
                </a:solidFill>
              </a:rPr>
              <a:t>articulating</a:t>
            </a:r>
            <a:r>
              <a:rPr lang="en-GB" dirty="0"/>
              <a:t> their strategy to either:</a:t>
            </a:r>
          </a:p>
          <a:p>
            <a:pPr marL="577537" lvl="1" indent="-342900"/>
            <a:r>
              <a:rPr lang="en-GB" dirty="0"/>
              <a:t>Fit as many parcels into the sacks as possible. </a:t>
            </a:r>
          </a:p>
          <a:p>
            <a:pPr marL="829537" lvl="2" indent="-342900"/>
            <a:r>
              <a:rPr lang="en-GB" dirty="0"/>
              <a:t>“I started with three parcels in the first sack, the two 2 kgs and the 3 kg. Then I fitted two parcels in the second sack, the two 4 kgs or the 4 kg and the 5 kg. But 4 kg, 7 kg and either 4 kg or 5 kg parcels were left and in total they’re too heavy!” </a:t>
            </a:r>
          </a:p>
          <a:p>
            <a:pPr marL="829537" lvl="2" indent="-342900"/>
            <a:r>
              <a:rPr lang="en-GB" dirty="0"/>
              <a:t>Follow with “What’s the problem with this approach?” and listen for “I didn’t </a:t>
            </a:r>
            <a:r>
              <a:rPr lang="en-GB" i="1" dirty="0"/>
              <a:t>fill</a:t>
            </a:r>
            <a:r>
              <a:rPr lang="en-GB" dirty="0"/>
              <a:t> each sack completely. I could fit more weight in each sack, so this was not an efficient approach.”</a:t>
            </a:r>
          </a:p>
          <a:p>
            <a:pPr marL="577537" lvl="1" indent="-342900"/>
            <a:r>
              <a:rPr lang="en-GB" dirty="0"/>
              <a:t>Or fit as much weight into the sacks as possible.</a:t>
            </a:r>
          </a:p>
          <a:p>
            <a:pPr marL="829537" lvl="2" indent="-342900"/>
            <a:r>
              <a:rPr lang="en-GB" dirty="0"/>
              <a:t>“I started by finding some parcels which together weigh exactly 10 kg. I chose the 7 kg and the 3 kg. Then I chose 4 kg, 4 kg and 2 kg. But 5 kg, 4 kg, 2 kg were left and in total they’re too heavy!” </a:t>
            </a:r>
          </a:p>
          <a:p>
            <a:pPr marL="829537" lvl="2" indent="-342900"/>
            <a:r>
              <a:rPr lang="en-GB" dirty="0"/>
              <a:t>Follow with “Why was this an efficient approach?”</a:t>
            </a:r>
          </a:p>
          <a:p>
            <a:pPr marL="342900" indent="-342900">
              <a:buFont typeface="Arial" panose="020B0604020202020204" pitchFamily="34" charset="0"/>
              <a:buChar char="•"/>
            </a:pPr>
            <a:r>
              <a:rPr lang="en-GB" dirty="0"/>
              <a:t>“Hang on, wait… they cannot possibly fit!” Ask the mathematicians to </a:t>
            </a:r>
            <a:r>
              <a:rPr lang="en-GB" b="1" dirty="0">
                <a:solidFill>
                  <a:schemeClr val="tx2"/>
                </a:solidFill>
              </a:rPr>
              <a:t>convince you </a:t>
            </a:r>
            <a:r>
              <a:rPr lang="en-GB" dirty="0"/>
              <a:t>and listen for “The total weight is more than 30 kg!”.</a:t>
            </a:r>
          </a:p>
        </p:txBody>
      </p:sp>
      <p:sp>
        <p:nvSpPr>
          <p:cNvPr id="3" name="Slide Number Placeholder 2">
            <a:extLst>
              <a:ext uri="{FF2B5EF4-FFF2-40B4-BE49-F238E27FC236}">
                <a16:creationId xmlns:a16="http://schemas.microsoft.com/office/drawing/2014/main" id="{66380A0C-41E7-E9C6-26D8-F1988C0E7E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Title 3">
            <a:extLst>
              <a:ext uri="{FF2B5EF4-FFF2-40B4-BE49-F238E27FC236}">
                <a16:creationId xmlns:a16="http://schemas.microsoft.com/office/drawing/2014/main" id="{C41DEB7C-CBB7-0BDF-DE74-C64100F81575}"/>
              </a:ext>
            </a:extLst>
          </p:cNvPr>
          <p:cNvSpPr>
            <a:spLocks noGrp="1"/>
          </p:cNvSpPr>
          <p:nvPr>
            <p:ph type="title"/>
          </p:nvPr>
        </p:nvSpPr>
        <p:spPr/>
        <p:txBody>
          <a:bodyPr>
            <a:normAutofit/>
          </a:bodyPr>
          <a:lstStyle/>
          <a:p>
            <a:r>
              <a:rPr lang="en-GB"/>
              <a:t>Pac(k)-man</a:t>
            </a:r>
            <a:endParaRPr lang="en-GB">
              <a:highlight>
                <a:srgbClr val="FFFF00"/>
              </a:highlight>
            </a:endParaRPr>
          </a:p>
        </p:txBody>
      </p:sp>
      <p:sp>
        <p:nvSpPr>
          <p:cNvPr id="5" name="Speech Bubble: Oval 4">
            <a:extLst>
              <a:ext uri="{FF2B5EF4-FFF2-40B4-BE49-F238E27FC236}">
                <a16:creationId xmlns:a16="http://schemas.microsoft.com/office/drawing/2014/main" id="{D4967969-1CEA-8ABC-A15F-5CFAABB65229}"/>
              </a:ext>
            </a:extLst>
          </p:cNvPr>
          <p:cNvSpPr/>
          <p:nvPr/>
        </p:nvSpPr>
        <p:spPr>
          <a:xfrm>
            <a:off x="8315959" y="1602361"/>
            <a:ext cx="3037841" cy="1898870"/>
          </a:xfrm>
          <a:prstGeom prst="wedgeEllipseCallout">
            <a:avLst>
              <a:gd name="adj1" fmla="val -60150"/>
              <a:gd name="adj2" fmla="val -51439"/>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tx1"/>
                </a:solidFill>
                <a:effectLst/>
                <a:uLnTx/>
                <a:uFillTx/>
              </a:rPr>
              <a:t>The ‘L</a:t>
            </a:r>
            <a:r>
              <a:rPr lang="en-GB" sz="1600" dirty="0" err="1">
                <a:solidFill>
                  <a:schemeClr val="tx1"/>
                </a:solidFill>
              </a:rPr>
              <a:t>ook</a:t>
            </a:r>
            <a:r>
              <a:rPr lang="en-GB" sz="1600" dirty="0">
                <a:solidFill>
                  <a:schemeClr val="tx1"/>
                </a:solidFill>
              </a:rPr>
              <a:t> and listen for…” slides outline what you might expect to see or hear from your mathematicians. </a:t>
            </a:r>
            <a:endParaRPr kumimoji="0" lang="en-GB" sz="1600" i="0" u="none" strike="noStrike" kern="1200" cap="none" spc="0" normalizeH="0" baseline="0" noProof="0" dirty="0">
              <a:ln>
                <a:noFill/>
              </a:ln>
              <a:solidFill>
                <a:schemeClr val="tx1"/>
              </a:solidFill>
              <a:effectLst/>
              <a:uLnTx/>
              <a:uFillTx/>
            </a:endParaRPr>
          </a:p>
        </p:txBody>
      </p:sp>
      <p:sp>
        <p:nvSpPr>
          <p:cNvPr id="6" name="Speech Bubble: Oval 5">
            <a:extLst>
              <a:ext uri="{FF2B5EF4-FFF2-40B4-BE49-F238E27FC236}">
                <a16:creationId xmlns:a16="http://schemas.microsoft.com/office/drawing/2014/main" id="{B15BAD8D-F457-D178-89C1-E9C5F7C0B96F}"/>
              </a:ext>
            </a:extLst>
          </p:cNvPr>
          <p:cNvSpPr/>
          <p:nvPr/>
        </p:nvSpPr>
        <p:spPr>
          <a:xfrm>
            <a:off x="8171045" y="3701256"/>
            <a:ext cx="3327668" cy="2044330"/>
          </a:xfrm>
          <a:prstGeom prst="wedgeEllipseCallout">
            <a:avLst>
              <a:gd name="adj1" fmla="val -53531"/>
              <a:gd name="adj2" fmla="val -54901"/>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rPr>
              <a:t>Words shown in </a:t>
            </a:r>
            <a:r>
              <a:rPr lang="en-GB" sz="1600" b="1" dirty="0">
                <a:solidFill>
                  <a:schemeClr val="tx2"/>
                </a:solidFill>
              </a:rPr>
              <a:t>purple bold </a:t>
            </a:r>
            <a:r>
              <a:rPr lang="en-GB" sz="1600" dirty="0">
                <a:solidFill>
                  <a:schemeClr val="tx1"/>
                </a:solidFill>
              </a:rPr>
              <a:t>are the AAA behaviours and Axiom Maths’ key phrases such as “Convince me”.</a:t>
            </a:r>
            <a:endParaRPr kumimoji="0" lang="en-GB" sz="1600" i="0" u="none" strike="noStrike" kern="1200" cap="none" spc="0" normalizeH="0" baseline="0" noProof="0" dirty="0">
              <a:ln>
                <a:noFill/>
              </a:ln>
              <a:solidFill>
                <a:schemeClr val="tx1"/>
              </a:solidFill>
              <a:effectLst/>
              <a:uLnTx/>
              <a:uFillTx/>
            </a:endParaRPr>
          </a:p>
        </p:txBody>
      </p:sp>
    </p:spTree>
    <p:extLst>
      <p:ext uri="{BB962C8B-B14F-4D97-AF65-F5344CB8AC3E}">
        <p14:creationId xmlns:p14="http://schemas.microsoft.com/office/powerpoint/2010/main" val="122743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745436-365C-E86F-6864-7B3098C785FA}"/>
              </a:ext>
            </a:extLst>
          </p:cNvPr>
          <p:cNvSpPr>
            <a:spLocks noGrp="1"/>
          </p:cNvSpPr>
          <p:nvPr>
            <p:ph idx="1"/>
          </p:nvPr>
        </p:nvSpPr>
        <p:spPr/>
        <p:txBody>
          <a:bodyPr>
            <a:noAutofit/>
          </a:bodyPr>
          <a:lstStyle/>
          <a:p>
            <a:pPr marL="342900" indent="-342900"/>
            <a:r>
              <a:rPr lang="en-GB" sz="1700" b="1" dirty="0"/>
              <a:t>This problem is impossible. The purpose is for the mathematicians to </a:t>
            </a:r>
            <a:r>
              <a:rPr lang="en-GB" sz="1700" b="1" i="1" dirty="0"/>
              <a:t>justify why</a:t>
            </a:r>
            <a:r>
              <a:rPr lang="en-GB" sz="1700" b="1" dirty="0"/>
              <a:t> the </a:t>
            </a:r>
            <a:br>
              <a:rPr lang="en-GB" sz="1700" b="1" dirty="0"/>
            </a:br>
            <a:r>
              <a:rPr lang="en-GB" sz="1700" b="1" dirty="0"/>
              <a:t>problem is impossible. </a:t>
            </a:r>
            <a:r>
              <a:rPr lang="en-GB" sz="1700" dirty="0"/>
              <a:t>Don’t rush them to this conclusion. Give them time to be </a:t>
            </a:r>
            <a:br>
              <a:rPr lang="en-GB" sz="1700" dirty="0"/>
            </a:br>
            <a:r>
              <a:rPr lang="en-GB" sz="1700" b="1" dirty="0">
                <a:solidFill>
                  <a:schemeClr val="tx2"/>
                </a:solidFill>
              </a:rPr>
              <a:t>adventurous</a:t>
            </a:r>
            <a:r>
              <a:rPr lang="en-GB" sz="1700" dirty="0"/>
              <a:t> independently first.</a:t>
            </a:r>
          </a:p>
          <a:p>
            <a:pPr marL="342900" indent="-342900"/>
            <a:r>
              <a:rPr lang="en-GB" dirty="0"/>
              <a:t>After enough thinking time to understand the context, suggest the mathematicians </a:t>
            </a:r>
            <a:br>
              <a:rPr lang="en-GB" dirty="0"/>
            </a:br>
            <a:r>
              <a:rPr lang="en-GB" dirty="0"/>
              <a:t>work in pairs or threes.</a:t>
            </a:r>
          </a:p>
          <a:p>
            <a:pPr marL="342900" indent="-342900"/>
            <a:r>
              <a:rPr lang="en-GB" sz="1700" dirty="0"/>
              <a:t>Use shared mini-whiteboards or our interactive </a:t>
            </a:r>
            <a:r>
              <a:rPr lang="en-GB" sz="1700" dirty="0" err="1"/>
              <a:t>Polypad</a:t>
            </a:r>
            <a:r>
              <a:rPr lang="en-GB" sz="1700" dirty="0"/>
              <a:t> to encourage collaboration. </a:t>
            </a:r>
          </a:p>
          <a:p>
            <a:pPr marL="342900" indent="-342900"/>
            <a:r>
              <a:rPr lang="en-GB" sz="1700" b="1" dirty="0"/>
              <a:t>Bring out the distinction between “I can’t do it” and “No-one can do it, it’s impossible”. </a:t>
            </a:r>
          </a:p>
          <a:p>
            <a:pPr marL="577537" lvl="1" indent="-342900"/>
            <a:r>
              <a:rPr lang="en-GB" sz="1700" dirty="0"/>
              <a:t>If the mathematicians say, “This is impossible” because they </a:t>
            </a:r>
            <a:br>
              <a:rPr lang="en-GB" sz="1700" dirty="0"/>
            </a:br>
            <a:r>
              <a:rPr lang="en-GB" sz="1700" dirty="0"/>
              <a:t>can’t do it, ask “How can you be </a:t>
            </a:r>
            <a:r>
              <a:rPr lang="en-GB" sz="1700" i="1" dirty="0"/>
              <a:t>sure</a:t>
            </a:r>
            <a:r>
              <a:rPr lang="en-GB" sz="1700" dirty="0"/>
              <a:t> that no one else will be </a:t>
            </a:r>
            <a:br>
              <a:rPr lang="en-GB" sz="1700" dirty="0"/>
            </a:br>
            <a:r>
              <a:rPr lang="en-GB" sz="1700" dirty="0"/>
              <a:t>able to say how the worker can fit the parcels in the sacks?” </a:t>
            </a:r>
          </a:p>
          <a:p>
            <a:pPr marL="577537" lvl="1" indent="-342900"/>
            <a:r>
              <a:rPr lang="en-GB" sz="1700" dirty="0"/>
              <a:t>If they convince themselves that it isn’t possible by one example </a:t>
            </a:r>
            <a:br>
              <a:rPr lang="en-GB" sz="1700" dirty="0"/>
            </a:br>
            <a:r>
              <a:rPr lang="en-GB" sz="1700" dirty="0"/>
              <a:t>e.g. “I tried it once and it didn’t work, so it can’t be done”, say </a:t>
            </a:r>
            <a:br>
              <a:rPr lang="en-GB" sz="1700" dirty="0"/>
            </a:br>
            <a:r>
              <a:rPr lang="en-GB" sz="1700" dirty="0"/>
              <a:t>“I think you should try another way.” Let them do so, then ask </a:t>
            </a:r>
            <a:br>
              <a:rPr lang="en-GB" sz="1700" dirty="0"/>
            </a:br>
            <a:r>
              <a:rPr lang="en-GB" sz="1700" dirty="0"/>
              <a:t>“Can you </a:t>
            </a:r>
            <a:r>
              <a:rPr lang="en-GB" sz="1700" b="1" dirty="0">
                <a:solidFill>
                  <a:schemeClr val="tx2"/>
                </a:solidFill>
              </a:rPr>
              <a:t>convince me </a:t>
            </a:r>
            <a:r>
              <a:rPr lang="en-GB" sz="1700" dirty="0"/>
              <a:t>that this won’t work whatever way you try </a:t>
            </a:r>
            <a:br>
              <a:rPr lang="en-GB" sz="1700" dirty="0"/>
            </a:br>
            <a:r>
              <a:rPr lang="en-GB" sz="1700" dirty="0"/>
              <a:t>to fit the parcels in?”</a:t>
            </a:r>
          </a:p>
          <a:p>
            <a:pPr marL="342900" indent="-342900"/>
            <a:r>
              <a:rPr lang="en-GB" sz="1700" b="1" dirty="0"/>
              <a:t>Before moving on, come back together as a circle to reinforce </a:t>
            </a:r>
            <a:br>
              <a:rPr lang="en-GB" sz="1700" b="1" dirty="0"/>
            </a:br>
            <a:r>
              <a:rPr lang="en-GB" sz="1700" b="1" dirty="0"/>
              <a:t>why this is impossible: The total weight is more than 30 kg.</a:t>
            </a:r>
          </a:p>
        </p:txBody>
      </p:sp>
      <p:sp>
        <p:nvSpPr>
          <p:cNvPr id="3" name="Slide Number Placeholder 2">
            <a:extLst>
              <a:ext uri="{FF2B5EF4-FFF2-40B4-BE49-F238E27FC236}">
                <a16:creationId xmlns:a16="http://schemas.microsoft.com/office/drawing/2014/main" id="{26AE26CB-7F30-2064-FFE1-392CD684E35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Title 3">
            <a:extLst>
              <a:ext uri="{FF2B5EF4-FFF2-40B4-BE49-F238E27FC236}">
                <a16:creationId xmlns:a16="http://schemas.microsoft.com/office/drawing/2014/main" id="{35C030EB-F472-70F3-4088-68803E88872B}"/>
              </a:ext>
            </a:extLst>
          </p:cNvPr>
          <p:cNvSpPr>
            <a:spLocks noGrp="1"/>
          </p:cNvSpPr>
          <p:nvPr>
            <p:ph type="title"/>
          </p:nvPr>
        </p:nvSpPr>
        <p:spPr/>
        <p:txBody>
          <a:bodyPr>
            <a:normAutofit/>
          </a:bodyPr>
          <a:lstStyle/>
          <a:p>
            <a:r>
              <a:rPr lang="en-GB"/>
              <a:t>Pac(k)-man</a:t>
            </a:r>
            <a:endParaRPr lang="en-GB">
              <a:highlight>
                <a:srgbClr val="FFFF00"/>
              </a:highlight>
            </a:endParaRPr>
          </a:p>
        </p:txBody>
      </p:sp>
      <p:sp>
        <p:nvSpPr>
          <p:cNvPr id="6" name="Speech Bubble: Oval 5">
            <a:extLst>
              <a:ext uri="{FF2B5EF4-FFF2-40B4-BE49-F238E27FC236}">
                <a16:creationId xmlns:a16="http://schemas.microsoft.com/office/drawing/2014/main" id="{5D8D7182-E29C-D0FD-6194-3E4D2E4043B9}"/>
              </a:ext>
            </a:extLst>
          </p:cNvPr>
          <p:cNvSpPr/>
          <p:nvPr/>
        </p:nvSpPr>
        <p:spPr>
          <a:xfrm>
            <a:off x="7666618" y="3379743"/>
            <a:ext cx="4299288" cy="2206003"/>
          </a:xfrm>
          <a:prstGeom prst="wedgeEllipseCallout">
            <a:avLst>
              <a:gd name="adj1" fmla="val -51007"/>
              <a:gd name="adj2" fmla="val -44222"/>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lang="en-GB" sz="1600" dirty="0">
                <a:solidFill>
                  <a:schemeClr val="tx1"/>
                </a:solidFill>
              </a:rPr>
              <a:t>These slides show the essential learning in </a:t>
            </a:r>
            <a:r>
              <a:rPr lang="en-GB" sz="1600" b="1" dirty="0">
                <a:solidFill>
                  <a:schemeClr val="tx1"/>
                </a:solidFill>
              </a:rPr>
              <a:t>bold</a:t>
            </a:r>
            <a:r>
              <a:rPr lang="en-GB" sz="1600" dirty="0">
                <a:solidFill>
                  <a:schemeClr val="tx1"/>
                </a:solidFill>
              </a:rPr>
              <a:t> and suggest ways to ’Bring out the maths’ from the mathematicians. Further prompts are provided that you might find useful.</a:t>
            </a:r>
            <a:endParaRPr kumimoji="0" lang="en-GB" sz="1600" i="0" u="none" strike="noStrike" kern="1200" cap="none" spc="0" normalizeH="0" baseline="0" noProof="0" dirty="0">
              <a:ln>
                <a:noFill/>
              </a:ln>
              <a:solidFill>
                <a:schemeClr val="tx1"/>
              </a:solidFill>
              <a:effectLst/>
              <a:uLnTx/>
              <a:uFillTx/>
            </a:endParaRPr>
          </a:p>
        </p:txBody>
      </p:sp>
      <p:grpSp>
        <p:nvGrpSpPr>
          <p:cNvPr id="5" name="Group 4">
            <a:extLst>
              <a:ext uri="{FF2B5EF4-FFF2-40B4-BE49-F238E27FC236}">
                <a16:creationId xmlns:a16="http://schemas.microsoft.com/office/drawing/2014/main" id="{3CCA1841-65FF-1447-95C3-AA663AB5DE58}"/>
              </a:ext>
            </a:extLst>
          </p:cNvPr>
          <p:cNvGrpSpPr/>
          <p:nvPr/>
        </p:nvGrpSpPr>
        <p:grpSpPr>
          <a:xfrm>
            <a:off x="9628806" y="2177656"/>
            <a:ext cx="770566" cy="403894"/>
            <a:chOff x="8453996" y="4245769"/>
            <a:chExt cx="770566" cy="403894"/>
          </a:xfrm>
        </p:grpSpPr>
        <p:pic>
          <p:nvPicPr>
            <p:cNvPr id="7" name="Graphic 6" descr="Hike with solid fill">
              <a:extLst>
                <a:ext uri="{FF2B5EF4-FFF2-40B4-BE49-F238E27FC236}">
                  <a16:creationId xmlns:a16="http://schemas.microsoft.com/office/drawing/2014/main" id="{45BF736F-B5E2-9836-6D3F-0D36AEFA26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53996" y="4249889"/>
              <a:ext cx="395654" cy="395654"/>
            </a:xfrm>
            <a:prstGeom prst="rect">
              <a:avLst/>
            </a:prstGeom>
          </p:spPr>
        </p:pic>
        <p:pic>
          <p:nvPicPr>
            <p:cNvPr id="8" name="Graphic 7" descr="Hike with solid fill">
              <a:extLst>
                <a:ext uri="{FF2B5EF4-FFF2-40B4-BE49-F238E27FC236}">
                  <a16:creationId xmlns:a16="http://schemas.microsoft.com/office/drawing/2014/main" id="{DFCDC002-A0E0-6BE7-1F43-DE39DFE52B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31081" y="4254009"/>
              <a:ext cx="395654" cy="395654"/>
            </a:xfrm>
            <a:prstGeom prst="rect">
              <a:avLst/>
            </a:prstGeom>
          </p:spPr>
        </p:pic>
        <p:pic>
          <p:nvPicPr>
            <p:cNvPr id="9" name="Graphic 8" descr="Hike with solid fill">
              <a:extLst>
                <a:ext uri="{FF2B5EF4-FFF2-40B4-BE49-F238E27FC236}">
                  <a16:creationId xmlns:a16="http://schemas.microsoft.com/office/drawing/2014/main" id="{5EF2848F-73DC-0691-FAAB-1F1C32BD9D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28908" y="4245769"/>
              <a:ext cx="395654" cy="395654"/>
            </a:xfrm>
            <a:prstGeom prst="rect">
              <a:avLst/>
            </a:prstGeom>
          </p:spPr>
        </p:pic>
      </p:grpSp>
      <p:pic>
        <p:nvPicPr>
          <p:cNvPr id="10" name="Graphic 9" descr="Hike with solid fill">
            <a:extLst>
              <a:ext uri="{FF2B5EF4-FFF2-40B4-BE49-F238E27FC236}">
                <a16:creationId xmlns:a16="http://schemas.microsoft.com/office/drawing/2014/main" id="{2741AB1D-EBB4-0F6E-A20C-874D4C5D4D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6262" y="1427869"/>
            <a:ext cx="395654" cy="395654"/>
          </a:xfrm>
          <a:prstGeom prst="rect">
            <a:avLst/>
          </a:prstGeom>
        </p:spPr>
      </p:pic>
    </p:spTree>
    <p:extLst>
      <p:ext uri="{BB962C8B-B14F-4D97-AF65-F5344CB8AC3E}">
        <p14:creationId xmlns:p14="http://schemas.microsoft.com/office/powerpoint/2010/main" val="3211925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D697-0E2E-4777-B460-182F15004228}"/>
              </a:ext>
            </a:extLst>
          </p:cNvPr>
          <p:cNvSpPr>
            <a:spLocks noGrp="1"/>
          </p:cNvSpPr>
          <p:nvPr>
            <p:ph type="title"/>
          </p:nvPr>
        </p:nvSpPr>
        <p:spPr/>
        <p:txBody>
          <a:bodyPr>
            <a:normAutofit/>
          </a:bodyPr>
          <a:lstStyle/>
          <a:p>
            <a:r>
              <a:rPr lang="en-GB" dirty="0"/>
              <a:t>Sort it out</a:t>
            </a:r>
            <a:endParaRPr lang="en-GB" dirty="0">
              <a:highlight>
                <a:srgbClr val="FFFF00"/>
              </a:highlight>
            </a:endParaRPr>
          </a:p>
        </p:txBody>
      </p:sp>
      <p:sp>
        <p:nvSpPr>
          <p:cNvPr id="3" name="Content Placeholder 2" descr="In a post office, parcels are being placed into sacks.&#10;No sack is allowed to contain more than 10 kg of parcels. &#10;&#10;Shown above are the weights of the parcels that the postal worker needs to fit into three sacks on two different days.&#10;&#10;In each of the cases say whether the postal worker can fit the parcels into only three sacks in only one way, &#10;can fit the parcels into only three sacks in more than one way, &#10;or cannot fit the parcels in the sacks at all. &#10;&#10;&#10;">
            <a:extLst>
              <a:ext uri="{FF2B5EF4-FFF2-40B4-BE49-F238E27FC236}">
                <a16:creationId xmlns:a16="http://schemas.microsoft.com/office/drawing/2014/main" id="{AD8DE780-83F3-2F37-8E74-D02750547790}"/>
              </a:ext>
            </a:extLst>
          </p:cNvPr>
          <p:cNvSpPr>
            <a:spLocks noGrp="1"/>
          </p:cNvSpPr>
          <p:nvPr>
            <p:ph idx="1"/>
          </p:nvPr>
        </p:nvSpPr>
        <p:spPr/>
        <p:txBody>
          <a:bodyPr/>
          <a:lstStyle/>
          <a:p>
            <a:r>
              <a:rPr lang="en-GB"/>
              <a:t>In a post office, parcels are being placed into sacks.</a:t>
            </a:r>
          </a:p>
          <a:p>
            <a:r>
              <a:rPr lang="en-GB"/>
              <a:t>No sack is allowed to contain </a:t>
            </a:r>
            <a:r>
              <a:rPr lang="en-GB" b="1">
                <a:solidFill>
                  <a:schemeClr val="tx2"/>
                </a:solidFill>
              </a:rPr>
              <a:t>more than 10 kg </a:t>
            </a:r>
            <a:r>
              <a:rPr lang="en-GB"/>
              <a:t>of parcels. </a:t>
            </a:r>
            <a:br>
              <a:rPr lang="en-GB"/>
            </a:br>
            <a:br>
              <a:rPr lang="en-GB"/>
            </a:br>
            <a:r>
              <a:rPr lang="en-GB"/>
              <a:t>a)                                             b)                                           </a:t>
            </a:r>
            <a:br>
              <a:rPr lang="en-GB"/>
            </a:br>
            <a:br>
              <a:rPr lang="en-GB"/>
            </a:br>
            <a:br>
              <a:rPr lang="en-GB"/>
            </a:br>
            <a:br>
              <a:rPr lang="en-GB"/>
            </a:br>
            <a:r>
              <a:rPr lang="en-GB"/>
              <a:t>Shown above are the weights of the parcels that the postal worker needs to fit into three sacks on two different days.</a:t>
            </a:r>
          </a:p>
          <a:p>
            <a:br>
              <a:rPr lang="en-GB"/>
            </a:br>
            <a:r>
              <a:rPr lang="en-GB"/>
              <a:t>In each of the cases say whether the postal worker</a:t>
            </a:r>
          </a:p>
          <a:p>
            <a:pPr marL="514350" indent="-514350">
              <a:spcAft>
                <a:spcPts val="300"/>
              </a:spcAft>
              <a:buFont typeface="Arial" panose="020B0604020202020204" pitchFamily="34" charset="0"/>
              <a:buChar char="•"/>
            </a:pPr>
            <a:r>
              <a:rPr lang="en-GB"/>
              <a:t>can fit the parcels into only three sacks in </a:t>
            </a:r>
            <a:r>
              <a:rPr lang="en-GB" b="1">
                <a:solidFill>
                  <a:schemeClr val="tx2"/>
                </a:solidFill>
              </a:rPr>
              <a:t>only one </a:t>
            </a:r>
            <a:r>
              <a:rPr lang="en-GB"/>
              <a:t>way, </a:t>
            </a:r>
          </a:p>
          <a:p>
            <a:pPr marL="514350" indent="-514350">
              <a:spcAft>
                <a:spcPts val="300"/>
              </a:spcAft>
              <a:buFont typeface="Arial" panose="020B0604020202020204" pitchFamily="34" charset="0"/>
              <a:buChar char="•"/>
            </a:pPr>
            <a:r>
              <a:rPr lang="en-GB"/>
              <a:t>can fit the parcels into only three sacks in </a:t>
            </a:r>
            <a:r>
              <a:rPr lang="en-GB" b="1">
                <a:solidFill>
                  <a:schemeClr val="tx2"/>
                </a:solidFill>
              </a:rPr>
              <a:t>more than one</a:t>
            </a:r>
            <a:r>
              <a:rPr lang="en-GB"/>
              <a:t> way, </a:t>
            </a:r>
          </a:p>
          <a:p>
            <a:pPr marL="514350" indent="-514350">
              <a:spcAft>
                <a:spcPts val="300"/>
              </a:spcAft>
              <a:buFont typeface="Arial" panose="020B0604020202020204" pitchFamily="34" charset="0"/>
              <a:buChar char="•"/>
            </a:pPr>
            <a:r>
              <a:rPr lang="en-GB"/>
              <a:t>or </a:t>
            </a:r>
            <a:r>
              <a:rPr lang="en-GB" b="1">
                <a:solidFill>
                  <a:schemeClr val="tx2"/>
                </a:solidFill>
              </a:rPr>
              <a:t>cannot fit</a:t>
            </a:r>
            <a:r>
              <a:rPr lang="en-GB"/>
              <a:t> the parcels in the sacks at all. </a:t>
            </a:r>
          </a:p>
          <a:p>
            <a:pPr>
              <a:spcAft>
                <a:spcPts val="300"/>
              </a:spcAft>
            </a:pPr>
            <a:endParaRPr lang="en-GB"/>
          </a:p>
          <a:p>
            <a:endParaRPr lang="en-GB"/>
          </a:p>
        </p:txBody>
      </p:sp>
      <p:graphicFrame>
        <p:nvGraphicFramePr>
          <p:cNvPr id="9" name="Table 8" descr="a) 9 kg, 7 kg, 6 kg, 4 kg, 3 kg, 1 kg">
            <a:extLst>
              <a:ext uri="{FF2B5EF4-FFF2-40B4-BE49-F238E27FC236}">
                <a16:creationId xmlns:a16="http://schemas.microsoft.com/office/drawing/2014/main" id="{68252859-079A-289B-967A-8BEBAC80F4DB}"/>
              </a:ext>
            </a:extLst>
          </p:cNvPr>
          <p:cNvGraphicFramePr>
            <a:graphicFrameLocks noGrp="1"/>
          </p:cNvGraphicFramePr>
          <p:nvPr>
            <p:extLst>
              <p:ext uri="{D42A27DB-BD31-4B8C-83A1-F6EECF244321}">
                <p14:modId xmlns:p14="http://schemas.microsoft.com/office/powerpoint/2010/main" val="2215105516"/>
              </p:ext>
            </p:extLst>
          </p:nvPr>
        </p:nvGraphicFramePr>
        <p:xfrm>
          <a:off x="1233907" y="2643748"/>
          <a:ext cx="2528097" cy="792480"/>
        </p:xfrm>
        <a:graphic>
          <a:graphicData uri="http://schemas.openxmlformats.org/drawingml/2006/table">
            <a:tbl>
              <a:tblPr firstRow="1" bandRow="1">
                <a:tableStyleId>{5C22544A-7EE6-4342-B048-85BDC9FD1C3A}</a:tableStyleId>
              </a:tblPr>
              <a:tblGrid>
                <a:gridCol w="842699">
                  <a:extLst>
                    <a:ext uri="{9D8B030D-6E8A-4147-A177-3AD203B41FA5}">
                      <a16:colId xmlns:a16="http://schemas.microsoft.com/office/drawing/2014/main" val="742005826"/>
                    </a:ext>
                  </a:extLst>
                </a:gridCol>
                <a:gridCol w="842699">
                  <a:extLst>
                    <a:ext uri="{9D8B030D-6E8A-4147-A177-3AD203B41FA5}">
                      <a16:colId xmlns:a16="http://schemas.microsoft.com/office/drawing/2014/main" val="1990199911"/>
                    </a:ext>
                  </a:extLst>
                </a:gridCol>
                <a:gridCol w="842699">
                  <a:extLst>
                    <a:ext uri="{9D8B030D-6E8A-4147-A177-3AD203B41FA5}">
                      <a16:colId xmlns:a16="http://schemas.microsoft.com/office/drawing/2014/main" val="3651761828"/>
                    </a:ext>
                  </a:extLst>
                </a:gridCol>
              </a:tblGrid>
              <a:tr h="370840">
                <a:tc>
                  <a:txBody>
                    <a:bodyPr/>
                    <a:lstStyle/>
                    <a:p>
                      <a:pPr algn="ctr"/>
                      <a:r>
                        <a:rPr lang="en-GB" sz="2000" b="0">
                          <a:solidFill>
                            <a:schemeClr val="tx1"/>
                          </a:solidFill>
                        </a:rPr>
                        <a:t>9 kg</a:t>
                      </a:r>
                    </a:p>
                  </a:txBody>
                  <a:tcPr>
                    <a:lnL w="28575" cap="flat" cmpd="sng" algn="ctr">
                      <a:solidFill>
                        <a:schemeClr val="accent1"/>
                      </a:solidFill>
                      <a:prstDash val="solid"/>
                      <a:round/>
                      <a:headEnd type="none" w="med" len="med"/>
                      <a:tailEnd type="none" w="med" len="med"/>
                    </a:lnL>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7 kg</a:t>
                      </a:r>
                    </a:p>
                  </a:txBody>
                  <a:tcPr>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6 kg</a:t>
                      </a:r>
                    </a:p>
                  </a:txBody>
                  <a:tcPr>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628483971"/>
                  </a:ext>
                </a:extLst>
              </a:tr>
              <a:tr h="370840">
                <a:tc>
                  <a:txBody>
                    <a:bodyPr/>
                    <a:lstStyle/>
                    <a:p>
                      <a:pPr algn="ctr"/>
                      <a:r>
                        <a:rPr lang="en-GB" sz="2000" b="0"/>
                        <a:t>4 kg</a:t>
                      </a:r>
                    </a:p>
                  </a:txBody>
                  <a:tcPr>
                    <a:lnL w="28575" cap="flat" cmpd="sng" algn="ctr">
                      <a:solidFill>
                        <a:schemeClr val="accent1"/>
                      </a:solidFill>
                      <a:prstDash val="solid"/>
                      <a:round/>
                      <a:headEnd type="none" w="med" len="med"/>
                      <a:tailEnd type="none" w="med" len="med"/>
                    </a:lnL>
                    <a:lnB w="28575" cap="flat" cmpd="sng" algn="ctr">
                      <a:solidFill>
                        <a:schemeClr val="accent1"/>
                      </a:solidFill>
                      <a:prstDash val="solid"/>
                      <a:round/>
                      <a:headEnd type="none" w="med" len="med"/>
                      <a:tailEnd type="none" w="med" len="med"/>
                    </a:lnB>
                    <a:noFill/>
                  </a:tcPr>
                </a:tc>
                <a:tc>
                  <a:txBody>
                    <a:bodyPr/>
                    <a:lstStyle/>
                    <a:p>
                      <a:pPr algn="ctr"/>
                      <a:r>
                        <a:rPr lang="en-GB" sz="2000" b="0"/>
                        <a:t>3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1 kg</a:t>
                      </a:r>
                    </a:p>
                  </a:txBody>
                  <a:tcPr>
                    <a:lnR w="28575" cap="flat" cmpd="sng" algn="ctr">
                      <a:solidFill>
                        <a:schemeClr val="accent1"/>
                      </a:solidFill>
                      <a:prstDash val="solid"/>
                      <a:round/>
                      <a:headEnd type="none" w="med" len="med"/>
                      <a:tailEnd type="none" w="med" len="med"/>
                    </a:lnR>
                    <a:lnB w="285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807802833"/>
                  </a:ext>
                </a:extLst>
              </a:tr>
            </a:tbl>
          </a:graphicData>
        </a:graphic>
      </p:graphicFrame>
      <p:graphicFrame>
        <p:nvGraphicFramePr>
          <p:cNvPr id="10" name="Table 9" descr="b) 9 kg, 7 kg, 5 kg, 4 kg, 2 kg, 2 kg">
            <a:extLst>
              <a:ext uri="{FF2B5EF4-FFF2-40B4-BE49-F238E27FC236}">
                <a16:creationId xmlns:a16="http://schemas.microsoft.com/office/drawing/2014/main" id="{450285FD-E39D-94BE-A0F7-B499FC82F32C}"/>
              </a:ext>
            </a:extLst>
          </p:cNvPr>
          <p:cNvGraphicFramePr>
            <a:graphicFrameLocks noGrp="1"/>
          </p:cNvGraphicFramePr>
          <p:nvPr>
            <p:extLst>
              <p:ext uri="{D42A27DB-BD31-4B8C-83A1-F6EECF244321}">
                <p14:modId xmlns:p14="http://schemas.microsoft.com/office/powerpoint/2010/main" val="2505790002"/>
              </p:ext>
            </p:extLst>
          </p:nvPr>
        </p:nvGraphicFramePr>
        <p:xfrm>
          <a:off x="4585287" y="2643748"/>
          <a:ext cx="2528097" cy="792480"/>
        </p:xfrm>
        <a:graphic>
          <a:graphicData uri="http://schemas.openxmlformats.org/drawingml/2006/table">
            <a:tbl>
              <a:tblPr firstRow="1" bandRow="1">
                <a:tableStyleId>{5C22544A-7EE6-4342-B048-85BDC9FD1C3A}</a:tableStyleId>
              </a:tblPr>
              <a:tblGrid>
                <a:gridCol w="842699">
                  <a:extLst>
                    <a:ext uri="{9D8B030D-6E8A-4147-A177-3AD203B41FA5}">
                      <a16:colId xmlns:a16="http://schemas.microsoft.com/office/drawing/2014/main" val="742005826"/>
                    </a:ext>
                  </a:extLst>
                </a:gridCol>
                <a:gridCol w="842699">
                  <a:extLst>
                    <a:ext uri="{9D8B030D-6E8A-4147-A177-3AD203B41FA5}">
                      <a16:colId xmlns:a16="http://schemas.microsoft.com/office/drawing/2014/main" val="1990199911"/>
                    </a:ext>
                  </a:extLst>
                </a:gridCol>
                <a:gridCol w="842699">
                  <a:extLst>
                    <a:ext uri="{9D8B030D-6E8A-4147-A177-3AD203B41FA5}">
                      <a16:colId xmlns:a16="http://schemas.microsoft.com/office/drawing/2014/main" val="3651761828"/>
                    </a:ext>
                  </a:extLst>
                </a:gridCol>
              </a:tblGrid>
              <a:tr h="370840">
                <a:tc>
                  <a:txBody>
                    <a:bodyPr/>
                    <a:lstStyle/>
                    <a:p>
                      <a:pPr algn="ctr"/>
                      <a:r>
                        <a:rPr lang="en-GB" sz="2000" b="0">
                          <a:solidFill>
                            <a:schemeClr val="tx1"/>
                          </a:solidFill>
                        </a:rPr>
                        <a:t>9 kg</a:t>
                      </a:r>
                    </a:p>
                  </a:txBody>
                  <a:tcPr>
                    <a:lnL w="28575" cap="flat" cmpd="sng" algn="ctr">
                      <a:solidFill>
                        <a:schemeClr val="accent1"/>
                      </a:solidFill>
                      <a:prstDash val="solid"/>
                      <a:round/>
                      <a:headEnd type="none" w="med" len="med"/>
                      <a:tailEnd type="none" w="med" len="med"/>
                    </a:lnL>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7 kg</a:t>
                      </a:r>
                    </a:p>
                  </a:txBody>
                  <a:tcPr>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5 kg</a:t>
                      </a:r>
                    </a:p>
                  </a:txBody>
                  <a:tcPr>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628483971"/>
                  </a:ext>
                </a:extLst>
              </a:tr>
              <a:tr h="370840">
                <a:tc>
                  <a:txBody>
                    <a:bodyPr/>
                    <a:lstStyle/>
                    <a:p>
                      <a:pPr algn="ctr"/>
                      <a:r>
                        <a:rPr lang="en-GB" sz="2000" b="0"/>
                        <a:t>4 kg</a:t>
                      </a:r>
                    </a:p>
                  </a:txBody>
                  <a:tcPr>
                    <a:lnL w="28575" cap="flat" cmpd="sng" algn="ctr">
                      <a:solidFill>
                        <a:schemeClr val="accent1"/>
                      </a:solidFill>
                      <a:prstDash val="solid"/>
                      <a:round/>
                      <a:headEnd type="none" w="med" len="med"/>
                      <a:tailEnd type="none" w="med" len="med"/>
                    </a:lnL>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R w="28575" cap="flat" cmpd="sng" algn="ctr">
                      <a:solidFill>
                        <a:schemeClr val="accent1"/>
                      </a:solidFill>
                      <a:prstDash val="solid"/>
                      <a:round/>
                      <a:headEnd type="none" w="med" len="med"/>
                      <a:tailEnd type="none" w="med" len="med"/>
                    </a:lnR>
                    <a:lnB w="285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807802833"/>
                  </a:ext>
                </a:extLst>
              </a:tr>
            </a:tbl>
          </a:graphicData>
        </a:graphic>
      </p:graphicFrame>
      <p:sp>
        <p:nvSpPr>
          <p:cNvPr id="6" name="Speech Bubble: Oval 5">
            <a:extLst>
              <a:ext uri="{FF2B5EF4-FFF2-40B4-BE49-F238E27FC236}">
                <a16:creationId xmlns:a16="http://schemas.microsoft.com/office/drawing/2014/main" id="{76F80CB1-7980-8347-C162-02D3C6FFAD05}"/>
              </a:ext>
              <a:ext uri="{C183D7F6-B498-43B3-948B-1728B52AA6E4}">
                <adec:decorative xmlns:adec="http://schemas.microsoft.com/office/drawing/2017/decorative" val="1"/>
              </a:ext>
            </a:extLst>
          </p:cNvPr>
          <p:cNvSpPr/>
          <p:nvPr/>
        </p:nvSpPr>
        <p:spPr>
          <a:xfrm>
            <a:off x="7721588" y="1705972"/>
            <a:ext cx="3901755" cy="1938500"/>
          </a:xfrm>
          <a:prstGeom prst="wedgeEllipseCallout">
            <a:avLst>
              <a:gd name="adj1" fmla="val -57646"/>
              <a:gd name="adj2" fmla="val 6057"/>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noProof="0" dirty="0">
                <a:solidFill>
                  <a:schemeClr val="tx1"/>
                </a:solidFill>
              </a:rPr>
              <a:t>Part c) appears on the next slide, so mentors can decide when it appears to their mathematicians. This might be straight away or after they’ve tried a) and b). </a:t>
            </a:r>
            <a:endParaRPr kumimoji="0" lang="en-GB" sz="1600" b="1" i="0" u="none" strike="noStrike" kern="1200" cap="none" spc="0" normalizeH="0" baseline="0" noProof="0" dirty="0">
              <a:ln>
                <a:noFill/>
              </a:ln>
              <a:solidFill>
                <a:schemeClr val="tx1"/>
              </a:solidFill>
              <a:effectLst/>
              <a:uLnTx/>
              <a:uFillTx/>
            </a:endParaRPr>
          </a:p>
        </p:txBody>
      </p:sp>
      <p:sp>
        <p:nvSpPr>
          <p:cNvPr id="4" name="Slide Number Placeholder 3">
            <a:extLst>
              <a:ext uri="{FF2B5EF4-FFF2-40B4-BE49-F238E27FC236}">
                <a16:creationId xmlns:a16="http://schemas.microsoft.com/office/drawing/2014/main" id="{5034D85A-6C9C-3809-63DB-4EE0D823FE1A}"/>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Speech Bubble: Oval 4">
            <a:extLst>
              <a:ext uri="{FF2B5EF4-FFF2-40B4-BE49-F238E27FC236}">
                <a16:creationId xmlns:a16="http://schemas.microsoft.com/office/drawing/2014/main" id="{3ABEDA61-1528-1C1A-B42B-A2F38CF10871}"/>
              </a:ext>
              <a:ext uri="{C183D7F6-B498-43B3-948B-1728B52AA6E4}">
                <adec:decorative xmlns:adec="http://schemas.microsoft.com/office/drawing/2017/decorative" val="1"/>
              </a:ext>
            </a:extLst>
          </p:cNvPr>
          <p:cNvSpPr/>
          <p:nvPr/>
        </p:nvSpPr>
        <p:spPr>
          <a:xfrm>
            <a:off x="8366467" y="4261872"/>
            <a:ext cx="3482162" cy="2268331"/>
          </a:xfrm>
          <a:prstGeom prst="wedgeEllipseCallout">
            <a:avLst>
              <a:gd name="adj1" fmla="val -60448"/>
              <a:gd name="adj2" fmla="val -27126"/>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rPr>
              <a:t>Axiom Maths circles </a:t>
            </a:r>
            <a:r>
              <a:rPr kumimoji="0" lang="en-GB" sz="1600" i="0" u="none" strike="noStrike" kern="1200" cap="none" spc="0" normalizeH="0" baseline="0" noProof="0" dirty="0">
                <a:ln>
                  <a:noFill/>
                </a:ln>
                <a:solidFill>
                  <a:schemeClr val="tx1"/>
                </a:solidFill>
                <a:effectLst/>
                <a:uLnTx/>
                <a:uFillTx/>
              </a:rPr>
              <a:t>are carefully sequenced: this question will help prepare the mathematicians for a more formal treatment of combinatorics in later sessions.</a:t>
            </a:r>
            <a:endParaRPr kumimoji="0" lang="en-GB" sz="1600" b="1" i="0" u="none" strike="noStrike" kern="1200" cap="none" spc="0" normalizeH="0" baseline="0" noProof="0" dirty="0">
              <a:ln>
                <a:noFill/>
              </a:ln>
              <a:solidFill>
                <a:schemeClr val="tx1"/>
              </a:solidFill>
              <a:effectLst/>
              <a:uLnTx/>
              <a:uFillTx/>
            </a:endParaRPr>
          </a:p>
        </p:txBody>
      </p:sp>
    </p:spTree>
    <p:extLst>
      <p:ext uri="{BB962C8B-B14F-4D97-AF65-F5344CB8AC3E}">
        <p14:creationId xmlns:p14="http://schemas.microsoft.com/office/powerpoint/2010/main" val="1048389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nextCondLst>
                <p:cond evt="onClick" delay="0">
                  <p:tgtEl>
                    <p:spTgt spid="4"/>
                  </p:tgtEl>
                </p:cond>
              </p:nextCondLst>
            </p:seq>
          </p:childTnLst>
        </p:cTn>
      </p:par>
    </p:tnLst>
    <p:bldLst>
      <p:bldP spid="6"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7EE644-24B0-9B9C-D48A-F593ED59D9F7}"/>
              </a:ext>
            </a:extLst>
          </p:cNvPr>
          <p:cNvSpPr>
            <a:spLocks noGrp="1"/>
          </p:cNvSpPr>
          <p:nvPr>
            <p:ph idx="15"/>
          </p:nvPr>
        </p:nvSpPr>
        <p:spPr>
          <a:xfrm>
            <a:off x="5590800" y="1379463"/>
            <a:ext cx="4572001" cy="4643587"/>
          </a:xfrm>
        </p:spPr>
        <p:txBody>
          <a:bodyPr>
            <a:noAutofit/>
          </a:bodyPr>
          <a:lstStyle/>
          <a:p>
            <a:r>
              <a:rPr lang="en-GB" dirty="0"/>
              <a:t>Decide how the mathematicians will communicate their justifications for each part: will they write down a sentence on paper, or in the online chat (if working online), or speak ‘round the table’ one at a time?</a:t>
            </a:r>
          </a:p>
          <a:p>
            <a:r>
              <a:rPr lang="en-GB" dirty="0"/>
              <a:t>For these problems, first ask them to work independently. Speak to them individually to ‘sense check’ their reasoning, then bring them together to compare and comment </a:t>
            </a:r>
            <a:br>
              <a:rPr lang="en-GB" dirty="0"/>
            </a:br>
            <a:r>
              <a:rPr lang="en-GB" dirty="0"/>
              <a:t>on each other’s work.</a:t>
            </a:r>
          </a:p>
          <a:p>
            <a:r>
              <a:rPr lang="en-GB" b="1" dirty="0"/>
              <a:t>For a) bring out that there is </a:t>
            </a:r>
            <a:br>
              <a:rPr lang="en-GB" b="1" dirty="0"/>
            </a:br>
            <a:r>
              <a:rPr lang="en-GB" b="1" dirty="0"/>
              <a:t>exactly one way. </a:t>
            </a:r>
          </a:p>
          <a:p>
            <a:pPr lvl="1"/>
            <a:r>
              <a:rPr lang="en-GB" dirty="0"/>
              <a:t>Ask “Could any of the sacks </a:t>
            </a:r>
            <a:br>
              <a:rPr lang="en-GB" dirty="0"/>
            </a:br>
            <a:r>
              <a:rPr lang="en-GB" dirty="0"/>
              <a:t>contain less than 10 kg?”</a:t>
            </a:r>
          </a:p>
          <a:p>
            <a:pPr lvl="1"/>
            <a:r>
              <a:rPr lang="en-GB" dirty="0"/>
              <a:t>“Is there another way of fitting the </a:t>
            </a:r>
            <a:br>
              <a:rPr lang="en-GB" dirty="0"/>
            </a:br>
            <a:r>
              <a:rPr lang="en-GB" dirty="0"/>
              <a:t>parcels in the sacks? How do you know?”</a:t>
            </a:r>
          </a:p>
          <a:p>
            <a:endParaRPr lang="en-GB" dirty="0"/>
          </a:p>
        </p:txBody>
      </p:sp>
      <p:sp>
        <p:nvSpPr>
          <p:cNvPr id="3" name="Content Placeholder 2">
            <a:extLst>
              <a:ext uri="{FF2B5EF4-FFF2-40B4-BE49-F238E27FC236}">
                <a16:creationId xmlns:a16="http://schemas.microsoft.com/office/drawing/2014/main" id="{6F188EDA-B2D7-6F86-6CC8-19B1EC1AF93B}"/>
              </a:ext>
            </a:extLst>
          </p:cNvPr>
          <p:cNvSpPr>
            <a:spLocks noGrp="1"/>
          </p:cNvSpPr>
          <p:nvPr>
            <p:ph idx="1"/>
          </p:nvPr>
        </p:nvSpPr>
        <p:spPr>
          <a:xfrm>
            <a:off x="609599" y="1379463"/>
            <a:ext cx="4572001" cy="4643587"/>
          </a:xfrm>
        </p:spPr>
        <p:txBody>
          <a:bodyPr/>
          <a:lstStyle/>
          <a:p>
            <a:r>
              <a:rPr lang="en-GB" dirty="0"/>
              <a:t>For a)</a:t>
            </a:r>
          </a:p>
          <a:p>
            <a:r>
              <a:rPr lang="en-GB" dirty="0"/>
              <a:t>“I can see how to use </a:t>
            </a:r>
            <a:r>
              <a:rPr lang="en-GB" u="sng" dirty="0"/>
              <a:t>number bonds</a:t>
            </a:r>
            <a:r>
              <a:rPr lang="en-GB" dirty="0"/>
              <a:t> </a:t>
            </a:r>
            <a:br>
              <a:rPr lang="en-GB" dirty="0"/>
            </a:br>
            <a:r>
              <a:rPr lang="en-GB" dirty="0"/>
              <a:t>to 10.”</a:t>
            </a:r>
          </a:p>
          <a:p>
            <a:r>
              <a:rPr lang="en-GB" dirty="0"/>
              <a:t>“Because the total is 30 kg, there has to be 10 kg in each sack.”</a:t>
            </a:r>
          </a:p>
          <a:p>
            <a:r>
              <a:rPr lang="en-GB" dirty="0"/>
              <a:t>“There’s only one way to do it. </a:t>
            </a:r>
            <a:br>
              <a:rPr lang="en-GB" dirty="0"/>
            </a:br>
            <a:r>
              <a:rPr lang="en-GB" dirty="0"/>
              <a:t>9 kg and 1 kg together, </a:t>
            </a:r>
            <a:br>
              <a:rPr lang="en-GB" dirty="0"/>
            </a:br>
            <a:r>
              <a:rPr lang="en-GB" dirty="0"/>
              <a:t>7 kg and 3 kg together,</a:t>
            </a:r>
            <a:br>
              <a:rPr lang="en-GB" dirty="0"/>
            </a:br>
            <a:r>
              <a:rPr lang="en-GB" dirty="0"/>
              <a:t>6 kg and 4 kg together.”</a:t>
            </a:r>
          </a:p>
        </p:txBody>
      </p:sp>
      <p:sp>
        <p:nvSpPr>
          <p:cNvPr id="4" name="Slide Number Placeholder 3">
            <a:extLst>
              <a:ext uri="{FF2B5EF4-FFF2-40B4-BE49-F238E27FC236}">
                <a16:creationId xmlns:a16="http://schemas.microsoft.com/office/drawing/2014/main" id="{7CFD4160-65C6-757C-818E-7230DBF8CC11}"/>
              </a:ext>
            </a:extLst>
          </p:cNvPr>
          <p:cNvSpPr>
            <a:spLocks noGrp="1"/>
          </p:cNvSpPr>
          <p:nvPr>
            <p:ph type="sldNum" sz="quarter" idx="12"/>
          </p:nvPr>
        </p:nvSpPr>
        <p:spPr>
          <a:xfrm>
            <a:off x="11353800" y="6347641"/>
            <a:ext cx="455023" cy="365125"/>
          </a:xfrm>
        </p:spPr>
        <p:txBody>
          <a:bodyPr/>
          <a:lstStyle/>
          <a:p>
            <a:pPr lvl="0"/>
            <a:fld id="{35BC334B-5606-F640-9B65-DA4F71454EC0}" type="slidenum">
              <a:rPr lang="en-US" noProof="0" smtClean="0"/>
              <a:pPr lvl="0"/>
              <a:t>14</a:t>
            </a:fld>
            <a:endParaRPr lang="en-US" noProof="0"/>
          </a:p>
        </p:txBody>
      </p:sp>
      <p:sp>
        <p:nvSpPr>
          <p:cNvPr id="5" name="Title 4">
            <a:extLst>
              <a:ext uri="{FF2B5EF4-FFF2-40B4-BE49-F238E27FC236}">
                <a16:creationId xmlns:a16="http://schemas.microsoft.com/office/drawing/2014/main" id="{60D82D88-C8A3-6777-A284-AF1727F8B46E}"/>
              </a:ext>
            </a:extLst>
          </p:cNvPr>
          <p:cNvSpPr>
            <a:spLocks noGrp="1"/>
          </p:cNvSpPr>
          <p:nvPr>
            <p:ph type="title"/>
          </p:nvPr>
        </p:nvSpPr>
        <p:spPr>
          <a:xfrm>
            <a:off x="609600" y="365126"/>
            <a:ext cx="10744200" cy="723446"/>
          </a:xfrm>
        </p:spPr>
        <p:txBody>
          <a:bodyPr>
            <a:normAutofit/>
          </a:bodyPr>
          <a:lstStyle/>
          <a:p>
            <a:r>
              <a:rPr lang="en-GB" dirty="0"/>
              <a:t>Sort it out</a:t>
            </a:r>
          </a:p>
        </p:txBody>
      </p:sp>
      <p:sp>
        <p:nvSpPr>
          <p:cNvPr id="6" name="Speech Bubble: Oval 5">
            <a:extLst>
              <a:ext uri="{FF2B5EF4-FFF2-40B4-BE49-F238E27FC236}">
                <a16:creationId xmlns:a16="http://schemas.microsoft.com/office/drawing/2014/main" id="{ED5AF0BD-A265-53C0-5456-CAF189A47816}"/>
              </a:ext>
            </a:extLst>
          </p:cNvPr>
          <p:cNvSpPr/>
          <p:nvPr/>
        </p:nvSpPr>
        <p:spPr>
          <a:xfrm>
            <a:off x="1612075" y="4217158"/>
            <a:ext cx="3569525" cy="1478633"/>
          </a:xfrm>
          <a:prstGeom prst="wedgeEllipseCallout">
            <a:avLst>
              <a:gd name="adj1" fmla="val 64231"/>
              <a:gd name="adj2" fmla="val -93743"/>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tx1"/>
                </a:solidFill>
                <a:effectLst/>
                <a:uLnTx/>
                <a:uFillTx/>
                <a:ea typeface="+mn-ea"/>
                <a:cs typeface="+mn-cs"/>
              </a:rPr>
              <a:t>Asking for the mathematicians’ reasoning is what effective mentors do throughout each session.</a:t>
            </a:r>
          </a:p>
        </p:txBody>
      </p:sp>
      <p:pic>
        <p:nvPicPr>
          <p:cNvPr id="7" name="Graphic 6" descr="Hike with solid fill">
            <a:extLst>
              <a:ext uri="{FF2B5EF4-FFF2-40B4-BE49-F238E27FC236}">
                <a16:creationId xmlns:a16="http://schemas.microsoft.com/office/drawing/2014/main" id="{B5E1A13E-9EE9-7914-5F06-C4D78D94DD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94565" y="2847237"/>
            <a:ext cx="395654" cy="395654"/>
          </a:xfrm>
          <a:prstGeom prst="rect">
            <a:avLst/>
          </a:prstGeom>
        </p:spPr>
      </p:pic>
      <p:pic>
        <p:nvPicPr>
          <p:cNvPr id="8" name="Graphic 7" descr="Chat with solid fill">
            <a:extLst>
              <a:ext uri="{FF2B5EF4-FFF2-40B4-BE49-F238E27FC236}">
                <a16:creationId xmlns:a16="http://schemas.microsoft.com/office/drawing/2014/main" id="{C0E15E6A-A0CD-F127-E846-11AFC2222F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39973" y="3388210"/>
            <a:ext cx="571499" cy="571499"/>
          </a:xfrm>
          <a:prstGeom prst="rect">
            <a:avLst/>
          </a:prstGeom>
        </p:spPr>
      </p:pic>
      <p:sp>
        <p:nvSpPr>
          <p:cNvPr id="9" name="Speech Bubble: Oval 6">
            <a:extLst>
              <a:ext uri="{FF2B5EF4-FFF2-40B4-BE49-F238E27FC236}">
                <a16:creationId xmlns:a16="http://schemas.microsoft.com/office/drawing/2014/main" id="{E0F82B92-15D5-83C4-2C57-C7BDA55AE5AA}"/>
              </a:ext>
            </a:extLst>
          </p:cNvPr>
          <p:cNvSpPr/>
          <p:nvPr/>
        </p:nvSpPr>
        <p:spPr>
          <a:xfrm>
            <a:off x="9317360" y="4258290"/>
            <a:ext cx="2588223" cy="1437501"/>
          </a:xfrm>
          <a:prstGeom prst="wedgeEllipseCallout">
            <a:avLst>
              <a:gd name="adj1" fmla="val -7504"/>
              <a:gd name="adj2" fmla="val -67948"/>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kumimoji="0" lang="en-GB" sz="1600" i="0" u="none" strike="noStrike" kern="1200" cap="none" spc="0" normalizeH="0" baseline="0" noProof="0" dirty="0">
                <a:ln>
                  <a:noFill/>
                </a:ln>
                <a:solidFill>
                  <a:schemeClr val="tx1"/>
                </a:solidFill>
                <a:effectLst/>
                <a:uLnTx/>
                <a:uFillTx/>
              </a:rPr>
              <a:t>Look for these icons in the guidance </a:t>
            </a:r>
            <a:r>
              <a:rPr lang="en-GB" sz="1600" dirty="0">
                <a:solidFill>
                  <a:schemeClr val="tx1"/>
                </a:solidFill>
              </a:rPr>
              <a:t>for suggested ‘modes of engagement’.</a:t>
            </a:r>
            <a:endParaRPr kumimoji="0" lang="en-GB" sz="1600" i="0" u="none" strike="noStrike" kern="1200" cap="none" spc="0" normalizeH="0" baseline="0" noProof="0" dirty="0">
              <a:ln>
                <a:noFill/>
              </a:ln>
              <a:solidFill>
                <a:schemeClr val="tx1"/>
              </a:solidFill>
              <a:effectLst/>
              <a:uLnTx/>
              <a:uFillTx/>
            </a:endParaRPr>
          </a:p>
        </p:txBody>
      </p:sp>
    </p:spTree>
    <p:extLst>
      <p:ext uri="{BB962C8B-B14F-4D97-AF65-F5344CB8AC3E}">
        <p14:creationId xmlns:p14="http://schemas.microsoft.com/office/powerpoint/2010/main" val="416981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133609-3B63-8057-D751-96714F0F104A}"/>
              </a:ext>
            </a:extLst>
          </p:cNvPr>
          <p:cNvSpPr>
            <a:spLocks noGrp="1"/>
          </p:cNvSpPr>
          <p:nvPr>
            <p:ph idx="15"/>
          </p:nvPr>
        </p:nvSpPr>
        <p:spPr/>
        <p:txBody>
          <a:bodyPr>
            <a:noAutofit/>
          </a:bodyPr>
          <a:lstStyle/>
          <a:p>
            <a:pPr marL="0" indent="0">
              <a:lnSpc>
                <a:spcPct val="85000"/>
              </a:lnSpc>
              <a:buNone/>
            </a:pPr>
            <a:r>
              <a:rPr lang="en-GB" dirty="0"/>
              <a:t>For b)</a:t>
            </a:r>
          </a:p>
          <a:p>
            <a:pPr>
              <a:lnSpc>
                <a:spcPct val="85000"/>
              </a:lnSpc>
            </a:pPr>
            <a:r>
              <a:rPr lang="en-GB" b="1" dirty="0"/>
              <a:t>Bring out that although the total weight is 29 kg, you can’t assume </a:t>
            </a:r>
            <a:br>
              <a:rPr lang="en-GB" b="1" dirty="0"/>
            </a:br>
            <a:r>
              <a:rPr lang="en-GB" b="1" dirty="0"/>
              <a:t>it </a:t>
            </a:r>
            <a:r>
              <a:rPr lang="en-GB" b="1" i="1" dirty="0"/>
              <a:t>must</a:t>
            </a:r>
            <a:r>
              <a:rPr lang="en-GB" b="1" dirty="0"/>
              <a:t> be possible to fit the parcels into three sacks. Ask them why </a:t>
            </a:r>
            <a:br>
              <a:rPr lang="en-GB" b="1" dirty="0"/>
            </a:br>
            <a:r>
              <a:rPr lang="en-GB" b="1" dirty="0"/>
              <a:t>this is. </a:t>
            </a:r>
          </a:p>
          <a:p>
            <a:pPr>
              <a:lnSpc>
                <a:spcPct val="85000"/>
              </a:lnSpc>
            </a:pPr>
            <a:r>
              <a:rPr lang="en-GB" dirty="0"/>
              <a:t>Like in the previous problem, </a:t>
            </a:r>
            <a:br>
              <a:rPr lang="en-GB" dirty="0"/>
            </a:br>
            <a:r>
              <a:rPr lang="en-GB" dirty="0"/>
              <a:t>‘Pac(k)-man’ the distinction between “I can’t do it” and “No-one can do it, it’s impossible” is important to reinforce here. Bring this out by asking:</a:t>
            </a:r>
          </a:p>
          <a:p>
            <a:pPr marL="577537" lvl="1" indent="-342900">
              <a:lnSpc>
                <a:spcPct val="85000"/>
              </a:lnSpc>
            </a:pPr>
            <a:r>
              <a:rPr lang="en-GB" dirty="0"/>
              <a:t>“What arrangements have you tried? How can you be </a:t>
            </a:r>
            <a:r>
              <a:rPr lang="en-GB" i="1" dirty="0"/>
              <a:t>sure</a:t>
            </a:r>
            <a:r>
              <a:rPr lang="en-GB" dirty="0"/>
              <a:t> that no other arrangement will work?” </a:t>
            </a:r>
          </a:p>
          <a:p>
            <a:pPr marL="577537" lvl="1" indent="-342900">
              <a:lnSpc>
                <a:spcPct val="85000"/>
              </a:lnSpc>
            </a:pPr>
            <a:r>
              <a:rPr lang="en-GB" dirty="0"/>
              <a:t>“Are you convinced that it’s impossible? Why? How will you </a:t>
            </a:r>
            <a:r>
              <a:rPr lang="en-GB" b="1" dirty="0">
                <a:solidFill>
                  <a:schemeClr val="tx2"/>
                </a:solidFill>
              </a:rPr>
              <a:t>convince me</a:t>
            </a:r>
            <a:r>
              <a:rPr lang="en-GB" dirty="0"/>
              <a:t>?”</a:t>
            </a:r>
          </a:p>
          <a:p>
            <a:pPr>
              <a:lnSpc>
                <a:spcPct val="85000"/>
              </a:lnSpc>
            </a:pPr>
            <a:endParaRPr lang="en-GB" dirty="0"/>
          </a:p>
        </p:txBody>
      </p:sp>
      <p:sp>
        <p:nvSpPr>
          <p:cNvPr id="3" name="Content Placeholder 2">
            <a:extLst>
              <a:ext uri="{FF2B5EF4-FFF2-40B4-BE49-F238E27FC236}">
                <a16:creationId xmlns:a16="http://schemas.microsoft.com/office/drawing/2014/main" id="{252922BB-D470-6252-B430-D8BD0D5DCF12}"/>
              </a:ext>
            </a:extLst>
          </p:cNvPr>
          <p:cNvSpPr>
            <a:spLocks noGrp="1"/>
          </p:cNvSpPr>
          <p:nvPr>
            <p:ph idx="1"/>
          </p:nvPr>
        </p:nvSpPr>
        <p:spPr/>
        <p:txBody>
          <a:bodyPr>
            <a:noAutofit/>
          </a:bodyPr>
          <a:lstStyle/>
          <a:p>
            <a:pPr marL="0" indent="0">
              <a:buNone/>
            </a:pPr>
            <a:r>
              <a:rPr lang="en-GB" sz="1650" dirty="0"/>
              <a:t>For b)</a:t>
            </a:r>
          </a:p>
          <a:p>
            <a:pPr marL="342900" indent="-342900"/>
            <a:r>
              <a:rPr lang="en-GB" sz="1650" dirty="0"/>
              <a:t>The mathematicians incorrectly assuming the inverse of the conclusion from a) holds,  “The total weight is only 29 kg, so it </a:t>
            </a:r>
            <a:r>
              <a:rPr lang="en-GB" sz="1650" i="1" dirty="0"/>
              <a:t>must</a:t>
            </a:r>
            <a:r>
              <a:rPr lang="en-GB" sz="1650" dirty="0"/>
              <a:t> be possible.” </a:t>
            </a:r>
          </a:p>
          <a:p>
            <a:pPr marL="342900" indent="-342900"/>
            <a:r>
              <a:rPr lang="en-GB" sz="1650" dirty="0"/>
              <a:t>“The total is 29 kg, so I don’t know straight away that it’s impossible, but after trying it out, I’m convinced that it must be.”</a:t>
            </a:r>
          </a:p>
          <a:p>
            <a:pPr marL="342900" indent="-342900"/>
            <a:r>
              <a:rPr lang="en-GB" sz="1650" dirty="0"/>
              <a:t>The mathematicians explaining their reasoning, using words such as “must” or “cannot”. For example:</a:t>
            </a:r>
          </a:p>
          <a:p>
            <a:pPr marL="577537" lvl="1" indent="-342900"/>
            <a:r>
              <a:rPr lang="en-GB" sz="1650" dirty="0"/>
              <a:t>“9 kg must go on its own.” </a:t>
            </a:r>
          </a:p>
          <a:p>
            <a:pPr marL="577537" lvl="1" indent="-342900"/>
            <a:r>
              <a:rPr lang="en-GB" sz="1650" dirty="0"/>
              <a:t>“7 kg can only go with one of the 2 kg parcels.” </a:t>
            </a:r>
          </a:p>
          <a:p>
            <a:pPr marL="577537" lvl="1" indent="-342900"/>
            <a:r>
              <a:rPr lang="en-GB" sz="1650" dirty="0"/>
              <a:t>“Then the 5 kg can go with either the </a:t>
            </a:r>
            <a:br>
              <a:rPr lang="en-GB" sz="1650" dirty="0"/>
            </a:br>
            <a:r>
              <a:rPr lang="en-GB" sz="1650" dirty="0"/>
              <a:t>4 kg or the remaining 2 kg.” </a:t>
            </a:r>
          </a:p>
          <a:p>
            <a:pPr marL="577537" lvl="1" indent="-342900"/>
            <a:r>
              <a:rPr lang="en-GB" sz="1650" dirty="0"/>
              <a:t>“But that leaves me with one parcel that cannot go in a sack.”</a:t>
            </a:r>
          </a:p>
        </p:txBody>
      </p:sp>
      <p:sp>
        <p:nvSpPr>
          <p:cNvPr id="4" name="Slide Number Placeholder 3">
            <a:extLst>
              <a:ext uri="{FF2B5EF4-FFF2-40B4-BE49-F238E27FC236}">
                <a16:creationId xmlns:a16="http://schemas.microsoft.com/office/drawing/2014/main" id="{BFCE8E14-EAE5-5A5E-0D01-E7CF056B57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C449CA86-BDED-0C08-4D7D-ADCBB310D9F5}"/>
              </a:ext>
            </a:extLst>
          </p:cNvPr>
          <p:cNvSpPr>
            <a:spLocks noGrp="1"/>
          </p:cNvSpPr>
          <p:nvPr>
            <p:ph type="title"/>
          </p:nvPr>
        </p:nvSpPr>
        <p:spPr/>
        <p:txBody>
          <a:bodyPr/>
          <a:lstStyle/>
          <a:p>
            <a:r>
              <a:rPr lang="en-GB" dirty="0"/>
              <a:t>Sort it out</a:t>
            </a:r>
          </a:p>
        </p:txBody>
      </p:sp>
    </p:spTree>
    <p:extLst>
      <p:ext uri="{BB962C8B-B14F-4D97-AF65-F5344CB8AC3E}">
        <p14:creationId xmlns:p14="http://schemas.microsoft.com/office/powerpoint/2010/main" val="3868610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D697-0E2E-4777-B460-182F15004228}"/>
              </a:ext>
            </a:extLst>
          </p:cNvPr>
          <p:cNvSpPr>
            <a:spLocks noGrp="1"/>
          </p:cNvSpPr>
          <p:nvPr>
            <p:ph type="title"/>
          </p:nvPr>
        </p:nvSpPr>
        <p:spPr/>
        <p:txBody>
          <a:bodyPr>
            <a:normAutofit/>
          </a:bodyPr>
          <a:lstStyle/>
          <a:p>
            <a:r>
              <a:rPr lang="en-GB" dirty="0"/>
              <a:t>Sort it out</a:t>
            </a:r>
            <a:endParaRPr lang="en-GB" dirty="0">
              <a:highlight>
                <a:srgbClr val="FFFF00"/>
              </a:highlight>
            </a:endParaRPr>
          </a:p>
        </p:txBody>
      </p:sp>
      <p:sp>
        <p:nvSpPr>
          <p:cNvPr id="3" name="Content Placeholder 2">
            <a:extLst>
              <a:ext uri="{FF2B5EF4-FFF2-40B4-BE49-F238E27FC236}">
                <a16:creationId xmlns:a16="http://schemas.microsoft.com/office/drawing/2014/main" id="{AD8DE780-83F3-2F37-8E74-D02750547790}"/>
              </a:ext>
            </a:extLst>
          </p:cNvPr>
          <p:cNvSpPr>
            <a:spLocks noGrp="1"/>
          </p:cNvSpPr>
          <p:nvPr>
            <p:ph idx="1"/>
          </p:nvPr>
        </p:nvSpPr>
        <p:spPr/>
        <p:txBody>
          <a:bodyPr/>
          <a:lstStyle/>
          <a:p>
            <a:r>
              <a:rPr lang="en-GB"/>
              <a:t>In a post office, parcels are being placed into sacks.</a:t>
            </a:r>
          </a:p>
          <a:p>
            <a:r>
              <a:rPr lang="en-GB"/>
              <a:t>No sack is allowed to contain </a:t>
            </a:r>
            <a:r>
              <a:rPr lang="en-GB" b="1">
                <a:solidFill>
                  <a:schemeClr val="tx2"/>
                </a:solidFill>
              </a:rPr>
              <a:t>more than 10 kg </a:t>
            </a:r>
            <a:r>
              <a:rPr lang="en-GB"/>
              <a:t>of parcels. </a:t>
            </a:r>
            <a:br>
              <a:rPr lang="en-GB"/>
            </a:br>
            <a:br>
              <a:rPr lang="en-GB"/>
            </a:br>
            <a:r>
              <a:rPr lang="en-GB"/>
              <a:t>a)                                             b)                                            c)</a:t>
            </a:r>
            <a:br>
              <a:rPr lang="en-GB"/>
            </a:br>
            <a:br>
              <a:rPr lang="en-GB"/>
            </a:br>
            <a:br>
              <a:rPr lang="en-GB"/>
            </a:br>
            <a:br>
              <a:rPr lang="en-GB"/>
            </a:br>
            <a:r>
              <a:rPr lang="en-GB"/>
              <a:t>Shown above are the weights of the parcels that the postal worker needs to fit into three sacks on three different days. </a:t>
            </a:r>
          </a:p>
          <a:p>
            <a:br>
              <a:rPr lang="en-GB"/>
            </a:br>
            <a:r>
              <a:rPr lang="en-GB"/>
              <a:t>In each of the cases say whether the postal worker</a:t>
            </a:r>
          </a:p>
          <a:p>
            <a:pPr marL="514350" indent="-514350">
              <a:spcAft>
                <a:spcPts val="300"/>
              </a:spcAft>
              <a:buFont typeface="Arial" panose="020B0604020202020204" pitchFamily="34" charset="0"/>
              <a:buChar char="•"/>
            </a:pPr>
            <a:r>
              <a:rPr lang="en-GB"/>
              <a:t>can fit the parcels into only three sacks in </a:t>
            </a:r>
            <a:r>
              <a:rPr lang="en-GB" b="1">
                <a:solidFill>
                  <a:schemeClr val="tx2"/>
                </a:solidFill>
              </a:rPr>
              <a:t>only one </a:t>
            </a:r>
            <a:r>
              <a:rPr lang="en-GB"/>
              <a:t>way, </a:t>
            </a:r>
          </a:p>
          <a:p>
            <a:pPr marL="514350" indent="-514350">
              <a:spcAft>
                <a:spcPts val="300"/>
              </a:spcAft>
              <a:buFont typeface="Arial" panose="020B0604020202020204" pitchFamily="34" charset="0"/>
              <a:buChar char="•"/>
            </a:pPr>
            <a:r>
              <a:rPr lang="en-GB"/>
              <a:t>can fit the parcels into only three sacks in </a:t>
            </a:r>
            <a:r>
              <a:rPr lang="en-GB" b="1">
                <a:solidFill>
                  <a:schemeClr val="tx2"/>
                </a:solidFill>
              </a:rPr>
              <a:t>more than one</a:t>
            </a:r>
            <a:r>
              <a:rPr lang="en-GB"/>
              <a:t> way, </a:t>
            </a:r>
          </a:p>
          <a:p>
            <a:pPr marL="514350" indent="-514350">
              <a:spcAft>
                <a:spcPts val="300"/>
              </a:spcAft>
              <a:buFont typeface="Arial" panose="020B0604020202020204" pitchFamily="34" charset="0"/>
              <a:buChar char="•"/>
            </a:pPr>
            <a:r>
              <a:rPr lang="en-GB"/>
              <a:t>or </a:t>
            </a:r>
            <a:r>
              <a:rPr lang="en-GB" b="1">
                <a:solidFill>
                  <a:schemeClr val="tx2"/>
                </a:solidFill>
              </a:rPr>
              <a:t>cannot fit</a:t>
            </a:r>
            <a:r>
              <a:rPr lang="en-GB"/>
              <a:t> the parcels in the sacks at all. </a:t>
            </a:r>
          </a:p>
        </p:txBody>
      </p:sp>
      <p:graphicFrame>
        <p:nvGraphicFramePr>
          <p:cNvPr id="5" name="Table 4" descr="a) 9, 7, 6, 4, 3, 1 kg">
            <a:extLst>
              <a:ext uri="{FF2B5EF4-FFF2-40B4-BE49-F238E27FC236}">
                <a16:creationId xmlns:a16="http://schemas.microsoft.com/office/drawing/2014/main" id="{029ADF78-52B3-ECC7-DD88-98937D8BD6C8}"/>
              </a:ext>
            </a:extLst>
          </p:cNvPr>
          <p:cNvGraphicFramePr>
            <a:graphicFrameLocks noGrp="1"/>
          </p:cNvGraphicFramePr>
          <p:nvPr>
            <p:extLst>
              <p:ext uri="{D42A27DB-BD31-4B8C-83A1-F6EECF244321}">
                <p14:modId xmlns:p14="http://schemas.microsoft.com/office/powerpoint/2010/main" val="3233686469"/>
              </p:ext>
            </p:extLst>
          </p:nvPr>
        </p:nvGraphicFramePr>
        <p:xfrm>
          <a:off x="1233907" y="2643748"/>
          <a:ext cx="2528097" cy="792480"/>
        </p:xfrm>
        <a:graphic>
          <a:graphicData uri="http://schemas.openxmlformats.org/drawingml/2006/table">
            <a:tbl>
              <a:tblPr firstRow="1" bandRow="1">
                <a:tableStyleId>{5C22544A-7EE6-4342-B048-85BDC9FD1C3A}</a:tableStyleId>
              </a:tblPr>
              <a:tblGrid>
                <a:gridCol w="842699">
                  <a:extLst>
                    <a:ext uri="{9D8B030D-6E8A-4147-A177-3AD203B41FA5}">
                      <a16:colId xmlns:a16="http://schemas.microsoft.com/office/drawing/2014/main" val="742005826"/>
                    </a:ext>
                  </a:extLst>
                </a:gridCol>
                <a:gridCol w="842699">
                  <a:extLst>
                    <a:ext uri="{9D8B030D-6E8A-4147-A177-3AD203B41FA5}">
                      <a16:colId xmlns:a16="http://schemas.microsoft.com/office/drawing/2014/main" val="1990199911"/>
                    </a:ext>
                  </a:extLst>
                </a:gridCol>
                <a:gridCol w="842699">
                  <a:extLst>
                    <a:ext uri="{9D8B030D-6E8A-4147-A177-3AD203B41FA5}">
                      <a16:colId xmlns:a16="http://schemas.microsoft.com/office/drawing/2014/main" val="3651761828"/>
                    </a:ext>
                  </a:extLst>
                </a:gridCol>
              </a:tblGrid>
              <a:tr h="370840">
                <a:tc>
                  <a:txBody>
                    <a:bodyPr/>
                    <a:lstStyle/>
                    <a:p>
                      <a:pPr algn="ctr"/>
                      <a:r>
                        <a:rPr lang="en-GB" sz="2000" b="0">
                          <a:solidFill>
                            <a:schemeClr val="tx1"/>
                          </a:solidFill>
                        </a:rPr>
                        <a:t>9 kg</a:t>
                      </a:r>
                    </a:p>
                  </a:txBody>
                  <a:tcPr>
                    <a:lnL w="28575" cap="flat" cmpd="sng" algn="ctr">
                      <a:solidFill>
                        <a:schemeClr val="accent1"/>
                      </a:solidFill>
                      <a:prstDash val="solid"/>
                      <a:round/>
                      <a:headEnd type="none" w="med" len="med"/>
                      <a:tailEnd type="none" w="med" len="med"/>
                    </a:lnL>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7 kg</a:t>
                      </a:r>
                    </a:p>
                  </a:txBody>
                  <a:tcPr>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6 kg</a:t>
                      </a:r>
                    </a:p>
                  </a:txBody>
                  <a:tcPr>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628483971"/>
                  </a:ext>
                </a:extLst>
              </a:tr>
              <a:tr h="370840">
                <a:tc>
                  <a:txBody>
                    <a:bodyPr/>
                    <a:lstStyle/>
                    <a:p>
                      <a:pPr algn="ctr"/>
                      <a:r>
                        <a:rPr lang="en-GB" sz="2000" b="0"/>
                        <a:t>4 kg</a:t>
                      </a:r>
                    </a:p>
                  </a:txBody>
                  <a:tcPr>
                    <a:lnL w="28575" cap="flat" cmpd="sng" algn="ctr">
                      <a:solidFill>
                        <a:schemeClr val="accent1"/>
                      </a:solidFill>
                      <a:prstDash val="solid"/>
                      <a:round/>
                      <a:headEnd type="none" w="med" len="med"/>
                      <a:tailEnd type="none" w="med" len="med"/>
                    </a:lnL>
                    <a:lnB w="28575" cap="flat" cmpd="sng" algn="ctr">
                      <a:solidFill>
                        <a:schemeClr val="accent1"/>
                      </a:solidFill>
                      <a:prstDash val="solid"/>
                      <a:round/>
                      <a:headEnd type="none" w="med" len="med"/>
                      <a:tailEnd type="none" w="med" len="med"/>
                    </a:lnB>
                    <a:noFill/>
                  </a:tcPr>
                </a:tc>
                <a:tc>
                  <a:txBody>
                    <a:bodyPr/>
                    <a:lstStyle/>
                    <a:p>
                      <a:pPr algn="ctr"/>
                      <a:r>
                        <a:rPr lang="en-GB" sz="2000" b="0"/>
                        <a:t>3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1 kg</a:t>
                      </a:r>
                    </a:p>
                  </a:txBody>
                  <a:tcPr>
                    <a:lnR w="28575" cap="flat" cmpd="sng" algn="ctr">
                      <a:solidFill>
                        <a:schemeClr val="accent1"/>
                      </a:solidFill>
                      <a:prstDash val="solid"/>
                      <a:round/>
                      <a:headEnd type="none" w="med" len="med"/>
                      <a:tailEnd type="none" w="med" len="med"/>
                    </a:lnR>
                    <a:lnB w="285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807802833"/>
                  </a:ext>
                </a:extLst>
              </a:tr>
            </a:tbl>
          </a:graphicData>
        </a:graphic>
      </p:graphicFrame>
      <p:graphicFrame>
        <p:nvGraphicFramePr>
          <p:cNvPr id="8" name="Table 7" descr="b) 9, 7, 5, 4, 2, 2 kg">
            <a:extLst>
              <a:ext uri="{FF2B5EF4-FFF2-40B4-BE49-F238E27FC236}">
                <a16:creationId xmlns:a16="http://schemas.microsoft.com/office/drawing/2014/main" id="{4E67FF16-8856-1948-1464-B7D3A3E39E4A}"/>
              </a:ext>
            </a:extLst>
          </p:cNvPr>
          <p:cNvGraphicFramePr>
            <a:graphicFrameLocks noGrp="1"/>
          </p:cNvGraphicFramePr>
          <p:nvPr>
            <p:extLst>
              <p:ext uri="{D42A27DB-BD31-4B8C-83A1-F6EECF244321}">
                <p14:modId xmlns:p14="http://schemas.microsoft.com/office/powerpoint/2010/main" val="895434381"/>
              </p:ext>
            </p:extLst>
          </p:nvPr>
        </p:nvGraphicFramePr>
        <p:xfrm>
          <a:off x="4585287" y="2643748"/>
          <a:ext cx="2528097" cy="792480"/>
        </p:xfrm>
        <a:graphic>
          <a:graphicData uri="http://schemas.openxmlformats.org/drawingml/2006/table">
            <a:tbl>
              <a:tblPr firstRow="1" bandRow="1">
                <a:tableStyleId>{5C22544A-7EE6-4342-B048-85BDC9FD1C3A}</a:tableStyleId>
              </a:tblPr>
              <a:tblGrid>
                <a:gridCol w="842699">
                  <a:extLst>
                    <a:ext uri="{9D8B030D-6E8A-4147-A177-3AD203B41FA5}">
                      <a16:colId xmlns:a16="http://schemas.microsoft.com/office/drawing/2014/main" val="742005826"/>
                    </a:ext>
                  </a:extLst>
                </a:gridCol>
                <a:gridCol w="842699">
                  <a:extLst>
                    <a:ext uri="{9D8B030D-6E8A-4147-A177-3AD203B41FA5}">
                      <a16:colId xmlns:a16="http://schemas.microsoft.com/office/drawing/2014/main" val="1990199911"/>
                    </a:ext>
                  </a:extLst>
                </a:gridCol>
                <a:gridCol w="842699">
                  <a:extLst>
                    <a:ext uri="{9D8B030D-6E8A-4147-A177-3AD203B41FA5}">
                      <a16:colId xmlns:a16="http://schemas.microsoft.com/office/drawing/2014/main" val="3651761828"/>
                    </a:ext>
                  </a:extLst>
                </a:gridCol>
              </a:tblGrid>
              <a:tr h="370840">
                <a:tc>
                  <a:txBody>
                    <a:bodyPr/>
                    <a:lstStyle/>
                    <a:p>
                      <a:pPr algn="ctr"/>
                      <a:r>
                        <a:rPr lang="en-GB" sz="2000" b="0">
                          <a:solidFill>
                            <a:schemeClr val="tx1"/>
                          </a:solidFill>
                        </a:rPr>
                        <a:t>9 kg</a:t>
                      </a:r>
                    </a:p>
                  </a:txBody>
                  <a:tcPr>
                    <a:lnL w="28575" cap="flat" cmpd="sng" algn="ctr">
                      <a:solidFill>
                        <a:schemeClr val="accent1"/>
                      </a:solidFill>
                      <a:prstDash val="solid"/>
                      <a:round/>
                      <a:headEnd type="none" w="med" len="med"/>
                      <a:tailEnd type="none" w="med" len="med"/>
                    </a:lnL>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7 kg</a:t>
                      </a:r>
                    </a:p>
                  </a:txBody>
                  <a:tcPr>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5 kg</a:t>
                      </a:r>
                    </a:p>
                  </a:txBody>
                  <a:tcPr>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628483971"/>
                  </a:ext>
                </a:extLst>
              </a:tr>
              <a:tr h="370840">
                <a:tc>
                  <a:txBody>
                    <a:bodyPr/>
                    <a:lstStyle/>
                    <a:p>
                      <a:pPr algn="ctr"/>
                      <a:r>
                        <a:rPr lang="en-GB" sz="2000" b="0"/>
                        <a:t>4 kg</a:t>
                      </a:r>
                    </a:p>
                  </a:txBody>
                  <a:tcPr>
                    <a:lnL w="28575" cap="flat" cmpd="sng" algn="ctr">
                      <a:solidFill>
                        <a:schemeClr val="accent1"/>
                      </a:solidFill>
                      <a:prstDash val="solid"/>
                      <a:round/>
                      <a:headEnd type="none" w="med" len="med"/>
                      <a:tailEnd type="none" w="med" len="med"/>
                    </a:lnL>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R w="28575" cap="flat" cmpd="sng" algn="ctr">
                      <a:solidFill>
                        <a:schemeClr val="accent1"/>
                      </a:solidFill>
                      <a:prstDash val="solid"/>
                      <a:round/>
                      <a:headEnd type="none" w="med" len="med"/>
                      <a:tailEnd type="none" w="med" len="med"/>
                    </a:lnR>
                    <a:lnB w="285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807802833"/>
                  </a:ext>
                </a:extLst>
              </a:tr>
            </a:tbl>
          </a:graphicData>
        </a:graphic>
      </p:graphicFrame>
      <p:graphicFrame>
        <p:nvGraphicFramePr>
          <p:cNvPr id="11" name="Table 10" descr="c) 7, 6, 4,  4, 3, 2, 2, 1 kg">
            <a:extLst>
              <a:ext uri="{FF2B5EF4-FFF2-40B4-BE49-F238E27FC236}">
                <a16:creationId xmlns:a16="http://schemas.microsoft.com/office/drawing/2014/main" id="{24FE93A1-00F3-4DA4-E8B2-7C2973DB5432}"/>
              </a:ext>
            </a:extLst>
          </p:cNvPr>
          <p:cNvGraphicFramePr>
            <a:graphicFrameLocks noGrp="1"/>
          </p:cNvGraphicFramePr>
          <p:nvPr>
            <p:extLst>
              <p:ext uri="{D42A27DB-BD31-4B8C-83A1-F6EECF244321}">
                <p14:modId xmlns:p14="http://schemas.microsoft.com/office/powerpoint/2010/main" val="1622284967"/>
              </p:ext>
            </p:extLst>
          </p:nvPr>
        </p:nvGraphicFramePr>
        <p:xfrm>
          <a:off x="7839613" y="2643748"/>
          <a:ext cx="3432048" cy="792480"/>
        </p:xfrm>
        <a:graphic>
          <a:graphicData uri="http://schemas.openxmlformats.org/drawingml/2006/table">
            <a:tbl>
              <a:tblPr firstRow="1" bandRow="1">
                <a:tableStyleId>{5C22544A-7EE6-4342-B048-85BDC9FD1C3A}</a:tableStyleId>
              </a:tblPr>
              <a:tblGrid>
                <a:gridCol w="858012">
                  <a:extLst>
                    <a:ext uri="{9D8B030D-6E8A-4147-A177-3AD203B41FA5}">
                      <a16:colId xmlns:a16="http://schemas.microsoft.com/office/drawing/2014/main" val="742005826"/>
                    </a:ext>
                  </a:extLst>
                </a:gridCol>
                <a:gridCol w="858012">
                  <a:extLst>
                    <a:ext uri="{9D8B030D-6E8A-4147-A177-3AD203B41FA5}">
                      <a16:colId xmlns:a16="http://schemas.microsoft.com/office/drawing/2014/main" val="1990199911"/>
                    </a:ext>
                  </a:extLst>
                </a:gridCol>
                <a:gridCol w="858012">
                  <a:extLst>
                    <a:ext uri="{9D8B030D-6E8A-4147-A177-3AD203B41FA5}">
                      <a16:colId xmlns:a16="http://schemas.microsoft.com/office/drawing/2014/main" val="3651761828"/>
                    </a:ext>
                  </a:extLst>
                </a:gridCol>
                <a:gridCol w="858012">
                  <a:extLst>
                    <a:ext uri="{9D8B030D-6E8A-4147-A177-3AD203B41FA5}">
                      <a16:colId xmlns:a16="http://schemas.microsoft.com/office/drawing/2014/main" val="3843285169"/>
                    </a:ext>
                  </a:extLst>
                </a:gridCol>
              </a:tblGrid>
              <a:tr h="370840">
                <a:tc>
                  <a:txBody>
                    <a:bodyPr/>
                    <a:lstStyle/>
                    <a:p>
                      <a:pPr algn="ctr"/>
                      <a:r>
                        <a:rPr lang="en-GB" sz="2000" b="0">
                          <a:solidFill>
                            <a:schemeClr val="tx1"/>
                          </a:solidFill>
                        </a:rPr>
                        <a:t>7 kg</a:t>
                      </a:r>
                    </a:p>
                  </a:txBody>
                  <a:tcPr>
                    <a:lnL w="28575" cap="flat" cmpd="sng" algn="ctr">
                      <a:solidFill>
                        <a:schemeClr val="accent1"/>
                      </a:solidFill>
                      <a:prstDash val="solid"/>
                      <a:round/>
                      <a:headEnd type="none" w="med" len="med"/>
                      <a:tailEnd type="none" w="med" len="med"/>
                    </a:lnL>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6 kg</a:t>
                      </a:r>
                    </a:p>
                  </a:txBody>
                  <a:tcPr>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4 kg</a:t>
                      </a:r>
                    </a:p>
                  </a:txBody>
                  <a:tcPr>
                    <a:lnT w="28575" cap="flat" cmpd="sng" algn="ctr">
                      <a:solidFill>
                        <a:schemeClr val="accent1"/>
                      </a:solidFill>
                      <a:prstDash val="solid"/>
                      <a:round/>
                      <a:headEnd type="none" w="med" len="med"/>
                      <a:tailEnd type="none" w="med" len="med"/>
                    </a:lnT>
                    <a:noFill/>
                  </a:tcPr>
                </a:tc>
                <a:tc>
                  <a:txBody>
                    <a:bodyPr/>
                    <a:lstStyle/>
                    <a:p>
                      <a:pPr algn="ctr"/>
                      <a:r>
                        <a:rPr lang="en-GB" sz="2000" b="0">
                          <a:solidFill>
                            <a:schemeClr val="tx1"/>
                          </a:solidFill>
                        </a:rPr>
                        <a:t>4 kg</a:t>
                      </a:r>
                    </a:p>
                  </a:txBody>
                  <a:tcPr>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628483971"/>
                  </a:ext>
                </a:extLst>
              </a:tr>
              <a:tr h="370840">
                <a:tc>
                  <a:txBody>
                    <a:bodyPr/>
                    <a:lstStyle/>
                    <a:p>
                      <a:pPr algn="ctr"/>
                      <a:r>
                        <a:rPr lang="en-GB" sz="2000" b="0"/>
                        <a:t>3 kg</a:t>
                      </a:r>
                    </a:p>
                  </a:txBody>
                  <a:tcPr>
                    <a:lnL w="28575" cap="flat" cmpd="sng" algn="ctr">
                      <a:solidFill>
                        <a:schemeClr val="accent1"/>
                      </a:solidFill>
                      <a:prstDash val="solid"/>
                      <a:round/>
                      <a:headEnd type="none" w="med" len="med"/>
                      <a:tailEnd type="none" w="med" len="med"/>
                    </a:lnL>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1 kg</a:t>
                      </a:r>
                    </a:p>
                  </a:txBody>
                  <a:tcPr>
                    <a:lnR w="28575" cap="flat" cmpd="sng" algn="ctr">
                      <a:solidFill>
                        <a:schemeClr val="accent1"/>
                      </a:solidFill>
                      <a:prstDash val="solid"/>
                      <a:round/>
                      <a:headEnd type="none" w="med" len="med"/>
                      <a:tailEnd type="none" w="med" len="med"/>
                    </a:lnR>
                    <a:lnB w="285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807802833"/>
                  </a:ext>
                </a:extLst>
              </a:tr>
            </a:tbl>
          </a:graphicData>
        </a:graphic>
      </p:graphicFrame>
      <p:sp>
        <p:nvSpPr>
          <p:cNvPr id="4" name="Slide Number Placeholder 3">
            <a:extLst>
              <a:ext uri="{FF2B5EF4-FFF2-40B4-BE49-F238E27FC236}">
                <a16:creationId xmlns:a16="http://schemas.microsoft.com/office/drawing/2014/main" id="{5034D85A-6C9C-3809-63DB-4EE0D823FE1A}"/>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64089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61550E-88EC-93EC-8F5C-08559F753BE2}"/>
              </a:ext>
            </a:extLst>
          </p:cNvPr>
          <p:cNvSpPr>
            <a:spLocks noGrp="1"/>
          </p:cNvSpPr>
          <p:nvPr>
            <p:ph idx="1"/>
          </p:nvPr>
        </p:nvSpPr>
        <p:spPr>
          <a:xfrm>
            <a:off x="609598" y="1379464"/>
            <a:ext cx="10058401" cy="3527816"/>
          </a:xfrm>
        </p:spPr>
        <p:txBody>
          <a:bodyPr>
            <a:normAutofit fontScale="92500" lnSpcReduction="20000"/>
          </a:bodyPr>
          <a:lstStyle/>
          <a:p>
            <a:pPr marL="0" indent="0">
              <a:lnSpc>
                <a:spcPct val="105000"/>
              </a:lnSpc>
              <a:buNone/>
            </a:pPr>
            <a:r>
              <a:rPr lang="en-GB"/>
              <a:t>For c)</a:t>
            </a:r>
          </a:p>
          <a:p>
            <a:pPr>
              <a:lnSpc>
                <a:spcPct val="105000"/>
              </a:lnSpc>
            </a:pPr>
            <a:r>
              <a:rPr lang="en-GB"/>
              <a:t>The mathematicians using a “swapping” strategy to show that there is more than one way. </a:t>
            </a:r>
          </a:p>
          <a:p>
            <a:pPr lvl="1">
              <a:lnSpc>
                <a:spcPct val="105000"/>
              </a:lnSpc>
            </a:pPr>
            <a:r>
              <a:rPr lang="en-GB"/>
              <a:t>For example: “I’ve found one way:           7 + </a:t>
            </a:r>
            <a:r>
              <a:rPr lang="en-GB" u="sng"/>
              <a:t>3</a:t>
            </a:r>
            <a:r>
              <a:rPr lang="en-GB"/>
              <a:t>,     6 + 4,     4 + 2 + </a:t>
            </a:r>
            <a:r>
              <a:rPr lang="en-GB" u="sng"/>
              <a:t>2 + 1</a:t>
            </a:r>
            <a:r>
              <a:rPr lang="en-GB"/>
              <a:t>.”</a:t>
            </a:r>
          </a:p>
          <a:p>
            <a:pPr lvl="1">
              <a:lnSpc>
                <a:spcPct val="105000"/>
              </a:lnSpc>
            </a:pPr>
            <a:r>
              <a:rPr lang="en-GB"/>
              <a:t>“Because the 3 kg is in one sack and the 2 kg and 1 kg are in another sack together, I can swap them to find another way:         7 + </a:t>
            </a:r>
            <a:r>
              <a:rPr lang="en-GB" u="sng"/>
              <a:t>2 + 1</a:t>
            </a:r>
            <a:r>
              <a:rPr lang="en-GB"/>
              <a:t>,     6 + 4,     4 + 2 + </a:t>
            </a:r>
            <a:r>
              <a:rPr lang="en-GB" u="sng"/>
              <a:t>3</a:t>
            </a:r>
            <a:r>
              <a:rPr lang="en-GB"/>
              <a:t>.”</a:t>
            </a:r>
          </a:p>
          <a:p>
            <a:pPr marL="342900" indent="-342900">
              <a:lnSpc>
                <a:spcPct val="105000"/>
              </a:lnSpc>
            </a:pPr>
            <a:r>
              <a:rPr lang="en-GB"/>
              <a:t>Or by using the total weight of 29 kg to reason that there can’t be a sack with less than 9 kg and then writing down all the possibilities of parcels that can go with 7 kg. Listen for </a:t>
            </a:r>
          </a:p>
          <a:p>
            <a:pPr marL="577537" lvl="1" indent="-342900">
              <a:lnSpc>
                <a:spcPct val="105000"/>
              </a:lnSpc>
            </a:pPr>
            <a:r>
              <a:rPr lang="en-GB"/>
              <a:t>“There can’t be a sack with less than 9 kg so the 7 kg can go with the 2 kg (7 + 2)</a:t>
            </a:r>
            <a:br>
              <a:rPr lang="en-GB"/>
            </a:br>
            <a:r>
              <a:rPr lang="en-GB"/>
              <a:t>or with the 3 kg (7 + 3) or with the 1 kg and the 2 kg together (7 + 1 + 2).”</a:t>
            </a:r>
          </a:p>
          <a:p>
            <a:pPr marL="577537" lvl="1" indent="-342900">
              <a:lnSpc>
                <a:spcPct val="105000"/>
              </a:lnSpc>
            </a:pPr>
            <a:r>
              <a:rPr lang="en-GB"/>
              <a:t>And then reasoning there is more than one way. For example,</a:t>
            </a:r>
            <a:br>
              <a:rPr lang="en-GB"/>
            </a:br>
            <a:r>
              <a:rPr lang="en-GB"/>
              <a:t>“Let’s say 7 kg is with the 2 kg (7 + 2) </a:t>
            </a:r>
            <a:br>
              <a:rPr lang="en-GB"/>
            </a:br>
            <a:r>
              <a:rPr lang="en-GB"/>
              <a:t>then the 6 kg can go with the 4 kg (6 + 4) </a:t>
            </a:r>
            <a:br>
              <a:rPr lang="en-GB"/>
            </a:br>
            <a:r>
              <a:rPr lang="en-GB"/>
              <a:t>or the 6 kg can go with the 3 kg and 1 kg (6 + 3 + 1).”</a:t>
            </a:r>
          </a:p>
          <a:p>
            <a:pPr marL="342900" indent="-342900">
              <a:lnSpc>
                <a:spcPct val="105000"/>
              </a:lnSpc>
            </a:pPr>
            <a:r>
              <a:rPr lang="en-GB"/>
              <a:t>“… I’ve found all seven possibilities.” Look for</a:t>
            </a:r>
          </a:p>
        </p:txBody>
      </p:sp>
      <p:sp>
        <p:nvSpPr>
          <p:cNvPr id="3" name="Slide Number Placeholder 2">
            <a:extLst>
              <a:ext uri="{FF2B5EF4-FFF2-40B4-BE49-F238E27FC236}">
                <a16:creationId xmlns:a16="http://schemas.microsoft.com/office/drawing/2014/main" id="{F4DE38F9-5D8D-B5FB-CC2F-2B14EFFFF4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Title 3">
            <a:extLst>
              <a:ext uri="{FF2B5EF4-FFF2-40B4-BE49-F238E27FC236}">
                <a16:creationId xmlns:a16="http://schemas.microsoft.com/office/drawing/2014/main" id="{995D49D2-7DA1-0EC9-4888-3F679C3F990F}"/>
              </a:ext>
            </a:extLst>
          </p:cNvPr>
          <p:cNvSpPr>
            <a:spLocks noGrp="1"/>
          </p:cNvSpPr>
          <p:nvPr>
            <p:ph type="title"/>
          </p:nvPr>
        </p:nvSpPr>
        <p:spPr/>
        <p:txBody>
          <a:bodyPr/>
          <a:lstStyle/>
          <a:p>
            <a:r>
              <a:rPr lang="en-GB" dirty="0"/>
              <a:t>Sort it out</a:t>
            </a:r>
          </a:p>
        </p:txBody>
      </p:sp>
      <p:graphicFrame>
        <p:nvGraphicFramePr>
          <p:cNvPr id="5" name="Table 4">
            <a:extLst>
              <a:ext uri="{FF2B5EF4-FFF2-40B4-BE49-F238E27FC236}">
                <a16:creationId xmlns:a16="http://schemas.microsoft.com/office/drawing/2014/main" id="{426639C7-F06A-D92B-1E8D-C9331F0669E6}"/>
              </a:ext>
            </a:extLst>
          </p:cNvPr>
          <p:cNvGraphicFramePr>
            <a:graphicFrameLocks noGrp="1"/>
          </p:cNvGraphicFramePr>
          <p:nvPr>
            <p:extLst>
              <p:ext uri="{D42A27DB-BD31-4B8C-83A1-F6EECF244321}">
                <p14:modId xmlns:p14="http://schemas.microsoft.com/office/powerpoint/2010/main" val="2877374795"/>
              </p:ext>
            </p:extLst>
          </p:nvPr>
        </p:nvGraphicFramePr>
        <p:xfrm>
          <a:off x="1333741" y="4785516"/>
          <a:ext cx="8726849" cy="1341120"/>
        </p:xfrm>
        <a:graphic>
          <a:graphicData uri="http://schemas.openxmlformats.org/drawingml/2006/table">
            <a:tbl>
              <a:tblPr firstRow="1" bandRow="1">
                <a:tableStyleId>{5C22544A-7EE6-4342-B048-85BDC9FD1C3A}</a:tableStyleId>
              </a:tblPr>
              <a:tblGrid>
                <a:gridCol w="1440000">
                  <a:extLst>
                    <a:ext uri="{9D8B030D-6E8A-4147-A177-3AD203B41FA5}">
                      <a16:colId xmlns:a16="http://schemas.microsoft.com/office/drawing/2014/main" val="1595130452"/>
                    </a:ext>
                  </a:extLst>
                </a:gridCol>
                <a:gridCol w="1440000">
                  <a:extLst>
                    <a:ext uri="{9D8B030D-6E8A-4147-A177-3AD203B41FA5}">
                      <a16:colId xmlns:a16="http://schemas.microsoft.com/office/drawing/2014/main" val="3514130148"/>
                    </a:ext>
                  </a:extLst>
                </a:gridCol>
                <a:gridCol w="1398289">
                  <a:extLst>
                    <a:ext uri="{9D8B030D-6E8A-4147-A177-3AD203B41FA5}">
                      <a16:colId xmlns:a16="http://schemas.microsoft.com/office/drawing/2014/main" val="873621113"/>
                    </a:ext>
                  </a:extLst>
                </a:gridCol>
                <a:gridCol w="208280">
                  <a:extLst>
                    <a:ext uri="{9D8B030D-6E8A-4147-A177-3AD203B41FA5}">
                      <a16:colId xmlns:a16="http://schemas.microsoft.com/office/drawing/2014/main" val="997424936"/>
                    </a:ext>
                  </a:extLst>
                </a:gridCol>
                <a:gridCol w="208280">
                  <a:extLst>
                    <a:ext uri="{9D8B030D-6E8A-4147-A177-3AD203B41FA5}">
                      <a16:colId xmlns:a16="http://schemas.microsoft.com/office/drawing/2014/main" val="3557140918"/>
                    </a:ext>
                  </a:extLst>
                </a:gridCol>
                <a:gridCol w="1080000">
                  <a:extLst>
                    <a:ext uri="{9D8B030D-6E8A-4147-A177-3AD203B41FA5}">
                      <a16:colId xmlns:a16="http://schemas.microsoft.com/office/drawing/2014/main" val="1725787835"/>
                    </a:ext>
                  </a:extLst>
                </a:gridCol>
                <a:gridCol w="1512000">
                  <a:extLst>
                    <a:ext uri="{9D8B030D-6E8A-4147-A177-3AD203B41FA5}">
                      <a16:colId xmlns:a16="http://schemas.microsoft.com/office/drawing/2014/main" val="4003559906"/>
                    </a:ext>
                  </a:extLst>
                </a:gridCol>
                <a:gridCol w="1440000">
                  <a:extLst>
                    <a:ext uri="{9D8B030D-6E8A-4147-A177-3AD203B41FA5}">
                      <a16:colId xmlns:a16="http://schemas.microsoft.com/office/drawing/2014/main" val="2062743055"/>
                    </a:ext>
                  </a:extLst>
                </a:gridCol>
              </a:tblGrid>
              <a:tr h="0">
                <a:tc>
                  <a:txBody>
                    <a:bodyPr/>
                    <a:lstStyle/>
                    <a:p>
                      <a:pPr algn="l"/>
                      <a:r>
                        <a:rPr lang="en-GB" sz="1600" b="0">
                          <a:solidFill>
                            <a:schemeClr val="tx1"/>
                          </a:solidFill>
                        </a:rPr>
                        <a:t>7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6 + 4,</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4 + 3 + 2 + 1 </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7 + 3,</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6 + 2 + 1,</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b="0">
                          <a:solidFill>
                            <a:schemeClr val="tx1"/>
                          </a:solidFill>
                        </a:rPr>
                        <a:t>4 + 4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2028340"/>
                  </a:ext>
                </a:extLst>
              </a:tr>
              <a:tr h="183883">
                <a:tc>
                  <a:txBody>
                    <a:bodyPr/>
                    <a:lstStyle/>
                    <a:p>
                      <a:pPr algn="l"/>
                      <a:r>
                        <a:rPr lang="en-GB" sz="1600" b="0">
                          <a:solidFill>
                            <a:schemeClr val="tx1"/>
                          </a:solidFill>
                        </a:rPr>
                        <a:t>7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6 + 3 + 1,</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4 + 4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7 + 3,</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6 + 4,</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b="0">
                          <a:solidFill>
                            <a:schemeClr val="tx1"/>
                          </a:solidFill>
                        </a:rPr>
                        <a:t>4 + 2 + 2 + 1</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7254108"/>
                  </a:ext>
                </a:extLst>
              </a:tr>
              <a:tr h="183883">
                <a:tc>
                  <a:txBody>
                    <a:bodyPr/>
                    <a:lstStyle/>
                    <a:p>
                      <a:pPr algn="l"/>
                      <a:r>
                        <a:rPr lang="en-GB" sz="1600" b="0">
                          <a:solidFill>
                            <a:schemeClr val="tx1"/>
                          </a:solidFill>
                        </a:rPr>
                        <a:t>7 + 1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6 + 4,</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4 + 3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7 + 3,</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6 + 2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b="0">
                          <a:solidFill>
                            <a:schemeClr val="tx1"/>
                          </a:solidFill>
                        </a:rPr>
                        <a:t>4 + 4 + 1</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3677026"/>
                  </a:ext>
                </a:extLst>
              </a:tr>
              <a:tr h="183883">
                <a:tc>
                  <a:txBody>
                    <a:bodyPr/>
                    <a:lstStyle/>
                    <a:p>
                      <a:pPr algn="l"/>
                      <a:r>
                        <a:rPr lang="en-GB" sz="1600" b="0">
                          <a:solidFill>
                            <a:schemeClr val="tx1"/>
                          </a:solidFill>
                        </a:rPr>
                        <a:t>7 + 1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6 + 3,</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600" b="0">
                          <a:solidFill>
                            <a:schemeClr val="tx1"/>
                          </a:solidFill>
                        </a:rPr>
                        <a:t>4 + 4 + 2</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600" b="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600" b="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7498675"/>
                  </a:ext>
                </a:extLst>
              </a:tr>
            </a:tbl>
          </a:graphicData>
        </a:graphic>
      </p:graphicFrame>
    </p:spTree>
    <p:extLst>
      <p:ext uri="{BB962C8B-B14F-4D97-AF65-F5344CB8AC3E}">
        <p14:creationId xmlns:p14="http://schemas.microsoft.com/office/powerpoint/2010/main" val="1836754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2508FE-029F-B663-0BB7-7A98A1C2F679}"/>
              </a:ext>
            </a:extLst>
          </p:cNvPr>
          <p:cNvSpPr>
            <a:spLocks noGrp="1"/>
          </p:cNvSpPr>
          <p:nvPr>
            <p:ph idx="1"/>
          </p:nvPr>
        </p:nvSpPr>
        <p:spPr/>
        <p:txBody>
          <a:bodyPr>
            <a:normAutofit lnSpcReduction="10000"/>
          </a:bodyPr>
          <a:lstStyle/>
          <a:p>
            <a:pPr marL="0" indent="0">
              <a:lnSpc>
                <a:spcPct val="95000"/>
              </a:lnSpc>
              <a:buNone/>
            </a:pPr>
            <a:r>
              <a:rPr lang="en-GB" dirty="0"/>
              <a:t>For c)</a:t>
            </a:r>
          </a:p>
          <a:p>
            <a:pPr>
              <a:lnSpc>
                <a:spcPct val="95000"/>
              </a:lnSpc>
            </a:pPr>
            <a:r>
              <a:rPr lang="en-GB" dirty="0"/>
              <a:t>After one arrangement has been found, ask “Is there another way of fitting the parcels in the sacks? And another? How many ways can you find?” </a:t>
            </a:r>
          </a:p>
          <a:p>
            <a:pPr>
              <a:lnSpc>
                <a:spcPct val="95000"/>
              </a:lnSpc>
            </a:pPr>
            <a:r>
              <a:rPr lang="en-GB" b="1" dirty="0"/>
              <a:t>The intention of c) is to promote a </a:t>
            </a:r>
            <a:r>
              <a:rPr lang="en-GB" b="1" u="sng" dirty="0"/>
              <a:t>systematic</a:t>
            </a:r>
            <a:r>
              <a:rPr lang="en-GB" b="1" dirty="0"/>
              <a:t> approach to finding more than one way. Support them with this and introduce the word </a:t>
            </a:r>
            <a:r>
              <a:rPr lang="en-GB" b="1" u="sng" dirty="0"/>
              <a:t>conditioning</a:t>
            </a:r>
            <a:r>
              <a:rPr lang="en-GB" b="1" dirty="0"/>
              <a:t>. Note that this terminology is reintroduced in Block 1 of the programme.</a:t>
            </a:r>
          </a:p>
          <a:p>
            <a:pPr lvl="1">
              <a:lnSpc>
                <a:spcPct val="95000"/>
              </a:lnSpc>
            </a:pPr>
            <a:r>
              <a:rPr lang="en-GB" dirty="0"/>
              <a:t>Ask “Where do you want to put the heaviest two parcels?” Listen for the mathematicians agreeing that the 7 kg and 6 kg must fit in separate sacks. </a:t>
            </a:r>
          </a:p>
          <a:p>
            <a:pPr lvl="1">
              <a:lnSpc>
                <a:spcPct val="95000"/>
              </a:lnSpc>
            </a:pPr>
            <a:r>
              <a:rPr lang="en-GB" dirty="0"/>
              <a:t>Follow with “Where can you put the 4 kg parcels?” Listen for the two possibilities and then show the next slide to support the next part of the argument.</a:t>
            </a:r>
          </a:p>
          <a:p>
            <a:pPr lvl="1">
              <a:lnSpc>
                <a:spcPct val="95000"/>
              </a:lnSpc>
            </a:pPr>
            <a:r>
              <a:rPr lang="en-GB" dirty="0"/>
              <a:t>Then ask “If you put them in here [choose one of the two sacks], where can the other parcels go?” and then “Now let’s consider choosing the other sack.” Say that this is called </a:t>
            </a:r>
            <a:r>
              <a:rPr lang="en-GB" u="sng" dirty="0"/>
              <a:t>conditioning</a:t>
            </a:r>
            <a:r>
              <a:rPr lang="en-GB" dirty="0"/>
              <a:t> on where the 4 kg parcels go.</a:t>
            </a:r>
          </a:p>
          <a:p>
            <a:pPr lvl="1">
              <a:lnSpc>
                <a:spcPct val="95000"/>
              </a:lnSpc>
            </a:pPr>
            <a:r>
              <a:rPr lang="en-GB" dirty="0"/>
              <a:t>Then reinforce the language of </a:t>
            </a:r>
            <a:r>
              <a:rPr lang="en-GB" u="sng" dirty="0"/>
              <a:t>conditioning</a:t>
            </a:r>
            <a:r>
              <a:rPr lang="en-GB" dirty="0"/>
              <a:t> and support the mathematicians to use it to explain their methods. Ask “What are you </a:t>
            </a:r>
            <a:r>
              <a:rPr lang="en-GB" u="sng" dirty="0"/>
              <a:t>conditioning</a:t>
            </a:r>
            <a:r>
              <a:rPr lang="en-GB" dirty="0"/>
              <a:t> on now?” For example, listen for “I’ve placed the 4 kg, 6 kg and 7 kg parcels, and now I’m considering what happens when I place the 3 kg parcel in each of the different sacks that it can go. I am </a:t>
            </a:r>
            <a:r>
              <a:rPr lang="en-GB" u="sng" dirty="0"/>
              <a:t>conditioning</a:t>
            </a:r>
            <a:r>
              <a:rPr lang="en-GB" dirty="0"/>
              <a:t> on where the </a:t>
            </a:r>
            <a:br>
              <a:rPr lang="en-GB" dirty="0"/>
            </a:br>
            <a:r>
              <a:rPr lang="en-GB" dirty="0"/>
              <a:t>3 kg parcel goes.”</a:t>
            </a:r>
          </a:p>
        </p:txBody>
      </p:sp>
      <p:sp>
        <p:nvSpPr>
          <p:cNvPr id="3" name="Slide Number Placeholder 2">
            <a:extLst>
              <a:ext uri="{FF2B5EF4-FFF2-40B4-BE49-F238E27FC236}">
                <a16:creationId xmlns:a16="http://schemas.microsoft.com/office/drawing/2014/main" id="{7534B12B-4ED0-D97F-37D3-156A29FA74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4" name="Title 3">
            <a:extLst>
              <a:ext uri="{FF2B5EF4-FFF2-40B4-BE49-F238E27FC236}">
                <a16:creationId xmlns:a16="http://schemas.microsoft.com/office/drawing/2014/main" id="{7A0F33D3-B2C9-F7DD-AD9E-32BEAC151B17}"/>
              </a:ext>
            </a:extLst>
          </p:cNvPr>
          <p:cNvSpPr>
            <a:spLocks noGrp="1"/>
          </p:cNvSpPr>
          <p:nvPr>
            <p:ph type="title"/>
          </p:nvPr>
        </p:nvSpPr>
        <p:spPr/>
        <p:txBody>
          <a:bodyPr/>
          <a:lstStyle/>
          <a:p>
            <a:r>
              <a:rPr lang="en-GB" dirty="0"/>
              <a:t>Sort it out</a:t>
            </a:r>
          </a:p>
        </p:txBody>
      </p:sp>
    </p:spTree>
    <p:extLst>
      <p:ext uri="{BB962C8B-B14F-4D97-AF65-F5344CB8AC3E}">
        <p14:creationId xmlns:p14="http://schemas.microsoft.com/office/powerpoint/2010/main" val="56333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7925B-AA52-FBE9-00A6-9B7D341AE543}"/>
              </a:ext>
            </a:extLst>
          </p:cNvPr>
          <p:cNvSpPr>
            <a:spLocks noGrp="1"/>
          </p:cNvSpPr>
          <p:nvPr>
            <p:ph type="title"/>
          </p:nvPr>
        </p:nvSpPr>
        <p:spPr/>
        <p:txBody>
          <a:bodyPr>
            <a:normAutofit/>
          </a:bodyPr>
          <a:lstStyle/>
          <a:p>
            <a:r>
              <a:rPr lang="en-GB" dirty="0"/>
              <a:t>Sort it out</a:t>
            </a:r>
          </a:p>
        </p:txBody>
      </p:sp>
      <p:sp>
        <p:nvSpPr>
          <p:cNvPr id="3" name="Content Placeholder 2">
            <a:extLst>
              <a:ext uri="{FF2B5EF4-FFF2-40B4-BE49-F238E27FC236}">
                <a16:creationId xmlns:a16="http://schemas.microsoft.com/office/drawing/2014/main" id="{C38E19D1-C528-69BB-E89B-D8751BED2764}"/>
              </a:ext>
            </a:extLst>
          </p:cNvPr>
          <p:cNvSpPr>
            <a:spLocks noGrp="1"/>
          </p:cNvSpPr>
          <p:nvPr>
            <p:ph idx="1"/>
          </p:nvPr>
        </p:nvSpPr>
        <p:spPr/>
        <p:txBody>
          <a:bodyPr/>
          <a:lstStyle/>
          <a:p>
            <a:r>
              <a:rPr lang="en-GB" dirty="0"/>
              <a:t>In a post office, parcels are being placed into sacks.</a:t>
            </a:r>
          </a:p>
          <a:p>
            <a:r>
              <a:rPr lang="en-GB" dirty="0"/>
              <a:t>No sack is allowed to contain </a:t>
            </a:r>
            <a:r>
              <a:rPr lang="en-GB" b="1" dirty="0">
                <a:solidFill>
                  <a:schemeClr val="tx2"/>
                </a:solidFill>
              </a:rPr>
              <a:t>more than 10 kg </a:t>
            </a:r>
            <a:r>
              <a:rPr lang="en-GB" dirty="0"/>
              <a:t>of parcels. </a:t>
            </a:r>
            <a:br>
              <a:rPr lang="en-GB" dirty="0"/>
            </a:br>
            <a:br>
              <a:rPr lang="en-GB" dirty="0"/>
            </a:br>
            <a:r>
              <a:rPr lang="en-GB" dirty="0"/>
              <a:t>c)</a:t>
            </a:r>
          </a:p>
          <a:p>
            <a:endParaRPr lang="en-GB" dirty="0"/>
          </a:p>
          <a:p>
            <a:endParaRPr lang="en-GB" dirty="0"/>
          </a:p>
          <a:p>
            <a:endParaRPr lang="en-GB" dirty="0"/>
          </a:p>
          <a:p>
            <a:endParaRPr lang="en-GB" dirty="0"/>
          </a:p>
          <a:p>
            <a:endParaRPr lang="en-GB" dirty="0"/>
          </a:p>
          <a:p>
            <a:endParaRPr lang="en-GB" dirty="0"/>
          </a:p>
          <a:p>
            <a:r>
              <a:rPr lang="en-GB" dirty="0"/>
              <a:t>In each case, where can the other parcels go? </a:t>
            </a:r>
          </a:p>
          <a:p>
            <a:r>
              <a:rPr lang="en-GB" dirty="0"/>
              <a:t>This is called </a:t>
            </a:r>
            <a:r>
              <a:rPr lang="en-GB" b="1" dirty="0">
                <a:solidFill>
                  <a:schemeClr val="tx2"/>
                </a:solidFill>
              </a:rPr>
              <a:t>conditioning</a:t>
            </a:r>
            <a:r>
              <a:rPr lang="en-GB" dirty="0"/>
              <a:t> on where the 4 kg parcels go.</a:t>
            </a:r>
          </a:p>
        </p:txBody>
      </p:sp>
      <p:graphicFrame>
        <p:nvGraphicFramePr>
          <p:cNvPr id="12" name="Table 11" descr="c) Table with 7, 6, 4, 4 kg, crossed out. 3, 2, 2, 1 kg still to be placed">
            <a:extLst>
              <a:ext uri="{FF2B5EF4-FFF2-40B4-BE49-F238E27FC236}">
                <a16:creationId xmlns:a16="http://schemas.microsoft.com/office/drawing/2014/main" id="{9C6CC90C-AF72-F7A2-4651-4A65A0D2BAC2}"/>
              </a:ext>
            </a:extLst>
          </p:cNvPr>
          <p:cNvGraphicFramePr>
            <a:graphicFrameLocks noGrp="1"/>
          </p:cNvGraphicFramePr>
          <p:nvPr>
            <p:extLst>
              <p:ext uri="{D42A27DB-BD31-4B8C-83A1-F6EECF244321}">
                <p14:modId xmlns:p14="http://schemas.microsoft.com/office/powerpoint/2010/main" val="2033210702"/>
              </p:ext>
            </p:extLst>
          </p:nvPr>
        </p:nvGraphicFramePr>
        <p:xfrm>
          <a:off x="1113693" y="2786623"/>
          <a:ext cx="3432048" cy="792480"/>
        </p:xfrm>
        <a:graphic>
          <a:graphicData uri="http://schemas.openxmlformats.org/drawingml/2006/table">
            <a:tbl>
              <a:tblPr firstRow="1" bandRow="1">
                <a:tableStyleId>{5C22544A-7EE6-4342-B048-85BDC9FD1C3A}</a:tableStyleId>
              </a:tblPr>
              <a:tblGrid>
                <a:gridCol w="858012">
                  <a:extLst>
                    <a:ext uri="{9D8B030D-6E8A-4147-A177-3AD203B41FA5}">
                      <a16:colId xmlns:a16="http://schemas.microsoft.com/office/drawing/2014/main" val="742005826"/>
                    </a:ext>
                  </a:extLst>
                </a:gridCol>
                <a:gridCol w="858012">
                  <a:extLst>
                    <a:ext uri="{9D8B030D-6E8A-4147-A177-3AD203B41FA5}">
                      <a16:colId xmlns:a16="http://schemas.microsoft.com/office/drawing/2014/main" val="1990199911"/>
                    </a:ext>
                  </a:extLst>
                </a:gridCol>
                <a:gridCol w="858012">
                  <a:extLst>
                    <a:ext uri="{9D8B030D-6E8A-4147-A177-3AD203B41FA5}">
                      <a16:colId xmlns:a16="http://schemas.microsoft.com/office/drawing/2014/main" val="3651761828"/>
                    </a:ext>
                  </a:extLst>
                </a:gridCol>
                <a:gridCol w="858012">
                  <a:extLst>
                    <a:ext uri="{9D8B030D-6E8A-4147-A177-3AD203B41FA5}">
                      <a16:colId xmlns:a16="http://schemas.microsoft.com/office/drawing/2014/main" val="3843285169"/>
                    </a:ext>
                  </a:extLst>
                </a:gridCol>
              </a:tblGrid>
              <a:tr h="370840">
                <a:tc>
                  <a:txBody>
                    <a:bodyPr/>
                    <a:lstStyle/>
                    <a:p>
                      <a:pPr algn="ctr"/>
                      <a:r>
                        <a:rPr lang="en-GB" sz="2000" b="0">
                          <a:solidFill>
                            <a:schemeClr val="tx1"/>
                          </a:solidFill>
                        </a:rPr>
                        <a:t>7 kg</a:t>
                      </a:r>
                    </a:p>
                  </a:txBody>
                  <a:tcPr>
                    <a:lnL w="28575" cap="flat" cmpd="sng" algn="ctr">
                      <a:solidFill>
                        <a:schemeClr val="accent1"/>
                      </a:solidFill>
                      <a:prstDash val="solid"/>
                      <a:round/>
                      <a:headEnd type="none" w="med" len="med"/>
                      <a:tailEnd type="none" w="med" len="med"/>
                    </a:lnL>
                    <a:lnT w="28575" cap="flat" cmpd="sng" algn="ctr">
                      <a:solidFill>
                        <a:schemeClr val="accent1"/>
                      </a:solidFill>
                      <a:prstDash val="solid"/>
                      <a:round/>
                      <a:headEnd type="none" w="med" len="med"/>
                      <a:tailEnd type="none" w="med" len="med"/>
                    </a:lnT>
                    <a:lnBlToTr w="28575" cap="flat" cmpd="sng" algn="ctr">
                      <a:solidFill>
                        <a:schemeClr val="tx2"/>
                      </a:solidFill>
                      <a:prstDash val="solid"/>
                      <a:round/>
                      <a:headEnd type="none" w="med" len="med"/>
                      <a:tailEnd type="none" w="med" len="med"/>
                    </a:lnBlToTr>
                    <a:noFill/>
                  </a:tcPr>
                </a:tc>
                <a:tc>
                  <a:txBody>
                    <a:bodyPr/>
                    <a:lstStyle/>
                    <a:p>
                      <a:pPr algn="ctr"/>
                      <a:r>
                        <a:rPr lang="en-GB" sz="2000" b="0">
                          <a:solidFill>
                            <a:schemeClr val="tx1"/>
                          </a:solidFill>
                        </a:rPr>
                        <a:t>6 kg</a:t>
                      </a:r>
                    </a:p>
                  </a:txBody>
                  <a:tcPr>
                    <a:lnT w="28575" cap="flat" cmpd="sng" algn="ctr">
                      <a:solidFill>
                        <a:schemeClr val="accent1"/>
                      </a:solidFill>
                      <a:prstDash val="solid"/>
                      <a:round/>
                      <a:headEnd type="none" w="med" len="med"/>
                      <a:tailEnd type="none" w="med" len="med"/>
                    </a:lnT>
                    <a:lnBlToTr w="28575" cap="flat" cmpd="sng" algn="ctr">
                      <a:solidFill>
                        <a:schemeClr val="tx2"/>
                      </a:solidFill>
                      <a:prstDash val="solid"/>
                      <a:round/>
                      <a:headEnd type="none" w="med" len="med"/>
                      <a:tailEnd type="none" w="med" len="med"/>
                    </a:lnBlToTr>
                    <a:noFill/>
                  </a:tcPr>
                </a:tc>
                <a:tc>
                  <a:txBody>
                    <a:bodyPr/>
                    <a:lstStyle/>
                    <a:p>
                      <a:pPr algn="ctr"/>
                      <a:r>
                        <a:rPr lang="en-GB" sz="2000" b="0">
                          <a:solidFill>
                            <a:schemeClr val="tx1"/>
                          </a:solidFill>
                        </a:rPr>
                        <a:t>4 kg</a:t>
                      </a:r>
                    </a:p>
                  </a:txBody>
                  <a:tcPr>
                    <a:lnR w="12700" cmpd="sng">
                      <a:noFill/>
                    </a:lnR>
                    <a:lnT w="28575" cap="flat" cmpd="sng" algn="ctr">
                      <a:solidFill>
                        <a:schemeClr val="accent1"/>
                      </a:solidFill>
                      <a:prstDash val="solid"/>
                      <a:round/>
                      <a:headEnd type="none" w="med" len="med"/>
                      <a:tailEnd type="none" w="med" len="med"/>
                    </a:lnT>
                    <a:lnBlToTr w="28575" cap="flat" cmpd="sng" algn="ctr">
                      <a:solidFill>
                        <a:schemeClr val="tx2"/>
                      </a:solidFill>
                      <a:prstDash val="solid"/>
                      <a:round/>
                      <a:headEnd type="none" w="med" len="med"/>
                      <a:tailEnd type="none" w="med" len="med"/>
                    </a:lnBlToTr>
                    <a:noFill/>
                  </a:tcPr>
                </a:tc>
                <a:tc>
                  <a:txBody>
                    <a:bodyPr/>
                    <a:lstStyle/>
                    <a:p>
                      <a:pPr algn="ctr"/>
                      <a:r>
                        <a:rPr lang="en-GB" sz="2000" b="0">
                          <a:solidFill>
                            <a:schemeClr val="tx1"/>
                          </a:solidFill>
                        </a:rPr>
                        <a:t>4 kg</a:t>
                      </a:r>
                    </a:p>
                  </a:txBody>
                  <a:tcP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mpd="sng">
                      <a:noFill/>
                    </a:lnB>
                    <a:lnTlToBr w="28575" cap="flat" cmpd="sng" algn="ctr">
                      <a:noFill/>
                      <a:prstDash val="solid"/>
                      <a:round/>
                      <a:headEnd type="none" w="med" len="med"/>
                      <a:tailEnd type="none" w="med" len="med"/>
                    </a:lnTlToBr>
                    <a:lnBlToTr w="28575" cap="flat" cmpd="sng" algn="ctr">
                      <a:solidFill>
                        <a:schemeClr val="tx2"/>
                      </a:solidFill>
                      <a:prstDash val="solid"/>
                      <a:round/>
                      <a:headEnd type="none" w="med" len="med"/>
                      <a:tailEnd type="none" w="med" len="med"/>
                    </a:lnBlToTr>
                    <a:noFill/>
                  </a:tcPr>
                </a:tc>
                <a:extLst>
                  <a:ext uri="{0D108BD9-81ED-4DB2-BD59-A6C34878D82A}">
                    <a16:rowId xmlns:a16="http://schemas.microsoft.com/office/drawing/2014/main" val="1628483971"/>
                  </a:ext>
                </a:extLst>
              </a:tr>
              <a:tr h="370840">
                <a:tc>
                  <a:txBody>
                    <a:bodyPr/>
                    <a:lstStyle/>
                    <a:p>
                      <a:pPr algn="ctr"/>
                      <a:r>
                        <a:rPr lang="en-GB" sz="2000" b="0"/>
                        <a:t>3 kg</a:t>
                      </a:r>
                    </a:p>
                  </a:txBody>
                  <a:tcPr>
                    <a:lnL w="28575" cap="flat" cmpd="sng" algn="ctr">
                      <a:solidFill>
                        <a:schemeClr val="accent1"/>
                      </a:solidFill>
                      <a:prstDash val="solid"/>
                      <a:round/>
                      <a:headEnd type="none" w="med" len="med"/>
                      <a:tailEnd type="none" w="med" len="med"/>
                    </a:lnL>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2 kg</a:t>
                      </a:r>
                    </a:p>
                  </a:txBody>
                  <a:tcPr>
                    <a:lnB w="28575" cap="flat" cmpd="sng" algn="ctr">
                      <a:solidFill>
                        <a:schemeClr val="accent1"/>
                      </a:solidFill>
                      <a:prstDash val="solid"/>
                      <a:round/>
                      <a:headEnd type="none" w="med" len="med"/>
                      <a:tailEnd type="none" w="med" len="med"/>
                    </a:lnB>
                    <a:noFill/>
                  </a:tcPr>
                </a:tc>
                <a:tc>
                  <a:txBody>
                    <a:bodyPr/>
                    <a:lstStyle/>
                    <a:p>
                      <a:pPr algn="ctr"/>
                      <a:r>
                        <a:rPr lang="en-GB" sz="2000" b="0"/>
                        <a:t>1 kg</a:t>
                      </a:r>
                    </a:p>
                  </a:txBody>
                  <a:tcPr>
                    <a:lnR w="28575" cap="flat" cmpd="sng" algn="ctr">
                      <a:solidFill>
                        <a:schemeClr val="accent1"/>
                      </a:solidFill>
                      <a:prstDash val="solid"/>
                      <a:round/>
                      <a:headEnd type="none" w="med" len="med"/>
                      <a:tailEnd type="none" w="med" len="med"/>
                    </a:lnR>
                    <a:lnT w="38100" cmpd="sng">
                      <a:noFill/>
                    </a:lnT>
                    <a:lnB w="285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807802833"/>
                  </a:ext>
                </a:extLst>
              </a:tr>
            </a:tbl>
          </a:graphicData>
        </a:graphic>
      </p:graphicFrame>
      <p:grpSp>
        <p:nvGrpSpPr>
          <p:cNvPr id="20" name="Group 19" descr="Three green sacks, the first containing 7 kg, the second containing 6 kg. One of the 4 kg parcels has been placed in the second sack, the other in the third.">
            <a:extLst>
              <a:ext uri="{FF2B5EF4-FFF2-40B4-BE49-F238E27FC236}">
                <a16:creationId xmlns:a16="http://schemas.microsoft.com/office/drawing/2014/main" id="{92D5718C-A3D4-790B-5741-68B3942F2F0E}"/>
              </a:ext>
            </a:extLst>
          </p:cNvPr>
          <p:cNvGrpSpPr/>
          <p:nvPr/>
        </p:nvGrpSpPr>
        <p:grpSpPr>
          <a:xfrm>
            <a:off x="5836143" y="2992431"/>
            <a:ext cx="5411938" cy="979204"/>
            <a:chOff x="5836143" y="2992431"/>
            <a:chExt cx="5411938" cy="979204"/>
          </a:xfrm>
        </p:grpSpPr>
        <p:grpSp>
          <p:nvGrpSpPr>
            <p:cNvPr id="7" name="Group 6">
              <a:extLst>
                <a:ext uri="{FF2B5EF4-FFF2-40B4-BE49-F238E27FC236}">
                  <a16:creationId xmlns:a16="http://schemas.microsoft.com/office/drawing/2014/main" id="{9BE1510C-5CEC-3F7A-A56A-8DCEC8355EAD}"/>
                </a:ext>
              </a:extLst>
            </p:cNvPr>
            <p:cNvGrpSpPr/>
            <p:nvPr/>
          </p:nvGrpSpPr>
          <p:grpSpPr>
            <a:xfrm>
              <a:off x="5836143" y="3006435"/>
              <a:ext cx="1653830" cy="965200"/>
              <a:chOff x="5836143" y="3006435"/>
              <a:chExt cx="1653830" cy="965200"/>
            </a:xfrm>
          </p:grpSpPr>
          <p:sp>
            <p:nvSpPr>
              <p:cNvPr id="5" name="Rectangle: Rounded Corners 4">
                <a:extLst>
                  <a:ext uri="{FF2B5EF4-FFF2-40B4-BE49-F238E27FC236}">
                    <a16:creationId xmlns:a16="http://schemas.microsoft.com/office/drawing/2014/main" id="{3A4E38A4-09EC-BFAB-F876-ABD7CDC2890D}"/>
                  </a:ext>
                </a:extLst>
              </p:cNvPr>
              <p:cNvSpPr/>
              <p:nvPr/>
            </p:nvSpPr>
            <p:spPr>
              <a:xfrm>
                <a:off x="5836143" y="3006435"/>
                <a:ext cx="1653830" cy="965200"/>
              </a:xfrm>
              <a:prstGeom prst="round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2C18C42-D49A-E03F-4275-BC14C59EB65F}"/>
                  </a:ext>
                </a:extLst>
              </p:cNvPr>
              <p:cNvSpPr txBox="1"/>
              <p:nvPr/>
            </p:nvSpPr>
            <p:spPr>
              <a:xfrm>
                <a:off x="5947768" y="3052440"/>
                <a:ext cx="620683" cy="369332"/>
              </a:xfrm>
              <a:prstGeom prst="rect">
                <a:avLst/>
              </a:prstGeom>
              <a:noFill/>
              <a:ln>
                <a:noFill/>
              </a:ln>
            </p:spPr>
            <p:txBody>
              <a:bodyPr wrap="none" rtlCol="0">
                <a:spAutoFit/>
              </a:bodyPr>
              <a:lstStyle/>
              <a:p>
                <a:r>
                  <a:rPr lang="en-GB"/>
                  <a:t>7 kg</a:t>
                </a:r>
              </a:p>
            </p:txBody>
          </p:sp>
        </p:grpSp>
        <p:grpSp>
          <p:nvGrpSpPr>
            <p:cNvPr id="8" name="Group 7">
              <a:extLst>
                <a:ext uri="{FF2B5EF4-FFF2-40B4-BE49-F238E27FC236}">
                  <a16:creationId xmlns:a16="http://schemas.microsoft.com/office/drawing/2014/main" id="{180AC63C-8A5A-4B5C-5296-3E9CE198F2DF}"/>
                </a:ext>
              </a:extLst>
            </p:cNvPr>
            <p:cNvGrpSpPr/>
            <p:nvPr/>
          </p:nvGrpSpPr>
          <p:grpSpPr>
            <a:xfrm>
              <a:off x="7743834" y="2992431"/>
              <a:ext cx="1653830" cy="965200"/>
              <a:chOff x="7743834" y="2992431"/>
              <a:chExt cx="1653830" cy="965200"/>
            </a:xfrm>
          </p:grpSpPr>
          <p:sp>
            <p:nvSpPr>
              <p:cNvPr id="11" name="TextBox 10">
                <a:extLst>
                  <a:ext uri="{FF2B5EF4-FFF2-40B4-BE49-F238E27FC236}">
                    <a16:creationId xmlns:a16="http://schemas.microsoft.com/office/drawing/2014/main" id="{255612EF-F3D7-FDEB-C0E2-4ADFE3C69011}"/>
                  </a:ext>
                </a:extLst>
              </p:cNvPr>
              <p:cNvSpPr txBox="1"/>
              <p:nvPr/>
            </p:nvSpPr>
            <p:spPr>
              <a:xfrm>
                <a:off x="7847074" y="3430531"/>
                <a:ext cx="646331" cy="369332"/>
              </a:xfrm>
              <a:prstGeom prst="rect">
                <a:avLst/>
              </a:prstGeom>
              <a:noFill/>
              <a:ln>
                <a:noFill/>
              </a:ln>
            </p:spPr>
            <p:txBody>
              <a:bodyPr wrap="none" rtlCol="0">
                <a:spAutoFit/>
              </a:bodyPr>
              <a:lstStyle/>
              <a:p>
                <a:r>
                  <a:rPr lang="en-GB" b="1">
                    <a:solidFill>
                      <a:schemeClr val="accent6"/>
                    </a:solidFill>
                  </a:rPr>
                  <a:t>4 kg</a:t>
                </a:r>
              </a:p>
            </p:txBody>
          </p:sp>
          <p:sp>
            <p:nvSpPr>
              <p:cNvPr id="14" name="Rectangle: Rounded Corners 13">
                <a:extLst>
                  <a:ext uri="{FF2B5EF4-FFF2-40B4-BE49-F238E27FC236}">
                    <a16:creationId xmlns:a16="http://schemas.microsoft.com/office/drawing/2014/main" id="{F2D71ED7-DBF2-BE17-4B05-5381972B1AC2}"/>
                  </a:ext>
                </a:extLst>
              </p:cNvPr>
              <p:cNvSpPr/>
              <p:nvPr/>
            </p:nvSpPr>
            <p:spPr>
              <a:xfrm>
                <a:off x="7743834" y="2992431"/>
                <a:ext cx="1653830" cy="965200"/>
              </a:xfrm>
              <a:prstGeom prst="round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BB1575B1-FCC6-D6A1-EE45-FE9537D22948}"/>
                  </a:ext>
                </a:extLst>
              </p:cNvPr>
              <p:cNvSpPr txBox="1"/>
              <p:nvPr/>
            </p:nvSpPr>
            <p:spPr>
              <a:xfrm>
                <a:off x="7855459" y="3038436"/>
                <a:ext cx="620683" cy="369332"/>
              </a:xfrm>
              <a:prstGeom prst="rect">
                <a:avLst/>
              </a:prstGeom>
              <a:noFill/>
              <a:ln>
                <a:noFill/>
              </a:ln>
            </p:spPr>
            <p:txBody>
              <a:bodyPr wrap="none" rtlCol="0">
                <a:spAutoFit/>
              </a:bodyPr>
              <a:lstStyle/>
              <a:p>
                <a:r>
                  <a:rPr lang="en-GB"/>
                  <a:t>6 kg</a:t>
                </a:r>
              </a:p>
            </p:txBody>
          </p:sp>
        </p:grpSp>
        <p:grpSp>
          <p:nvGrpSpPr>
            <p:cNvPr id="10" name="Group 9">
              <a:extLst>
                <a:ext uri="{FF2B5EF4-FFF2-40B4-BE49-F238E27FC236}">
                  <a16:creationId xmlns:a16="http://schemas.microsoft.com/office/drawing/2014/main" id="{BBA5BADA-3A76-C800-87C5-4F5A3FB93579}"/>
                </a:ext>
              </a:extLst>
            </p:cNvPr>
            <p:cNvGrpSpPr/>
            <p:nvPr/>
          </p:nvGrpSpPr>
          <p:grpSpPr>
            <a:xfrm>
              <a:off x="9594251" y="2992431"/>
              <a:ext cx="1653830" cy="965200"/>
              <a:chOff x="9594251" y="2992431"/>
              <a:chExt cx="1653830" cy="965200"/>
            </a:xfrm>
          </p:grpSpPr>
          <p:sp>
            <p:nvSpPr>
              <p:cNvPr id="32" name="Rectangle: Rounded Corners 31">
                <a:extLst>
                  <a:ext uri="{FF2B5EF4-FFF2-40B4-BE49-F238E27FC236}">
                    <a16:creationId xmlns:a16="http://schemas.microsoft.com/office/drawing/2014/main" id="{24C524B5-4D1E-96BD-5AD9-C96343D5253B}"/>
                  </a:ext>
                </a:extLst>
              </p:cNvPr>
              <p:cNvSpPr/>
              <p:nvPr/>
            </p:nvSpPr>
            <p:spPr>
              <a:xfrm>
                <a:off x="9594251" y="2992431"/>
                <a:ext cx="1653830" cy="965200"/>
              </a:xfrm>
              <a:prstGeom prst="roundRect">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a:extLst>
                  <a:ext uri="{FF2B5EF4-FFF2-40B4-BE49-F238E27FC236}">
                    <a16:creationId xmlns:a16="http://schemas.microsoft.com/office/drawing/2014/main" id="{3FEF891F-B539-ACD5-E47B-58EAB4DE447F}"/>
                  </a:ext>
                </a:extLst>
              </p:cNvPr>
              <p:cNvSpPr txBox="1"/>
              <p:nvPr/>
            </p:nvSpPr>
            <p:spPr>
              <a:xfrm>
                <a:off x="9651525" y="3052440"/>
                <a:ext cx="646331" cy="369332"/>
              </a:xfrm>
              <a:prstGeom prst="rect">
                <a:avLst/>
              </a:prstGeom>
              <a:noFill/>
              <a:ln>
                <a:noFill/>
              </a:ln>
            </p:spPr>
            <p:txBody>
              <a:bodyPr wrap="none" rtlCol="0">
                <a:spAutoFit/>
              </a:bodyPr>
              <a:lstStyle/>
              <a:p>
                <a:r>
                  <a:rPr lang="en-GB" b="1">
                    <a:solidFill>
                      <a:schemeClr val="accent6"/>
                    </a:solidFill>
                  </a:rPr>
                  <a:t>4 kg</a:t>
                </a:r>
              </a:p>
            </p:txBody>
          </p:sp>
        </p:grpSp>
      </p:grpSp>
      <p:cxnSp>
        <p:nvCxnSpPr>
          <p:cNvPr id="31" name="Straight Connector 30">
            <a:extLst>
              <a:ext uri="{FF2B5EF4-FFF2-40B4-BE49-F238E27FC236}">
                <a16:creationId xmlns:a16="http://schemas.microsoft.com/office/drawing/2014/main" id="{DE62BBAE-4014-A754-0431-CCE97F6D4BD3}"/>
              </a:ext>
              <a:ext uri="{C183D7F6-B498-43B3-948B-1728B52AA6E4}">
                <adec:decorative xmlns:adec="http://schemas.microsoft.com/office/drawing/2017/decorative" val="1"/>
              </a:ext>
            </a:extLst>
          </p:cNvPr>
          <p:cNvCxnSpPr>
            <a:cxnSpLocks/>
          </p:cNvCxnSpPr>
          <p:nvPr/>
        </p:nvCxnSpPr>
        <p:spPr>
          <a:xfrm flipV="1">
            <a:off x="3333284" y="3579103"/>
            <a:ext cx="2323487" cy="504000"/>
          </a:xfrm>
          <a:prstGeom prst="line">
            <a:avLst/>
          </a:prstGeom>
          <a:ln w="381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F5D7C1A-7269-7B5B-23D1-59A37E7B8319}"/>
              </a:ext>
              <a:ext uri="{C183D7F6-B498-43B3-948B-1728B52AA6E4}">
                <adec:decorative xmlns:adec="http://schemas.microsoft.com/office/drawing/2017/decorative" val="1"/>
              </a:ext>
            </a:extLst>
          </p:cNvPr>
          <p:cNvCxnSpPr>
            <a:cxnSpLocks/>
          </p:cNvCxnSpPr>
          <p:nvPr/>
        </p:nvCxnSpPr>
        <p:spPr>
          <a:xfrm>
            <a:off x="3327278" y="4085723"/>
            <a:ext cx="2329493" cy="504000"/>
          </a:xfrm>
          <a:prstGeom prst="line">
            <a:avLst/>
          </a:prstGeom>
          <a:ln w="38100" cap="rnd">
            <a:solidFill>
              <a:schemeClr val="accent2"/>
            </a:solidFill>
            <a:round/>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135B342-6BA1-79B0-7C8C-845F5B1F7203}"/>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grpSp>
        <p:nvGrpSpPr>
          <p:cNvPr id="21" name="Group 20" descr="Three blue sacks, the first containing 7 kg, the second containing 6 kg. Both 4 kg parcels have been placed in the third sack.">
            <a:extLst>
              <a:ext uri="{FF2B5EF4-FFF2-40B4-BE49-F238E27FC236}">
                <a16:creationId xmlns:a16="http://schemas.microsoft.com/office/drawing/2014/main" id="{ADD33064-B8CC-7C13-FFC2-3D86775E75FD}"/>
              </a:ext>
            </a:extLst>
          </p:cNvPr>
          <p:cNvGrpSpPr/>
          <p:nvPr/>
        </p:nvGrpSpPr>
        <p:grpSpPr>
          <a:xfrm>
            <a:off x="5836143" y="4129414"/>
            <a:ext cx="5422705" cy="991428"/>
            <a:chOff x="5836143" y="4129414"/>
            <a:chExt cx="5422705" cy="991428"/>
          </a:xfrm>
        </p:grpSpPr>
        <p:grpSp>
          <p:nvGrpSpPr>
            <p:cNvPr id="13" name="Group 12">
              <a:extLst>
                <a:ext uri="{FF2B5EF4-FFF2-40B4-BE49-F238E27FC236}">
                  <a16:creationId xmlns:a16="http://schemas.microsoft.com/office/drawing/2014/main" id="{94ECA6C6-D45E-C080-9DB6-03BF79D1811F}"/>
                </a:ext>
              </a:extLst>
            </p:cNvPr>
            <p:cNvGrpSpPr/>
            <p:nvPr/>
          </p:nvGrpSpPr>
          <p:grpSpPr>
            <a:xfrm>
              <a:off x="5836143" y="4130384"/>
              <a:ext cx="1653830" cy="965200"/>
              <a:chOff x="5836143" y="4130384"/>
              <a:chExt cx="1653830" cy="965200"/>
            </a:xfrm>
          </p:grpSpPr>
          <p:sp>
            <p:nvSpPr>
              <p:cNvPr id="47" name="Rectangle: Rounded Corners 46">
                <a:extLst>
                  <a:ext uri="{FF2B5EF4-FFF2-40B4-BE49-F238E27FC236}">
                    <a16:creationId xmlns:a16="http://schemas.microsoft.com/office/drawing/2014/main" id="{3ADD9570-BC66-E0AF-30D7-653B1FCCE02A}"/>
                  </a:ext>
                </a:extLst>
              </p:cNvPr>
              <p:cNvSpPr/>
              <p:nvPr/>
            </p:nvSpPr>
            <p:spPr>
              <a:xfrm>
                <a:off x="5836143" y="4130384"/>
                <a:ext cx="1653830" cy="96520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F01A751C-9DD9-1A2A-87A2-CC9ACC4668B7}"/>
                  </a:ext>
                </a:extLst>
              </p:cNvPr>
              <p:cNvSpPr txBox="1"/>
              <p:nvPr/>
            </p:nvSpPr>
            <p:spPr>
              <a:xfrm>
                <a:off x="5947768" y="4176389"/>
                <a:ext cx="620683" cy="369332"/>
              </a:xfrm>
              <a:prstGeom prst="rect">
                <a:avLst/>
              </a:prstGeom>
              <a:noFill/>
              <a:ln>
                <a:noFill/>
              </a:ln>
            </p:spPr>
            <p:txBody>
              <a:bodyPr wrap="none" rtlCol="0">
                <a:spAutoFit/>
              </a:bodyPr>
              <a:lstStyle/>
              <a:p>
                <a:r>
                  <a:rPr lang="en-GB"/>
                  <a:t>7 kg</a:t>
                </a:r>
              </a:p>
            </p:txBody>
          </p:sp>
        </p:grpSp>
        <p:grpSp>
          <p:nvGrpSpPr>
            <p:cNvPr id="15" name="Group 14">
              <a:extLst>
                <a:ext uri="{FF2B5EF4-FFF2-40B4-BE49-F238E27FC236}">
                  <a16:creationId xmlns:a16="http://schemas.microsoft.com/office/drawing/2014/main" id="{C986470F-CA89-6EE3-DB6E-69BE941EA035}"/>
                </a:ext>
              </a:extLst>
            </p:cNvPr>
            <p:cNvGrpSpPr/>
            <p:nvPr/>
          </p:nvGrpSpPr>
          <p:grpSpPr>
            <a:xfrm>
              <a:off x="7753459" y="4129414"/>
              <a:ext cx="1653830" cy="965200"/>
              <a:chOff x="7753459" y="4129414"/>
              <a:chExt cx="1653830" cy="965200"/>
            </a:xfrm>
          </p:grpSpPr>
          <p:sp>
            <p:nvSpPr>
              <p:cNvPr id="50" name="Rectangle: Rounded Corners 49">
                <a:extLst>
                  <a:ext uri="{FF2B5EF4-FFF2-40B4-BE49-F238E27FC236}">
                    <a16:creationId xmlns:a16="http://schemas.microsoft.com/office/drawing/2014/main" id="{5E93AE72-6603-8BB5-BAF0-30981C6F7B59}"/>
                  </a:ext>
                </a:extLst>
              </p:cNvPr>
              <p:cNvSpPr/>
              <p:nvPr/>
            </p:nvSpPr>
            <p:spPr>
              <a:xfrm>
                <a:off x="7753459" y="4129414"/>
                <a:ext cx="1653830" cy="96520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F4268330-050B-3DF8-D9AF-EEDD06F3295F}"/>
                  </a:ext>
                </a:extLst>
              </p:cNvPr>
              <p:cNvSpPr txBox="1"/>
              <p:nvPr/>
            </p:nvSpPr>
            <p:spPr>
              <a:xfrm>
                <a:off x="7865084" y="4175419"/>
                <a:ext cx="620683" cy="369332"/>
              </a:xfrm>
              <a:prstGeom prst="rect">
                <a:avLst/>
              </a:prstGeom>
              <a:noFill/>
              <a:ln>
                <a:noFill/>
              </a:ln>
            </p:spPr>
            <p:txBody>
              <a:bodyPr wrap="none" rtlCol="0">
                <a:spAutoFit/>
              </a:bodyPr>
              <a:lstStyle/>
              <a:p>
                <a:r>
                  <a:rPr lang="en-GB"/>
                  <a:t>6 kg</a:t>
                </a:r>
              </a:p>
            </p:txBody>
          </p:sp>
        </p:grpSp>
        <p:grpSp>
          <p:nvGrpSpPr>
            <p:cNvPr id="19" name="Group 18">
              <a:extLst>
                <a:ext uri="{FF2B5EF4-FFF2-40B4-BE49-F238E27FC236}">
                  <a16:creationId xmlns:a16="http://schemas.microsoft.com/office/drawing/2014/main" id="{7A5CBCDB-2541-7F90-FCB5-F20FB9AAE71B}"/>
                </a:ext>
              </a:extLst>
            </p:cNvPr>
            <p:cNvGrpSpPr/>
            <p:nvPr/>
          </p:nvGrpSpPr>
          <p:grpSpPr>
            <a:xfrm>
              <a:off x="9605018" y="4155642"/>
              <a:ext cx="1653830" cy="965200"/>
              <a:chOff x="9605018" y="4155642"/>
              <a:chExt cx="1653830" cy="965200"/>
            </a:xfrm>
          </p:grpSpPr>
          <p:sp>
            <p:nvSpPr>
              <p:cNvPr id="26" name="TextBox 25">
                <a:extLst>
                  <a:ext uri="{FF2B5EF4-FFF2-40B4-BE49-F238E27FC236}">
                    <a16:creationId xmlns:a16="http://schemas.microsoft.com/office/drawing/2014/main" id="{F5B335ED-3B6D-EB67-1C14-C6F31E441809}"/>
                  </a:ext>
                </a:extLst>
              </p:cNvPr>
              <p:cNvSpPr txBox="1"/>
              <p:nvPr/>
            </p:nvSpPr>
            <p:spPr>
              <a:xfrm>
                <a:off x="9610388" y="4234039"/>
                <a:ext cx="646331" cy="369332"/>
              </a:xfrm>
              <a:prstGeom prst="rect">
                <a:avLst/>
              </a:prstGeom>
              <a:noFill/>
              <a:ln>
                <a:noFill/>
              </a:ln>
            </p:spPr>
            <p:txBody>
              <a:bodyPr wrap="none" rtlCol="0">
                <a:spAutoFit/>
              </a:bodyPr>
              <a:lstStyle/>
              <a:p>
                <a:r>
                  <a:rPr lang="en-GB" b="1">
                    <a:solidFill>
                      <a:schemeClr val="accent6"/>
                    </a:solidFill>
                  </a:rPr>
                  <a:t>4 kg</a:t>
                </a:r>
              </a:p>
            </p:txBody>
          </p:sp>
          <p:sp>
            <p:nvSpPr>
              <p:cNvPr id="52" name="Rectangle: Rounded Corners 51">
                <a:extLst>
                  <a:ext uri="{FF2B5EF4-FFF2-40B4-BE49-F238E27FC236}">
                    <a16:creationId xmlns:a16="http://schemas.microsoft.com/office/drawing/2014/main" id="{AD075BF9-420F-C6B1-9DE1-61A04DBF8E3B}"/>
                  </a:ext>
                </a:extLst>
              </p:cNvPr>
              <p:cNvSpPr/>
              <p:nvPr/>
            </p:nvSpPr>
            <p:spPr>
              <a:xfrm>
                <a:off x="9605018" y="4155642"/>
                <a:ext cx="1653830" cy="96520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4C78306C-0ACC-22E5-DAAF-0B30E2F4A0C3}"/>
                  </a:ext>
                </a:extLst>
              </p:cNvPr>
              <p:cNvSpPr txBox="1"/>
              <p:nvPr/>
            </p:nvSpPr>
            <p:spPr>
              <a:xfrm>
                <a:off x="9617466" y="4569895"/>
                <a:ext cx="646331" cy="369332"/>
              </a:xfrm>
              <a:prstGeom prst="rect">
                <a:avLst/>
              </a:prstGeom>
              <a:noFill/>
              <a:ln>
                <a:noFill/>
              </a:ln>
            </p:spPr>
            <p:txBody>
              <a:bodyPr wrap="none" rtlCol="0">
                <a:spAutoFit/>
              </a:bodyPr>
              <a:lstStyle/>
              <a:p>
                <a:r>
                  <a:rPr lang="en-GB" b="1">
                    <a:solidFill>
                      <a:schemeClr val="accent6"/>
                    </a:solidFill>
                  </a:rPr>
                  <a:t>4 kg</a:t>
                </a:r>
              </a:p>
            </p:txBody>
          </p:sp>
        </p:grpSp>
      </p:grpSp>
    </p:spTree>
    <p:extLst>
      <p:ext uri="{BB962C8B-B14F-4D97-AF65-F5344CB8AC3E}">
        <p14:creationId xmlns:p14="http://schemas.microsoft.com/office/powerpoint/2010/main" val="2041804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2C60-BB94-AAEF-F6D6-15A305561637}"/>
              </a:ext>
            </a:extLst>
          </p:cNvPr>
          <p:cNvSpPr>
            <a:spLocks noGrp="1"/>
          </p:cNvSpPr>
          <p:nvPr>
            <p:ph type="title"/>
          </p:nvPr>
        </p:nvSpPr>
        <p:spPr/>
        <p:txBody>
          <a:bodyPr>
            <a:normAutofit/>
          </a:bodyPr>
          <a:lstStyle/>
          <a:p>
            <a:r>
              <a:rPr lang="en-GB" dirty="0"/>
              <a:t>True or not true?</a:t>
            </a:r>
            <a:endParaRPr lang="en-GB" dirty="0">
              <a:highlight>
                <a:srgbClr val="FFFF00"/>
              </a:highlight>
            </a:endParaRPr>
          </a:p>
        </p:txBody>
      </p:sp>
      <p:sp>
        <p:nvSpPr>
          <p:cNvPr id="3" name="Content Placeholder 2">
            <a:extLst>
              <a:ext uri="{FF2B5EF4-FFF2-40B4-BE49-F238E27FC236}">
                <a16:creationId xmlns:a16="http://schemas.microsoft.com/office/drawing/2014/main" id="{E060DDE8-BCDE-B549-802A-152619CD3FEE}"/>
              </a:ext>
            </a:extLst>
          </p:cNvPr>
          <p:cNvSpPr>
            <a:spLocks noGrp="1"/>
          </p:cNvSpPr>
          <p:nvPr>
            <p:ph idx="1"/>
          </p:nvPr>
        </p:nvSpPr>
        <p:spPr/>
        <p:txBody>
          <a:bodyPr/>
          <a:lstStyle/>
          <a:p>
            <a:r>
              <a:rPr lang="en-GB" dirty="0"/>
              <a:t>In a post office, parcels are being placed into sacks.</a:t>
            </a:r>
          </a:p>
          <a:p>
            <a:r>
              <a:rPr lang="en-GB" dirty="0"/>
              <a:t>No sack is allowed to contain </a:t>
            </a:r>
            <a:r>
              <a:rPr lang="en-GB" b="1" dirty="0">
                <a:solidFill>
                  <a:schemeClr val="tx2"/>
                </a:solidFill>
              </a:rPr>
              <a:t>more than 10 kg </a:t>
            </a:r>
            <a:r>
              <a:rPr lang="en-GB" dirty="0"/>
              <a:t>of parcels.</a:t>
            </a:r>
          </a:p>
          <a:p>
            <a:r>
              <a:rPr lang="en-GB" dirty="0"/>
              <a:t> </a:t>
            </a:r>
          </a:p>
          <a:p>
            <a:r>
              <a:rPr lang="en-GB" dirty="0"/>
              <a:t>Is </a:t>
            </a:r>
            <a:r>
              <a:rPr lang="en-GB" b="1" dirty="0">
                <a:solidFill>
                  <a:schemeClr val="tx2"/>
                </a:solidFill>
              </a:rPr>
              <a:t>either</a:t>
            </a:r>
            <a:r>
              <a:rPr lang="en-GB" dirty="0"/>
              <a:t> or </a:t>
            </a:r>
            <a:r>
              <a:rPr lang="en-GB" b="1" dirty="0">
                <a:solidFill>
                  <a:schemeClr val="tx2"/>
                </a:solidFill>
              </a:rPr>
              <a:t>both</a:t>
            </a:r>
            <a:r>
              <a:rPr lang="en-GB" dirty="0"/>
              <a:t> of these claims true?</a:t>
            </a:r>
          </a:p>
          <a:p>
            <a:endParaRPr lang="en-GB" dirty="0"/>
          </a:p>
          <a:p>
            <a:pPr marL="457200" indent="-457200">
              <a:buFont typeface="+mj-lt"/>
              <a:buAutoNum type="alphaLcParenR"/>
            </a:pPr>
            <a:r>
              <a:rPr lang="en-GB" dirty="0"/>
              <a:t> </a:t>
            </a:r>
            <a:r>
              <a:rPr lang="en-GB" b="1" dirty="0">
                <a:solidFill>
                  <a:schemeClr val="tx2"/>
                </a:solidFill>
              </a:rPr>
              <a:t>If</a:t>
            </a:r>
            <a:r>
              <a:rPr lang="en-GB" dirty="0"/>
              <a:t> the parcels can be placed in three sacks</a:t>
            </a:r>
            <a:br>
              <a:rPr lang="en-GB" dirty="0"/>
            </a:br>
            <a:r>
              <a:rPr lang="en-GB" dirty="0"/>
              <a:t> </a:t>
            </a:r>
            <a:r>
              <a:rPr lang="en-GB" b="1" dirty="0">
                <a:solidFill>
                  <a:schemeClr val="tx2"/>
                </a:solidFill>
              </a:rPr>
              <a:t>then</a:t>
            </a:r>
            <a:r>
              <a:rPr lang="en-GB" dirty="0"/>
              <a:t> their total weight is at most 30 kg.</a:t>
            </a:r>
            <a:br>
              <a:rPr lang="en-GB" dirty="0"/>
            </a:br>
            <a:endParaRPr lang="en-GB" dirty="0"/>
          </a:p>
          <a:p>
            <a:pPr marL="457200" indent="-457200">
              <a:buFont typeface="+mj-lt"/>
              <a:buAutoNum type="alphaLcParenR"/>
            </a:pPr>
            <a:r>
              <a:rPr lang="en-GB" dirty="0"/>
              <a:t> </a:t>
            </a:r>
            <a:r>
              <a:rPr lang="en-GB" b="1" dirty="0">
                <a:solidFill>
                  <a:schemeClr val="tx2"/>
                </a:solidFill>
              </a:rPr>
              <a:t>If</a:t>
            </a:r>
            <a:r>
              <a:rPr lang="en-GB" dirty="0"/>
              <a:t> the total weight of the parcels is at most 30 kg</a:t>
            </a:r>
            <a:br>
              <a:rPr lang="en-GB" dirty="0"/>
            </a:br>
            <a:r>
              <a:rPr lang="en-GB" dirty="0"/>
              <a:t> </a:t>
            </a:r>
            <a:r>
              <a:rPr lang="en-GB" b="1" dirty="0">
                <a:solidFill>
                  <a:schemeClr val="tx2"/>
                </a:solidFill>
              </a:rPr>
              <a:t>then</a:t>
            </a:r>
            <a:r>
              <a:rPr lang="en-GB" dirty="0"/>
              <a:t> they can be placed in three sacks.</a:t>
            </a:r>
          </a:p>
          <a:p>
            <a:endParaRPr lang="en-GB" dirty="0"/>
          </a:p>
        </p:txBody>
      </p:sp>
      <p:sp>
        <p:nvSpPr>
          <p:cNvPr id="4" name="Slide Number Placeholder 3">
            <a:extLst>
              <a:ext uri="{FF2B5EF4-FFF2-40B4-BE49-F238E27FC236}">
                <a16:creationId xmlns:a16="http://schemas.microsoft.com/office/drawing/2014/main" id="{FDF74F30-B1F9-CBF8-8BAD-42614BA18213}"/>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Tree>
    <p:extLst>
      <p:ext uri="{BB962C8B-B14F-4D97-AF65-F5344CB8AC3E}">
        <p14:creationId xmlns:p14="http://schemas.microsoft.com/office/powerpoint/2010/main" val="2654644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2E0F09-776B-0B0F-3242-4A612F267E42}"/>
              </a:ext>
            </a:extLst>
          </p:cNvPr>
          <p:cNvSpPr>
            <a:spLocks noGrp="1"/>
          </p:cNvSpPr>
          <p:nvPr>
            <p:ph idx="15"/>
          </p:nvPr>
        </p:nvSpPr>
        <p:spPr/>
        <p:txBody>
          <a:bodyPr>
            <a:normAutofit fontScale="92500" lnSpcReduction="20000"/>
          </a:bodyPr>
          <a:lstStyle/>
          <a:p>
            <a:r>
              <a:rPr lang="en-GB" dirty="0"/>
              <a:t>Encourage the mathematicians to use </a:t>
            </a:r>
            <a:br>
              <a:rPr lang="en-GB" dirty="0"/>
            </a:br>
            <a:r>
              <a:rPr lang="en-GB" dirty="0"/>
              <a:t>the previous examples to help them to justify their reasoning to one another. If they come up with their own, celebrate their </a:t>
            </a:r>
            <a:r>
              <a:rPr lang="en-GB" b="1" dirty="0">
                <a:solidFill>
                  <a:schemeClr val="tx2"/>
                </a:solidFill>
              </a:rPr>
              <a:t>adventurous </a:t>
            </a:r>
            <a:r>
              <a:rPr lang="en-GB" dirty="0"/>
              <a:t>behaviour.</a:t>
            </a:r>
          </a:p>
          <a:p>
            <a:r>
              <a:rPr lang="en-GB" dirty="0"/>
              <a:t>For a)</a:t>
            </a:r>
          </a:p>
          <a:p>
            <a:pPr lvl="1"/>
            <a:r>
              <a:rPr lang="en-GB" dirty="0"/>
              <a:t>If they say the first claim is </a:t>
            </a:r>
            <a:r>
              <a:rPr lang="en-GB" i="1" dirty="0"/>
              <a:t>always</a:t>
            </a:r>
            <a:r>
              <a:rPr lang="en-GB" dirty="0"/>
              <a:t> true because “In a) and c), I can fit the parcels in three sacks and in both the total is 30 kg or less”, say that you agree but these are specific examples. </a:t>
            </a:r>
          </a:p>
          <a:p>
            <a:pPr lvl="1"/>
            <a:r>
              <a:rPr lang="en-GB" dirty="0"/>
              <a:t>Ask “Can you </a:t>
            </a:r>
            <a:r>
              <a:rPr lang="en-GB" b="1" dirty="0">
                <a:solidFill>
                  <a:schemeClr val="tx2"/>
                </a:solidFill>
              </a:rPr>
              <a:t>convince me</a:t>
            </a:r>
            <a:r>
              <a:rPr lang="en-GB" dirty="0"/>
              <a:t> the first claim is </a:t>
            </a:r>
            <a:r>
              <a:rPr lang="en-GB" i="1" dirty="0"/>
              <a:t>always </a:t>
            </a:r>
            <a:r>
              <a:rPr lang="en-GB" dirty="0"/>
              <a:t>true?”</a:t>
            </a:r>
          </a:p>
          <a:p>
            <a:r>
              <a:rPr lang="en-GB" dirty="0"/>
              <a:t>For b)</a:t>
            </a:r>
          </a:p>
          <a:p>
            <a:pPr lvl="1"/>
            <a:r>
              <a:rPr lang="en-GB" dirty="0"/>
              <a:t>“Which example shows that the second claim is not true?” </a:t>
            </a:r>
          </a:p>
          <a:p>
            <a:pPr lvl="1"/>
            <a:r>
              <a:rPr lang="en-GB" b="1" dirty="0"/>
              <a:t>Ask why they only need to use one example to be sure the second claim is not</a:t>
            </a:r>
            <a:r>
              <a:rPr lang="en-GB" b="1" i="1" dirty="0"/>
              <a:t> </a:t>
            </a:r>
            <a:r>
              <a:rPr lang="en-GB" b="1" dirty="0"/>
              <a:t>true, but they </a:t>
            </a:r>
            <a:r>
              <a:rPr lang="en-GB" b="1" i="1" dirty="0"/>
              <a:t>cannot</a:t>
            </a:r>
            <a:r>
              <a:rPr lang="en-GB" b="1" dirty="0"/>
              <a:t> use only one example to be sure the first claim is always true.</a:t>
            </a:r>
          </a:p>
        </p:txBody>
      </p:sp>
      <p:sp>
        <p:nvSpPr>
          <p:cNvPr id="3" name="Content Placeholder 2">
            <a:extLst>
              <a:ext uri="{FF2B5EF4-FFF2-40B4-BE49-F238E27FC236}">
                <a16:creationId xmlns:a16="http://schemas.microsoft.com/office/drawing/2014/main" id="{A6C18FCE-EC0C-D6EA-7D0A-710BFF5EE9F1}"/>
              </a:ext>
            </a:extLst>
          </p:cNvPr>
          <p:cNvSpPr>
            <a:spLocks noGrp="1"/>
          </p:cNvSpPr>
          <p:nvPr>
            <p:ph idx="1"/>
          </p:nvPr>
        </p:nvSpPr>
        <p:spPr/>
        <p:txBody>
          <a:bodyPr>
            <a:normAutofit/>
          </a:bodyPr>
          <a:lstStyle/>
          <a:p>
            <a:pPr marL="0" indent="0">
              <a:lnSpc>
                <a:spcPct val="85000"/>
              </a:lnSpc>
              <a:buNone/>
            </a:pPr>
            <a:r>
              <a:rPr lang="en-GB" sz="1700" dirty="0"/>
              <a:t>For a)</a:t>
            </a:r>
          </a:p>
          <a:p>
            <a:pPr marL="234000" indent="-234000">
              <a:lnSpc>
                <a:spcPct val="85000"/>
              </a:lnSpc>
              <a:buFont typeface="Arial" panose="020B0604020202020204" pitchFamily="34" charset="0"/>
              <a:buChar char="•"/>
            </a:pPr>
            <a:r>
              <a:rPr lang="en-GB" sz="1700" dirty="0"/>
              <a:t>“The first claim is always true. Each sack has to contain 10 kg or less. I can’t fit more than 30 kg of parcels into three sacks.”</a:t>
            </a:r>
          </a:p>
          <a:p>
            <a:pPr marL="0" indent="0">
              <a:lnSpc>
                <a:spcPct val="85000"/>
              </a:lnSpc>
              <a:buNone/>
            </a:pPr>
            <a:r>
              <a:rPr lang="en-GB" sz="1700"/>
              <a:t>For b) </a:t>
            </a:r>
            <a:endParaRPr lang="en-GB" sz="1700" dirty="0"/>
          </a:p>
          <a:p>
            <a:pPr>
              <a:lnSpc>
                <a:spcPct val="85000"/>
              </a:lnSpc>
            </a:pPr>
            <a:r>
              <a:rPr lang="en-GB" sz="1700" dirty="0"/>
              <a:t>“But the second claim isn’t true. In b) the total weight is less than 30 kg, but the parcels don’t fit into three sacks. There are too many heavy parcels and not enough light ones.”</a:t>
            </a:r>
          </a:p>
          <a:p>
            <a:pPr>
              <a:lnSpc>
                <a:spcPct val="85000"/>
              </a:lnSpc>
            </a:pPr>
            <a:endParaRPr lang="en-GB" sz="1700" dirty="0"/>
          </a:p>
        </p:txBody>
      </p:sp>
      <p:sp>
        <p:nvSpPr>
          <p:cNvPr id="4" name="Slide Number Placeholder 3">
            <a:extLst>
              <a:ext uri="{FF2B5EF4-FFF2-40B4-BE49-F238E27FC236}">
                <a16:creationId xmlns:a16="http://schemas.microsoft.com/office/drawing/2014/main" id="{744D4E09-EB3A-34A1-B8DF-3C01FB69A3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70CEF5AC-F084-1E11-3D94-145BCDF4389E}"/>
              </a:ext>
            </a:extLst>
          </p:cNvPr>
          <p:cNvSpPr>
            <a:spLocks noGrp="1"/>
          </p:cNvSpPr>
          <p:nvPr>
            <p:ph type="title"/>
          </p:nvPr>
        </p:nvSpPr>
        <p:spPr/>
        <p:txBody>
          <a:bodyPr>
            <a:normAutofit/>
          </a:bodyPr>
          <a:lstStyle/>
          <a:p>
            <a:r>
              <a:rPr lang="en-GB" dirty="0"/>
              <a:t>True or not true?</a:t>
            </a:r>
            <a:endParaRPr lang="en-GB" dirty="0">
              <a:highlight>
                <a:srgbClr val="FFFF00"/>
              </a:highlight>
            </a:endParaRPr>
          </a:p>
        </p:txBody>
      </p:sp>
      <p:pic>
        <p:nvPicPr>
          <p:cNvPr id="6" name="Graphic 5" descr="Chat with solid fill">
            <a:extLst>
              <a:ext uri="{FF2B5EF4-FFF2-40B4-BE49-F238E27FC236}">
                <a16:creationId xmlns:a16="http://schemas.microsoft.com/office/drawing/2014/main" id="{92F9D561-AC49-7042-540B-B16072314C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45894" y="1352677"/>
            <a:ext cx="571499" cy="571499"/>
          </a:xfrm>
          <a:prstGeom prst="rect">
            <a:avLst/>
          </a:prstGeom>
        </p:spPr>
      </p:pic>
    </p:spTree>
    <p:extLst>
      <p:ext uri="{BB962C8B-B14F-4D97-AF65-F5344CB8AC3E}">
        <p14:creationId xmlns:p14="http://schemas.microsoft.com/office/powerpoint/2010/main" val="1834510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BF9E7D-4CA4-0309-0B41-6E17BD513AA5}"/>
              </a:ext>
              <a:ext uri="{C183D7F6-B498-43B3-948B-1728B52AA6E4}">
                <adec:decorative xmlns:adec="http://schemas.microsoft.com/office/drawing/2017/decorative" val="1"/>
              </a:ext>
            </a:extLst>
          </p:cNvPr>
          <p:cNvSpPr>
            <a:spLocks noGrp="1"/>
          </p:cNvSpPr>
          <p:nvPr>
            <p:ph type="sldNum" sz="quarter" idx="12"/>
          </p:nvPr>
        </p:nvSpPr>
        <p:spPr/>
        <p:txBody>
          <a:bodyPr/>
          <a:lstStyle/>
          <a:p>
            <a:fld id="{35BC334B-5606-F640-9B65-DA4F71454EC0}" type="slidenum">
              <a:rPr lang="en-US" smtClean="0"/>
              <a:pPr/>
              <a:t>22</a:t>
            </a:fld>
            <a:endParaRPr lang="en-US"/>
          </a:p>
        </p:txBody>
      </p:sp>
      <p:sp>
        <p:nvSpPr>
          <p:cNvPr id="6" name="Rounded Rectangular Callout 5">
            <a:extLst>
              <a:ext uri="{FF2B5EF4-FFF2-40B4-BE49-F238E27FC236}">
                <a16:creationId xmlns:a16="http://schemas.microsoft.com/office/drawing/2014/main" id="{7E5B3639-ECA1-3AC8-81EA-FD66A41BFB64}"/>
              </a:ext>
            </a:extLst>
          </p:cNvPr>
          <p:cNvSpPr/>
          <p:nvPr/>
        </p:nvSpPr>
        <p:spPr>
          <a:xfrm>
            <a:off x="2241755" y="2094271"/>
            <a:ext cx="5201265" cy="747252"/>
          </a:xfrm>
          <a:prstGeom prst="wedgeRoundRectCallout">
            <a:avLst>
              <a:gd name="adj1" fmla="val 59318"/>
              <a:gd name="adj2" fmla="val 25658"/>
              <a:gd name="adj3" fmla="val 16667"/>
            </a:avLst>
          </a:prstGeom>
          <a:solidFill>
            <a:schemeClr val="bg1"/>
          </a:solidFill>
          <a:ln w="38100" cap="rnd">
            <a:solidFill>
              <a:schemeClr val="tx2"/>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I kept trying to fit the parcels in the sacks even after my first idea didn’t work.</a:t>
            </a:r>
          </a:p>
        </p:txBody>
      </p:sp>
      <p:sp>
        <p:nvSpPr>
          <p:cNvPr id="7" name="Rounded Rectangular Callout 6">
            <a:extLst>
              <a:ext uri="{FF2B5EF4-FFF2-40B4-BE49-F238E27FC236}">
                <a16:creationId xmlns:a16="http://schemas.microsoft.com/office/drawing/2014/main" id="{08A8F3AF-C397-B477-0CE4-77B5DDFBD702}"/>
              </a:ext>
            </a:extLst>
          </p:cNvPr>
          <p:cNvSpPr/>
          <p:nvPr/>
        </p:nvSpPr>
        <p:spPr>
          <a:xfrm>
            <a:off x="2241754" y="3544529"/>
            <a:ext cx="5201265" cy="747252"/>
          </a:xfrm>
          <a:prstGeom prst="wedgeRoundRectCallout">
            <a:avLst>
              <a:gd name="adj1" fmla="val 59318"/>
              <a:gd name="adj2" fmla="val 25658"/>
              <a:gd name="adj3" fmla="val 16667"/>
            </a:avLst>
          </a:prstGeom>
          <a:solidFill>
            <a:schemeClr val="bg1"/>
          </a:solidFill>
          <a:ln w="38100" cap="rnd">
            <a:solidFill>
              <a:schemeClr val="tx2"/>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I convinced my partner why the parcels couldn’t fit in the sack.</a:t>
            </a:r>
          </a:p>
        </p:txBody>
      </p:sp>
      <p:sp>
        <p:nvSpPr>
          <p:cNvPr id="8" name="Rounded Rectangular Callout 7">
            <a:extLst>
              <a:ext uri="{FF2B5EF4-FFF2-40B4-BE49-F238E27FC236}">
                <a16:creationId xmlns:a16="http://schemas.microsoft.com/office/drawing/2014/main" id="{B682A1B4-EC88-A7C0-3C83-6A28F32BB1AE}"/>
              </a:ext>
            </a:extLst>
          </p:cNvPr>
          <p:cNvSpPr/>
          <p:nvPr/>
        </p:nvSpPr>
        <p:spPr>
          <a:xfrm>
            <a:off x="2241753" y="4994787"/>
            <a:ext cx="5201265" cy="747252"/>
          </a:xfrm>
          <a:prstGeom prst="wedgeRoundRectCallout">
            <a:avLst>
              <a:gd name="adj1" fmla="val 59318"/>
              <a:gd name="adj2" fmla="val 25658"/>
              <a:gd name="adj3" fmla="val 16667"/>
            </a:avLst>
          </a:prstGeom>
          <a:solidFill>
            <a:schemeClr val="bg1"/>
          </a:solidFill>
          <a:ln w="38100" cap="rnd">
            <a:solidFill>
              <a:schemeClr val="tx2"/>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I used my partner’s solution to find another way to fit the parcels in the sack.</a:t>
            </a:r>
            <a:endParaRPr lang="en-US" dirty="0">
              <a:solidFill>
                <a:schemeClr val="tx1"/>
              </a:solidFill>
            </a:endParaRPr>
          </a:p>
        </p:txBody>
      </p:sp>
      <p:sp>
        <p:nvSpPr>
          <p:cNvPr id="10" name="Speech Bubble: Oval 5">
            <a:extLst>
              <a:ext uri="{FF2B5EF4-FFF2-40B4-BE49-F238E27FC236}">
                <a16:creationId xmlns:a16="http://schemas.microsoft.com/office/drawing/2014/main" id="{37AF2F53-23E9-F8AD-C473-4D5E8DC0596F}"/>
              </a:ext>
            </a:extLst>
          </p:cNvPr>
          <p:cNvSpPr/>
          <p:nvPr/>
        </p:nvSpPr>
        <p:spPr>
          <a:xfrm>
            <a:off x="8300772" y="4291781"/>
            <a:ext cx="3606093" cy="1872343"/>
          </a:xfrm>
          <a:prstGeom prst="wedgeEllipseCallout">
            <a:avLst>
              <a:gd name="adj1" fmla="val -55319"/>
              <a:gd name="adj2" fmla="val -35078"/>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schemeClr val="tx1"/>
                </a:solidFill>
                <a:effectLst/>
                <a:uLnTx/>
                <a:uFillTx/>
                <a:ea typeface="+mn-ea"/>
                <a:cs typeface="+mn-cs"/>
              </a:rPr>
              <a:t>At the end of each </a:t>
            </a:r>
            <a:br>
              <a:rPr kumimoji="0" lang="en-GB" sz="1600" i="0" u="none" strike="noStrike" kern="1200" cap="none" spc="0" normalizeH="0" baseline="0" noProof="0" dirty="0">
                <a:ln>
                  <a:noFill/>
                </a:ln>
                <a:solidFill>
                  <a:schemeClr val="tx1"/>
                </a:solidFill>
                <a:effectLst/>
                <a:uLnTx/>
                <a:uFillTx/>
                <a:ea typeface="+mn-ea"/>
                <a:cs typeface="+mn-cs"/>
              </a:rPr>
            </a:br>
            <a:r>
              <a:rPr kumimoji="0" lang="en-GB" sz="1600" i="0" u="none" strike="noStrike" kern="1200" cap="none" spc="0" normalizeH="0" baseline="0" noProof="0" dirty="0">
                <a:ln>
                  <a:noFill/>
                </a:ln>
                <a:solidFill>
                  <a:schemeClr val="tx1"/>
                </a:solidFill>
                <a:effectLst/>
                <a:uLnTx/>
                <a:uFillTx/>
                <a:ea typeface="+mn-ea"/>
                <a:cs typeface="+mn-cs"/>
              </a:rPr>
              <a:t>Axiom</a:t>
            </a:r>
            <a:r>
              <a:rPr kumimoji="0" lang="en-GB" sz="1600" i="0" u="none" strike="noStrike" kern="1200" cap="none" spc="0" normalizeH="0" noProof="0" dirty="0">
                <a:ln>
                  <a:noFill/>
                </a:ln>
                <a:solidFill>
                  <a:schemeClr val="tx1"/>
                </a:solidFill>
                <a:effectLst/>
                <a:uLnTx/>
                <a:uFillTx/>
                <a:ea typeface="+mn-ea"/>
                <a:cs typeface="+mn-cs"/>
              </a:rPr>
              <a:t> Maths session </a:t>
            </a:r>
            <a:br>
              <a:rPr kumimoji="0" lang="en-GB" sz="1600" i="0" u="none" strike="noStrike" kern="1200" cap="none" spc="0" normalizeH="0" noProof="0" dirty="0">
                <a:ln>
                  <a:noFill/>
                </a:ln>
                <a:solidFill>
                  <a:schemeClr val="tx1"/>
                </a:solidFill>
                <a:effectLst/>
                <a:uLnTx/>
                <a:uFillTx/>
                <a:ea typeface="+mn-ea"/>
                <a:cs typeface="+mn-cs"/>
              </a:rPr>
            </a:br>
            <a:r>
              <a:rPr kumimoji="0" lang="en-GB" sz="1600" i="0" u="none" strike="noStrike" kern="1200" cap="none" spc="0" normalizeH="0" noProof="0" dirty="0">
                <a:ln>
                  <a:noFill/>
                </a:ln>
                <a:solidFill>
                  <a:schemeClr val="tx1"/>
                </a:solidFill>
                <a:effectLst/>
                <a:uLnTx/>
                <a:uFillTx/>
                <a:ea typeface="+mn-ea"/>
                <a:cs typeface="+mn-cs"/>
              </a:rPr>
              <a:t>(as well as throughout), the mathematicians reflect on how they have shown </a:t>
            </a:r>
            <a:br>
              <a:rPr kumimoji="0" lang="en-GB" sz="1600" i="0" u="none" strike="noStrike" kern="1200" cap="none" spc="0" normalizeH="0" noProof="0" dirty="0">
                <a:ln>
                  <a:noFill/>
                </a:ln>
                <a:solidFill>
                  <a:schemeClr val="tx1"/>
                </a:solidFill>
                <a:effectLst/>
                <a:uLnTx/>
                <a:uFillTx/>
                <a:ea typeface="+mn-ea"/>
                <a:cs typeface="+mn-cs"/>
              </a:rPr>
            </a:br>
            <a:r>
              <a:rPr kumimoji="0" lang="en-GB" sz="1600" b="1" i="0" u="none" strike="noStrike" kern="1200" cap="none" spc="0" normalizeH="0" noProof="0" dirty="0">
                <a:ln>
                  <a:noFill/>
                </a:ln>
                <a:solidFill>
                  <a:schemeClr val="tx2"/>
                </a:solidFill>
                <a:effectLst/>
                <a:uLnTx/>
                <a:uFillTx/>
                <a:ea typeface="+mn-ea"/>
                <a:cs typeface="+mn-cs"/>
              </a:rPr>
              <a:t>AAA </a:t>
            </a:r>
            <a:r>
              <a:rPr kumimoji="0" lang="en-GB" sz="1600" i="0" u="none" strike="noStrike" kern="1200" cap="none" spc="0" normalizeH="0" noProof="0" dirty="0">
                <a:ln>
                  <a:noFill/>
                </a:ln>
                <a:solidFill>
                  <a:schemeClr val="tx1"/>
                </a:solidFill>
                <a:effectLst/>
                <a:uLnTx/>
                <a:uFillTx/>
                <a:ea typeface="+mn-ea"/>
                <a:cs typeface="+mn-cs"/>
              </a:rPr>
              <a:t>behaviour!</a:t>
            </a:r>
            <a:endParaRPr kumimoji="0" lang="en-GB" sz="1600" i="0" u="none" strike="noStrike" kern="1200" cap="none" spc="0" normalizeH="0" baseline="0" noProof="0" dirty="0">
              <a:ln>
                <a:noFill/>
              </a:ln>
              <a:solidFill>
                <a:schemeClr val="tx1"/>
              </a:solidFill>
              <a:effectLst/>
              <a:uLnTx/>
              <a:uFillTx/>
              <a:ea typeface="+mn-ea"/>
              <a:cs typeface="+mn-cs"/>
            </a:endParaRPr>
          </a:p>
        </p:txBody>
      </p:sp>
      <p:sp>
        <p:nvSpPr>
          <p:cNvPr id="11" name="TextBox 10">
            <a:extLst>
              <a:ext uri="{FF2B5EF4-FFF2-40B4-BE49-F238E27FC236}">
                <a16:creationId xmlns:a16="http://schemas.microsoft.com/office/drawing/2014/main" id="{D532507A-436D-9E6E-6E47-972C1B11EC9C}"/>
              </a:ext>
            </a:extLst>
          </p:cNvPr>
          <p:cNvSpPr txBox="1"/>
          <p:nvPr/>
        </p:nvSpPr>
        <p:spPr>
          <a:xfrm>
            <a:off x="522423" y="352063"/>
            <a:ext cx="7401385" cy="707886"/>
          </a:xfrm>
          <a:prstGeom prst="rect">
            <a:avLst/>
          </a:prstGeom>
          <a:noFill/>
        </p:spPr>
        <p:txBody>
          <a:bodyPr wrap="none" rtlCol="0">
            <a:spAutoFit/>
          </a:bodyPr>
          <a:lstStyle/>
          <a:p>
            <a:r>
              <a:rPr kumimoji="0" lang="en-US" sz="4000" b="1" i="0" u="none" strike="noStrike" kern="1200" cap="none" spc="0" normalizeH="0" baseline="0" noProof="0" dirty="0">
                <a:ln>
                  <a:noFill/>
                </a:ln>
                <a:solidFill>
                  <a:srgbClr val="AA18FE"/>
                </a:solidFill>
                <a:effectLst/>
                <a:uLnTx/>
                <a:uFillTx/>
                <a:latin typeface="Georgia" panose="02040502050405020303" pitchFamily="18" charset="0"/>
                <a:ea typeface="+mj-ea"/>
                <a:cs typeface="+mj-cs"/>
              </a:rPr>
              <a:t>Today, you have you been…</a:t>
            </a:r>
            <a:endParaRPr lang="en-GB" dirty="0"/>
          </a:p>
        </p:txBody>
      </p:sp>
    </p:spTree>
    <p:extLst>
      <p:ext uri="{BB962C8B-B14F-4D97-AF65-F5344CB8AC3E}">
        <p14:creationId xmlns:p14="http://schemas.microsoft.com/office/powerpoint/2010/main" val="263797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6" grpId="0" animBg="1"/>
      <p:bldP spid="7" grpId="0" animBg="1"/>
      <p:bldP spid="8"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DEC6C2-05B7-0357-3063-785B205E2F07}"/>
              </a:ext>
            </a:extLst>
          </p:cNvPr>
          <p:cNvSpPr>
            <a:spLocks noGrp="1"/>
          </p:cNvSpPr>
          <p:nvPr>
            <p:ph idx="1"/>
          </p:nvPr>
        </p:nvSpPr>
        <p:spPr/>
        <p:txBody>
          <a:bodyPr/>
          <a:lstStyle/>
          <a:p>
            <a:r>
              <a:rPr lang="en-GB" b="1" dirty="0"/>
              <a:t>Allow 2 minutes at the end of the session to tell the mathematicians how they have demonstrated the three </a:t>
            </a:r>
            <a:r>
              <a:rPr lang="en-GB" b="1" dirty="0">
                <a:solidFill>
                  <a:schemeClr val="tx2"/>
                </a:solidFill>
              </a:rPr>
              <a:t>AAA</a:t>
            </a:r>
            <a:r>
              <a:rPr lang="en-GB" b="1" dirty="0"/>
              <a:t> behaviours of mathematicians today. </a:t>
            </a:r>
          </a:p>
          <a:p>
            <a:r>
              <a:rPr lang="en-GB" dirty="0"/>
              <a:t>Ask them to reflect on what they enjoyed about this session, and how it might have been different from a normal maths lesson.</a:t>
            </a:r>
          </a:p>
          <a:p>
            <a:r>
              <a:rPr lang="en-GB" dirty="0"/>
              <a:t>“Is there somebody who you think has been especially </a:t>
            </a:r>
            <a:r>
              <a:rPr lang="en-GB" b="1" dirty="0">
                <a:solidFill>
                  <a:schemeClr val="tx2"/>
                </a:solidFill>
              </a:rPr>
              <a:t>adventurous</a:t>
            </a:r>
            <a:r>
              <a:rPr lang="en-GB" dirty="0"/>
              <a:t>/</a:t>
            </a:r>
            <a:r>
              <a:rPr lang="en-GB" b="1" dirty="0">
                <a:solidFill>
                  <a:schemeClr val="tx2"/>
                </a:solidFill>
              </a:rPr>
              <a:t>articulate</a:t>
            </a:r>
            <a:r>
              <a:rPr lang="en-GB" dirty="0"/>
              <a:t>/</a:t>
            </a:r>
            <a:r>
              <a:rPr lang="en-GB" b="1" dirty="0">
                <a:solidFill>
                  <a:schemeClr val="tx2"/>
                </a:solidFill>
              </a:rPr>
              <a:t>accepting</a:t>
            </a:r>
            <a:r>
              <a:rPr lang="en-GB" dirty="0"/>
              <a:t> today? What did they do?”</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CD6821AB-F5C5-2A71-0F40-D63733B604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FC69D600-C4C2-904B-20BC-0C689B31618F}"/>
              </a:ext>
            </a:extLst>
          </p:cNvPr>
          <p:cNvSpPr>
            <a:spLocks noGrp="1"/>
          </p:cNvSpPr>
          <p:nvPr>
            <p:ph type="title"/>
          </p:nvPr>
        </p:nvSpPr>
        <p:spPr/>
        <p:txBody>
          <a:bodyPr/>
          <a:lstStyle/>
          <a:p>
            <a:r>
              <a:rPr lang="en-GB" dirty="0"/>
              <a:t>Today, you have you been…</a:t>
            </a:r>
          </a:p>
        </p:txBody>
      </p:sp>
      <p:sp>
        <p:nvSpPr>
          <p:cNvPr id="7" name="Speech Bubble: Oval 5">
            <a:extLst>
              <a:ext uri="{FF2B5EF4-FFF2-40B4-BE49-F238E27FC236}">
                <a16:creationId xmlns:a16="http://schemas.microsoft.com/office/drawing/2014/main" id="{8B64728D-4AD1-D10D-D8C7-B2467F67285B}"/>
              </a:ext>
            </a:extLst>
          </p:cNvPr>
          <p:cNvSpPr/>
          <p:nvPr/>
        </p:nvSpPr>
        <p:spPr>
          <a:xfrm>
            <a:off x="7297882" y="3333135"/>
            <a:ext cx="3690960" cy="1592124"/>
          </a:xfrm>
          <a:prstGeom prst="wedgeEllipseCallout">
            <a:avLst>
              <a:gd name="adj1" fmla="val -26968"/>
              <a:gd name="adj2" fmla="val -65956"/>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lvl="0" algn="ctr">
              <a:defRPr/>
            </a:pPr>
            <a:r>
              <a:rPr lang="en-GB" sz="1600" dirty="0">
                <a:solidFill>
                  <a:schemeClr val="tx1"/>
                </a:solidFill>
              </a:rPr>
              <a:t>The first three sessions in Block 1 each focus on one of the three </a:t>
            </a:r>
            <a:r>
              <a:rPr lang="en-GB" sz="1600" b="1" dirty="0">
                <a:solidFill>
                  <a:schemeClr val="tx2"/>
                </a:solidFill>
              </a:rPr>
              <a:t>AAA</a:t>
            </a:r>
            <a:r>
              <a:rPr lang="en-GB" sz="1600" dirty="0">
                <a:solidFill>
                  <a:schemeClr val="tx1"/>
                </a:solidFill>
              </a:rPr>
              <a:t> behaviours of mathematicians. </a:t>
            </a:r>
          </a:p>
        </p:txBody>
      </p:sp>
    </p:spTree>
    <p:extLst>
      <p:ext uri="{BB962C8B-B14F-4D97-AF65-F5344CB8AC3E}">
        <p14:creationId xmlns:p14="http://schemas.microsoft.com/office/powerpoint/2010/main" val="252146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4FEEC4-0F7D-E518-550D-4DBBDD10FE6D}"/>
              </a:ext>
            </a:extLst>
          </p:cNvPr>
          <p:cNvSpPr>
            <a:spLocks noGrp="1"/>
          </p:cNvSpPr>
          <p:nvPr>
            <p:ph type="sldNum" sz="quarter" idx="12"/>
          </p:nvPr>
        </p:nvSpPr>
        <p:spPr/>
        <p:txBody>
          <a:bodyPr/>
          <a:lstStyle/>
          <a:p>
            <a:fld id="{35BC334B-5606-F640-9B65-DA4F71454EC0}" type="slidenum">
              <a:rPr lang="en-US" smtClean="0"/>
              <a:pPr/>
              <a:t>24</a:t>
            </a:fld>
            <a:endParaRPr lang="en-US"/>
          </a:p>
        </p:txBody>
      </p:sp>
    </p:spTree>
    <p:extLst>
      <p:ext uri="{BB962C8B-B14F-4D97-AF65-F5344CB8AC3E}">
        <p14:creationId xmlns:p14="http://schemas.microsoft.com/office/powerpoint/2010/main" val="215209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7BE2-119D-8FBD-5B0F-8A3B66834A4E}"/>
              </a:ext>
            </a:extLst>
          </p:cNvPr>
          <p:cNvSpPr>
            <a:spLocks noGrp="1"/>
          </p:cNvSpPr>
          <p:nvPr>
            <p:ph type="title"/>
          </p:nvPr>
        </p:nvSpPr>
        <p:spPr/>
        <p:txBody>
          <a:bodyPr>
            <a:normAutofit/>
          </a:bodyPr>
          <a:lstStyle/>
          <a:p>
            <a:r>
              <a:rPr lang="en-GB" dirty="0"/>
              <a:t>A puzzle for Pac(k)-man</a:t>
            </a:r>
            <a:endParaRPr lang="en-GB" dirty="0">
              <a:highlight>
                <a:srgbClr val="FFFF00"/>
              </a:highlight>
            </a:endParaRPr>
          </a:p>
        </p:txBody>
      </p:sp>
      <p:sp>
        <p:nvSpPr>
          <p:cNvPr id="3" name="Content Placeholder 2">
            <a:extLst>
              <a:ext uri="{FF2B5EF4-FFF2-40B4-BE49-F238E27FC236}">
                <a16:creationId xmlns:a16="http://schemas.microsoft.com/office/drawing/2014/main" id="{A6EFA4D0-7AD3-3778-0937-7A0717225328}"/>
              </a:ext>
            </a:extLst>
          </p:cNvPr>
          <p:cNvSpPr>
            <a:spLocks noGrp="1"/>
          </p:cNvSpPr>
          <p:nvPr>
            <p:ph idx="1"/>
          </p:nvPr>
        </p:nvSpPr>
        <p:spPr/>
        <p:txBody>
          <a:bodyPr/>
          <a:lstStyle/>
          <a:p>
            <a:r>
              <a:rPr lang="en-GB" dirty="0"/>
              <a:t>Parcels are being placed into sacks in a post office.</a:t>
            </a:r>
          </a:p>
          <a:p>
            <a:br>
              <a:rPr lang="en-GB" dirty="0"/>
            </a:br>
            <a:r>
              <a:rPr lang="en-GB" dirty="0"/>
              <a:t>Each of the parcels is a </a:t>
            </a:r>
            <a:r>
              <a:rPr lang="en-GB" b="1" dirty="0">
                <a:solidFill>
                  <a:schemeClr val="accent3"/>
                </a:solidFill>
              </a:rPr>
              <a:t>whole number</a:t>
            </a:r>
            <a:r>
              <a:rPr lang="en-GB" dirty="0"/>
              <a:t> of kilograms, </a:t>
            </a:r>
            <a:br>
              <a:rPr lang="en-GB" dirty="0"/>
            </a:br>
            <a:r>
              <a:rPr lang="en-GB" dirty="0"/>
              <a:t>and each parcel weighs </a:t>
            </a:r>
            <a:r>
              <a:rPr lang="en-GB" b="1" dirty="0">
                <a:solidFill>
                  <a:schemeClr val="accent3"/>
                </a:solidFill>
              </a:rPr>
              <a:t>no more than 10 kg</a:t>
            </a:r>
            <a:r>
              <a:rPr lang="en-GB" dirty="0"/>
              <a:t>.</a:t>
            </a:r>
          </a:p>
          <a:p>
            <a:endParaRPr lang="en-GB" dirty="0"/>
          </a:p>
          <a:p>
            <a:r>
              <a:rPr lang="en-GB" dirty="0"/>
              <a:t>Can you find a collection of</a:t>
            </a:r>
          </a:p>
          <a:p>
            <a:pPr marL="457200" indent="-457200">
              <a:buClr>
                <a:schemeClr val="tx1"/>
              </a:buClr>
              <a:buFont typeface="+mj-lt"/>
              <a:buAutoNum type="alphaLcParenR"/>
            </a:pPr>
            <a:r>
              <a:rPr lang="en-GB" dirty="0">
                <a:solidFill>
                  <a:schemeClr val="accent3"/>
                </a:solidFill>
              </a:rPr>
              <a:t> </a:t>
            </a:r>
            <a:r>
              <a:rPr lang="en-GB" b="1" dirty="0">
                <a:solidFill>
                  <a:schemeClr val="accent3"/>
                </a:solidFill>
              </a:rPr>
              <a:t>9 parcels</a:t>
            </a:r>
            <a:r>
              <a:rPr lang="en-GB" dirty="0"/>
              <a:t> that weigh </a:t>
            </a:r>
            <a:r>
              <a:rPr lang="en-GB" b="1" dirty="0">
                <a:solidFill>
                  <a:schemeClr val="accent3"/>
                </a:solidFill>
              </a:rPr>
              <a:t>exactly 28 kg </a:t>
            </a:r>
            <a:r>
              <a:rPr lang="en-GB" dirty="0"/>
              <a:t>in total and don’t fit in </a:t>
            </a:r>
            <a:r>
              <a:rPr lang="en-GB" b="1" dirty="0">
                <a:solidFill>
                  <a:schemeClr val="accent3"/>
                </a:solidFill>
              </a:rPr>
              <a:t>three</a:t>
            </a:r>
            <a:r>
              <a:rPr lang="en-GB" dirty="0"/>
              <a:t> sacks?</a:t>
            </a:r>
          </a:p>
          <a:p>
            <a:pPr marL="457200" indent="-457200">
              <a:buFont typeface="+mj-lt"/>
              <a:buAutoNum type="alphaLcParenR"/>
            </a:pPr>
            <a:r>
              <a:rPr lang="en-GB" dirty="0"/>
              <a:t> or </a:t>
            </a:r>
            <a:r>
              <a:rPr lang="en-GB" b="1" dirty="0">
                <a:solidFill>
                  <a:schemeClr val="accent3"/>
                </a:solidFill>
              </a:rPr>
              <a:t>10 parcels </a:t>
            </a:r>
            <a:r>
              <a:rPr lang="en-GB" dirty="0"/>
              <a:t>that weigh </a:t>
            </a:r>
            <a:r>
              <a:rPr lang="en-GB" b="1" dirty="0">
                <a:solidFill>
                  <a:schemeClr val="accent3"/>
                </a:solidFill>
              </a:rPr>
              <a:t>no more than 40 kg </a:t>
            </a:r>
            <a:r>
              <a:rPr lang="en-GB" dirty="0"/>
              <a:t>in total and don’t fit in </a:t>
            </a:r>
            <a:r>
              <a:rPr lang="en-GB" b="1" dirty="0">
                <a:solidFill>
                  <a:schemeClr val="accent3"/>
                </a:solidFill>
              </a:rPr>
              <a:t>four</a:t>
            </a:r>
            <a:r>
              <a:rPr lang="en-GB" dirty="0"/>
              <a:t> sacks?</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66514E53-4B12-2A2B-1F21-D4495D3D29AE}"/>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Speech Bubble: Oval 4">
            <a:extLst>
              <a:ext uri="{FF2B5EF4-FFF2-40B4-BE49-F238E27FC236}">
                <a16:creationId xmlns:a16="http://schemas.microsoft.com/office/drawing/2014/main" id="{7E190800-2653-173B-480C-91D3F08942DA}"/>
              </a:ext>
              <a:ext uri="{C183D7F6-B498-43B3-948B-1728B52AA6E4}">
                <adec:decorative xmlns:adec="http://schemas.microsoft.com/office/drawing/2017/decorative" val="1"/>
              </a:ext>
            </a:extLst>
          </p:cNvPr>
          <p:cNvSpPr/>
          <p:nvPr/>
        </p:nvSpPr>
        <p:spPr>
          <a:xfrm>
            <a:off x="5604387" y="4683775"/>
            <a:ext cx="4481310" cy="1846428"/>
          </a:xfrm>
          <a:prstGeom prst="wedgeEllipseCallout">
            <a:avLst>
              <a:gd name="adj1" fmla="val -32296"/>
              <a:gd name="adj2" fmla="val -59069"/>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rPr>
              <a:t>The green-themed problems are for rapid graspers. These problems are not part of the core curriculum, and so future problems will not build on these concepts.</a:t>
            </a:r>
            <a:endParaRPr kumimoji="0" lang="en-GB" sz="1600" i="0" u="none" strike="noStrike" kern="1200" cap="none" spc="0" normalizeH="0" baseline="0" noProof="0" dirty="0">
              <a:ln>
                <a:noFill/>
              </a:ln>
              <a:solidFill>
                <a:schemeClr val="tx1"/>
              </a:solidFill>
              <a:effectLst/>
              <a:uLnTx/>
              <a:uFillTx/>
              <a:ea typeface="+mn-ea"/>
              <a:cs typeface="+mn-cs"/>
            </a:endParaRPr>
          </a:p>
        </p:txBody>
      </p:sp>
    </p:spTree>
    <p:extLst>
      <p:ext uri="{BB962C8B-B14F-4D97-AF65-F5344CB8AC3E}">
        <p14:creationId xmlns:p14="http://schemas.microsoft.com/office/powerpoint/2010/main" val="336880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nextCondLst>
                <p:cond evt="onClick" delay="0">
                  <p:tgtEl>
                    <p:spTgt spid="4"/>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7D2AD5-3AEE-830D-4336-306542EF5A5C}"/>
              </a:ext>
            </a:extLst>
          </p:cNvPr>
          <p:cNvSpPr>
            <a:spLocks noGrp="1"/>
          </p:cNvSpPr>
          <p:nvPr>
            <p:ph idx="15"/>
          </p:nvPr>
        </p:nvSpPr>
        <p:spPr/>
        <p:txBody>
          <a:bodyPr>
            <a:normAutofit fontScale="92500" lnSpcReduction="20000"/>
          </a:bodyPr>
          <a:lstStyle/>
          <a:p>
            <a:pPr marL="342900" indent="-342900">
              <a:lnSpc>
                <a:spcPct val="100000"/>
              </a:lnSpc>
              <a:spcAft>
                <a:spcPts val="400"/>
              </a:spcAft>
            </a:pPr>
            <a:r>
              <a:rPr lang="en-GB" sz="1600" dirty="0"/>
              <a:t>This is an extended problem where the mathematicians can be creative – something that happens frequently in Axiom Maths circles but might seem unusual to them! Here, they are asked to create their own examples to fit some given criteria. </a:t>
            </a:r>
          </a:p>
          <a:p>
            <a:pPr marL="342900" indent="-342900">
              <a:lnSpc>
                <a:spcPct val="100000"/>
              </a:lnSpc>
              <a:spcAft>
                <a:spcPts val="400"/>
              </a:spcAft>
            </a:pPr>
            <a:r>
              <a:rPr lang="en-GB" sz="1600" b="1" dirty="0"/>
              <a:t>Provide opportunities for the mathematicians to be </a:t>
            </a:r>
            <a:r>
              <a:rPr lang="en-GB" sz="1600" b="1" dirty="0">
                <a:solidFill>
                  <a:schemeClr val="accent3"/>
                </a:solidFill>
              </a:rPr>
              <a:t>accepting. </a:t>
            </a:r>
            <a:r>
              <a:rPr lang="en-GB" sz="1600" dirty="0"/>
              <a:t>When one of your mathematicians has created an example for either of the two scenarios, ask them to share it so the other mathematicians can agree or challenge, and explain why they do. Is their reasoning the same as the creator’s?</a:t>
            </a:r>
          </a:p>
          <a:p>
            <a:pPr marL="342900" indent="-342900">
              <a:lnSpc>
                <a:spcPct val="100000"/>
              </a:lnSpc>
              <a:spcAft>
                <a:spcPts val="400"/>
              </a:spcAft>
            </a:pPr>
            <a:r>
              <a:rPr lang="en-GB" sz="1600" dirty="0"/>
              <a:t>If they are struggling unproductively, ask “In part b) of the problem ‘Pac(k)-man: Does it fit’, what stopped you from fitting 9 kg, 7 kg, 5 kg, </a:t>
            </a:r>
            <a:br>
              <a:rPr lang="en-GB" sz="1600" dirty="0"/>
            </a:br>
            <a:r>
              <a:rPr lang="en-GB" sz="1600" dirty="0"/>
              <a:t>4 kg, 2 kg and 2 kg into three sacks?” Listen for “It was because the 9 kg had to go on its own and once I’d placed the 7 kg and 2 kg together, the 5 kg could only go with </a:t>
            </a:r>
            <a:r>
              <a:rPr lang="en-GB" sz="1600" i="1" dirty="0"/>
              <a:t>either</a:t>
            </a:r>
            <a:r>
              <a:rPr lang="en-GB" sz="1600" dirty="0"/>
              <a:t> the 4 kg or the 2 kg and so there was one parcel that couldn’t go in a sack.”</a:t>
            </a:r>
          </a:p>
        </p:txBody>
      </p:sp>
      <p:sp>
        <p:nvSpPr>
          <p:cNvPr id="3" name="Content Placeholder 2">
            <a:extLst>
              <a:ext uri="{FF2B5EF4-FFF2-40B4-BE49-F238E27FC236}">
                <a16:creationId xmlns:a16="http://schemas.microsoft.com/office/drawing/2014/main" id="{9B756FEE-CD00-7864-CE22-33D4712CE4E7}"/>
              </a:ext>
            </a:extLst>
          </p:cNvPr>
          <p:cNvSpPr>
            <a:spLocks noGrp="1"/>
          </p:cNvSpPr>
          <p:nvPr>
            <p:ph idx="1"/>
          </p:nvPr>
        </p:nvSpPr>
        <p:spPr/>
        <p:txBody>
          <a:bodyPr>
            <a:normAutofit fontScale="92500" lnSpcReduction="20000"/>
          </a:bodyPr>
          <a:lstStyle/>
          <a:p>
            <a:pPr marL="0" indent="0">
              <a:lnSpc>
                <a:spcPct val="100000"/>
              </a:lnSpc>
              <a:buNone/>
            </a:pPr>
            <a:r>
              <a:rPr lang="en-GB"/>
              <a:t>For a)</a:t>
            </a:r>
          </a:p>
          <a:p>
            <a:pPr>
              <a:lnSpc>
                <a:spcPct val="100000"/>
              </a:lnSpc>
            </a:pPr>
            <a:r>
              <a:rPr lang="en-GB"/>
              <a:t>A correct and justified example, such as </a:t>
            </a:r>
            <a:br>
              <a:rPr lang="en-GB"/>
            </a:br>
            <a:r>
              <a:rPr lang="en-GB"/>
              <a:t>6 kg, 6 kg, 6 kg, 5 kg, </a:t>
            </a:r>
            <a:br>
              <a:rPr lang="en-GB"/>
            </a:br>
            <a:r>
              <a:rPr lang="en-GB"/>
              <a:t>1 kg, 1 kg, 1 kg, 1 kg, 1 kg </a:t>
            </a:r>
            <a:br>
              <a:rPr lang="en-GB"/>
            </a:br>
            <a:r>
              <a:rPr lang="en-GB"/>
              <a:t>with the reasoning that “Each of the 6 kg parcels needs to go in a separate sack, so each of the sacks will have a 6 kg parcel. Once these are placed, there is nowhere to place the 5 kg parcel because 6 + 5 = 11.”</a:t>
            </a:r>
          </a:p>
          <a:p>
            <a:pPr marL="0" indent="0">
              <a:lnSpc>
                <a:spcPct val="100000"/>
              </a:lnSpc>
              <a:buNone/>
            </a:pPr>
            <a:r>
              <a:rPr lang="en-GB"/>
              <a:t>For b)</a:t>
            </a:r>
          </a:p>
          <a:p>
            <a:pPr>
              <a:lnSpc>
                <a:spcPct val="100000"/>
              </a:lnSpc>
            </a:pPr>
            <a:r>
              <a:rPr lang="en-GB"/>
              <a:t>A correct and justified example such as:</a:t>
            </a:r>
          </a:p>
          <a:p>
            <a:pPr marL="691837" lvl="1" indent="-457200">
              <a:lnSpc>
                <a:spcPct val="100000"/>
              </a:lnSpc>
            </a:pPr>
            <a:r>
              <a:rPr lang="en-GB"/>
              <a:t>“Five 6 kg parcels and five 1 kg parcels. Each sack can have only one 6 kg parcel, but there are five 6 kg parcels and four sacks.” </a:t>
            </a:r>
          </a:p>
          <a:p>
            <a:pPr marL="691837" lvl="1" indent="-457200">
              <a:lnSpc>
                <a:spcPct val="100000"/>
              </a:lnSpc>
            </a:pPr>
            <a:r>
              <a:rPr lang="en-GB"/>
              <a:t>Or “Four 2 kgs, two 3 kgs, a 5 kg, and three 7 kgs. The total weight is 40 kg, but I can only fit at most 29 kg into three sacks (7 + 3, 7 + 3 and 7 + 2) so I’m left with 11 kg to try to fit into the fourth sack. I can’t!”</a:t>
            </a:r>
          </a:p>
        </p:txBody>
      </p:sp>
      <p:sp>
        <p:nvSpPr>
          <p:cNvPr id="4" name="Slide Number Placeholder 3">
            <a:extLst>
              <a:ext uri="{FF2B5EF4-FFF2-40B4-BE49-F238E27FC236}">
                <a16:creationId xmlns:a16="http://schemas.microsoft.com/office/drawing/2014/main" id="{F5B0965D-3B0D-86AB-9E8B-5139C60488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231F1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000" b="1" i="0" u="none" strike="noStrike" kern="1200" cap="none" spc="0" normalizeH="0" baseline="0" noProof="0">
              <a:ln>
                <a:noFill/>
              </a:ln>
              <a:solidFill>
                <a:srgbClr val="231F1F"/>
              </a:solidFill>
              <a:effectLst/>
              <a:uLnTx/>
              <a:uFillTx/>
              <a:latin typeface="Arial" panose="020B0604020202020204" pitchFamily="34" charset="0"/>
              <a:ea typeface="Inter" panose="02000503000000020004" pitchFamily="2" charset="0"/>
              <a:cs typeface="+mn-cs"/>
            </a:endParaRPr>
          </a:p>
        </p:txBody>
      </p:sp>
      <p:sp>
        <p:nvSpPr>
          <p:cNvPr id="5" name="Title 4">
            <a:extLst>
              <a:ext uri="{FF2B5EF4-FFF2-40B4-BE49-F238E27FC236}">
                <a16:creationId xmlns:a16="http://schemas.microsoft.com/office/drawing/2014/main" id="{E6B691B4-2304-953F-E336-B78FC1A1EE18}"/>
              </a:ext>
            </a:extLst>
          </p:cNvPr>
          <p:cNvSpPr>
            <a:spLocks noGrp="1"/>
          </p:cNvSpPr>
          <p:nvPr>
            <p:ph type="title"/>
          </p:nvPr>
        </p:nvSpPr>
        <p:spPr/>
        <p:txBody>
          <a:bodyPr>
            <a:normAutofit/>
          </a:bodyPr>
          <a:lstStyle/>
          <a:p>
            <a:r>
              <a:rPr lang="en-GB"/>
              <a:t>A puzzle for Pac(k)-man </a:t>
            </a:r>
            <a:endParaRPr lang="en-GB">
              <a:highlight>
                <a:srgbClr val="FFFF00"/>
              </a:highlight>
            </a:endParaRPr>
          </a:p>
        </p:txBody>
      </p:sp>
    </p:spTree>
    <p:extLst>
      <p:ext uri="{BB962C8B-B14F-4D97-AF65-F5344CB8AC3E}">
        <p14:creationId xmlns:p14="http://schemas.microsoft.com/office/powerpoint/2010/main" val="302638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5C0E9A-EBCA-228D-9D8B-3D0F992D5A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C334B-5606-F640-9B65-DA4F71454EC0}" type="slidenum">
              <a:rPr kumimoji="0" lang="en-US" sz="1000" b="1" i="0" u="none" strike="noStrike" kern="1200" cap="none" spc="0" normalizeH="0" baseline="0" noProof="0" smtClean="0">
                <a:ln>
                  <a:noFill/>
                </a:ln>
                <a:solidFill>
                  <a:srgbClr val="FFFFFF"/>
                </a:solidFill>
                <a:effectLst/>
                <a:uLnTx/>
                <a:uFillTx/>
                <a:latin typeface="Arial" panose="020B0604020202020204" pitchFamily="34" charset="0"/>
                <a:ea typeface="Inter"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000" b="1" i="0" u="none" strike="noStrike" kern="1200" cap="none" spc="0" normalizeH="0" baseline="0" noProof="0">
              <a:ln>
                <a:noFill/>
              </a:ln>
              <a:solidFill>
                <a:srgbClr val="FFFFFF"/>
              </a:solidFill>
              <a:effectLst/>
              <a:uLnTx/>
              <a:uFillTx/>
              <a:latin typeface="Arial" panose="020B0604020202020204" pitchFamily="34" charset="0"/>
              <a:ea typeface="Inter" panose="02000503000000020004" pitchFamily="2" charset="0"/>
              <a:cs typeface="+mn-cs"/>
            </a:endParaRPr>
          </a:p>
        </p:txBody>
      </p:sp>
      <p:sp>
        <p:nvSpPr>
          <p:cNvPr id="7" name="Rectangle 6">
            <a:hlinkClick r:id="rId2"/>
            <a:extLst>
              <a:ext uri="{FF2B5EF4-FFF2-40B4-BE49-F238E27FC236}">
                <a16:creationId xmlns:a16="http://schemas.microsoft.com/office/drawing/2014/main" id="{CF1EA767-F6B2-060B-FB36-6BC60E63996B}"/>
              </a:ext>
            </a:extLst>
          </p:cNvPr>
          <p:cNvSpPr/>
          <p:nvPr/>
        </p:nvSpPr>
        <p:spPr>
          <a:xfrm>
            <a:off x="3362325" y="3948112"/>
            <a:ext cx="4133850" cy="409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Rectangle 2">
            <a:hlinkClick r:id="rId3"/>
            <a:extLst>
              <a:ext uri="{FF2B5EF4-FFF2-40B4-BE49-F238E27FC236}">
                <a16:creationId xmlns:a16="http://schemas.microsoft.com/office/drawing/2014/main" id="{79A4811E-2F6E-04A2-934F-8AE0E2E9A204}"/>
              </a:ext>
            </a:extLst>
          </p:cNvPr>
          <p:cNvSpPr/>
          <p:nvPr/>
        </p:nvSpPr>
        <p:spPr>
          <a:xfrm>
            <a:off x="2590800" y="3028950"/>
            <a:ext cx="666750" cy="3333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9473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xiom session theme 2026-06-06">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w="38100">
          <a:solidFill>
            <a:schemeClr val="tx2"/>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381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xiom session theme 2026-06-06" id="{7054EBF9-2370-E541-B7D5-1648FE2D9F37}" vid="{C3C6AD9F-DD1A-004D-A55F-CA8D9840DD61}"/>
    </a:ext>
  </a:extLst>
</a:theme>
</file>

<file path=ppt/theme/theme2.xml><?xml version="1.0" encoding="utf-8"?>
<a:theme xmlns:a="http://schemas.openxmlformats.org/drawingml/2006/main" name="Axiom Rapid Grasper">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om Session theme draft 310124" id="{EAAF751D-E555-4937-9F6E-5AB14B342CD1}" vid="{034EFB71-E3B2-4E78-9F7E-7166FEC621E3}"/>
    </a:ext>
  </a:extLst>
</a:theme>
</file>

<file path=ppt/theme/theme3.xml><?xml version="1.0" encoding="utf-8"?>
<a:theme xmlns:a="http://schemas.openxmlformats.org/drawingml/2006/main" name="Tasks">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3B66C96-6A73-274F-9823-ECA29E626708}" vid="{AB11F986-C8D8-0C4E-8CBB-6CF91EA07C72}"/>
    </a:ext>
  </a:extLst>
</a:theme>
</file>

<file path=ppt/theme/theme4.xml><?xml version="1.0" encoding="utf-8"?>
<a:theme xmlns:a="http://schemas.openxmlformats.org/drawingml/2006/main" name="1_Tasks">
  <a:themeElements>
    <a:clrScheme name="Axiom Maths 1">
      <a:dk1>
        <a:srgbClr val="231F1F"/>
      </a:dk1>
      <a:lt1>
        <a:srgbClr val="FFFFFF"/>
      </a:lt1>
      <a:dk2>
        <a:srgbClr val="AA18FE"/>
      </a:dk2>
      <a:lt2>
        <a:srgbClr val="30ACF1"/>
      </a:lt2>
      <a:accent1>
        <a:srgbClr val="6301FF"/>
      </a:accent1>
      <a:accent2>
        <a:srgbClr val="30ACF1"/>
      </a:accent2>
      <a:accent3>
        <a:srgbClr val="2DAC62"/>
      </a:accent3>
      <a:accent4>
        <a:srgbClr val="BCC3C1"/>
      </a:accent4>
      <a:accent5>
        <a:srgbClr val="62646A"/>
      </a:accent5>
      <a:accent6>
        <a:srgbClr val="F04F38"/>
      </a:accent6>
      <a:hlink>
        <a:srgbClr val="0563C1"/>
      </a:hlink>
      <a:folHlink>
        <a:srgbClr val="954F72"/>
      </a:folHlink>
    </a:clrScheme>
    <a:fontScheme name="Axiom compatibl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om Session theme draft 310124" id="{EAAF751D-E555-4937-9F6E-5AB14B342CD1}" vid="{034EFB71-E3B2-4E78-9F7E-7166FEC621E3}"/>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834980C-A199-D94F-8852-B33C90F2357A}">
  <we:reference id="WA200010001" version="1.0.0.1" store="Omex" storeType="OMEX"/>
  <we:alternateReferences>
    <we:reference id="WA200010001" version="1.0.0.1" store="WA200010001" storeType="OMEX"/>
  </we:alternateReferences>
  <we:properties>
    <we:property name="claude.fileId" value="&quot;222f0352-742c-4bcc-84a0-68a2dac1ddd3&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2F0B96900C6147B9DEC3A2864527CF" ma:contentTypeVersion="14" ma:contentTypeDescription="Create a new document." ma:contentTypeScope="" ma:versionID="e1ebf922ad12023d7bef73e7526ba0f8">
  <xsd:schema xmlns:xsd="http://www.w3.org/2001/XMLSchema" xmlns:xs="http://www.w3.org/2001/XMLSchema" xmlns:p="http://schemas.microsoft.com/office/2006/metadata/properties" xmlns:ns2="68528a6f-d40e-4d19-8e8e-724912bb5ad0" xmlns:ns3="5223daa6-77f4-4a0a-bafa-4c605353a67e" targetNamespace="http://schemas.microsoft.com/office/2006/metadata/properties" ma:root="true" ma:fieldsID="c7e3f9531c6341638304d9c37781b298" ns2:_="" ns3:_="">
    <xsd:import namespace="68528a6f-d40e-4d19-8e8e-724912bb5ad0"/>
    <xsd:import namespace="5223daa6-77f4-4a0a-bafa-4c605353a67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528a6f-d40e-4d19-8e8e-724912bb5a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afec11-6a44-4b6c-8593-e5b46a8c4ff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223daa6-77f4-4a0a-bafa-4c605353a67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733587c-8490-46aa-b7d0-37235a4cc7cd}" ma:internalName="TaxCatchAll" ma:showField="CatchAllData" ma:web="5223daa6-77f4-4a0a-bafa-4c605353a6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223daa6-77f4-4a0a-bafa-4c605353a67e" xsi:nil="true"/>
    <lcf76f155ced4ddcb4097134ff3c332f xmlns="68528a6f-d40e-4d19-8e8e-724912bb5ad0">
      <Terms xmlns="http://schemas.microsoft.com/office/infopath/2007/PartnerControls"/>
    </lcf76f155ced4ddcb4097134ff3c332f>
    <MediaLengthInSeconds xmlns="68528a6f-d40e-4d19-8e8e-724912bb5ad0" xsi:nil="true"/>
    <SharedWithUsers xmlns="5223daa6-77f4-4a0a-bafa-4c605353a67e">
      <UserInfo>
        <DisplayName/>
        <AccountId xsi:nil="true"/>
        <AccountType/>
      </UserInfo>
    </SharedWithUsers>
  </documentManagement>
</p:properties>
</file>

<file path=customXml/itemProps1.xml><?xml version="1.0" encoding="utf-8"?>
<ds:datastoreItem xmlns:ds="http://schemas.openxmlformats.org/officeDocument/2006/customXml" ds:itemID="{0287A66C-5E3B-4C0B-8FD0-BD38182C971B}">
  <ds:schemaRefs>
    <ds:schemaRef ds:uri="http://schemas.microsoft.com/sharepoint/v3/contenttype/forms"/>
  </ds:schemaRefs>
</ds:datastoreItem>
</file>

<file path=customXml/itemProps2.xml><?xml version="1.0" encoding="utf-8"?>
<ds:datastoreItem xmlns:ds="http://schemas.openxmlformats.org/officeDocument/2006/customXml" ds:itemID="{6DEAF621-0EA1-4622-8323-7729FC15BF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528a6f-d40e-4d19-8e8e-724912bb5ad0"/>
    <ds:schemaRef ds:uri="5223daa6-77f4-4a0a-bafa-4c605353a6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008A97-60A5-45E9-86D3-EAC18074C3FC}">
  <ds:schemaRefs>
    <ds:schemaRef ds:uri="http://schemas.openxmlformats.org/package/2006/metadata/core-properties"/>
    <ds:schemaRef ds:uri="http://purl.org/dc/terms/"/>
    <ds:schemaRef ds:uri="http://purl.org/dc/dcmitype/"/>
    <ds:schemaRef ds:uri="http://purl.org/dc/elements/1.1/"/>
    <ds:schemaRef ds:uri="http://www.w3.org/XML/1998/namespace"/>
    <ds:schemaRef ds:uri="68528a6f-d40e-4d19-8e8e-724912bb5ad0"/>
    <ds:schemaRef ds:uri="http://schemas.microsoft.com/office/2006/documentManagement/types"/>
    <ds:schemaRef ds:uri="http://schemas.microsoft.com/office/infopath/2007/PartnerControls"/>
    <ds:schemaRef ds:uri="5223daa6-77f4-4a0a-bafa-4c605353a67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Axiom Session theme 010324</Template>
  <TotalTime>1931</TotalTime>
  <Words>3765</Words>
  <Application>Microsoft Macintosh PowerPoint</Application>
  <PresentationFormat>Widescreen</PresentationFormat>
  <Paragraphs>300</Paragraphs>
  <Slides>27</Slides>
  <Notes>14</Notes>
  <HiddenSlides>18</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27</vt:i4>
      </vt:variant>
    </vt:vector>
  </HeadingPairs>
  <TitlesOfParts>
    <vt:vector size="34" baseType="lpstr">
      <vt:lpstr>Georgia</vt:lpstr>
      <vt:lpstr>Aptos</vt:lpstr>
      <vt:lpstr>Arial</vt:lpstr>
      <vt:lpstr>Axiom session theme 2026-06-06</vt:lpstr>
      <vt:lpstr>Axiom Rapid Grasper</vt:lpstr>
      <vt:lpstr>Tasks</vt:lpstr>
      <vt:lpstr>1_Tasks</vt:lpstr>
      <vt:lpstr>Sample Session 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Pac(k)-man</vt:lpstr>
      <vt:lpstr>Pac(k)-man</vt:lpstr>
      <vt:lpstr>Pac(k)-man</vt:lpstr>
      <vt:lpstr>Sort it out</vt:lpstr>
      <vt:lpstr>Sort it out</vt:lpstr>
      <vt:lpstr>Sort it out</vt:lpstr>
      <vt:lpstr>Sort it out</vt:lpstr>
      <vt:lpstr>Sort it out</vt:lpstr>
      <vt:lpstr>Sort it out</vt:lpstr>
      <vt:lpstr>Sort it out</vt:lpstr>
      <vt:lpstr>True or not true?</vt:lpstr>
      <vt:lpstr>True or not true?</vt:lpstr>
      <vt:lpstr>PowerPoint Presentation</vt:lpstr>
      <vt:lpstr>Today, you have you been…</vt:lpstr>
      <vt:lpstr>PowerPoint Presentation</vt:lpstr>
      <vt:lpstr>A puzzle for Pac(k)-man</vt:lpstr>
      <vt:lpstr>A puzzle for Pac(k)-man </vt:lpstr>
      <vt:lpstr>PowerPoint Presentation</vt:lpstr>
    </vt:vector>
  </TitlesOfParts>
  <Company>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Cooke</dc:creator>
  <cp:lastModifiedBy>Annabel Young</cp:lastModifiedBy>
  <cp:revision>4</cp:revision>
  <dcterms:created xsi:type="dcterms:W3CDTF">2024-03-16T22:17:44Z</dcterms:created>
  <dcterms:modified xsi:type="dcterms:W3CDTF">2026-07-06T10:18:19Z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lpwstr>557200.000000000</vt:lpwstr>
  </property>
  <property fmtid="{D5CDD505-2E9C-101B-9397-08002B2CF9AE}" pid="4" name="ComplianceAssetId">
    <vt:lpwstr/>
  </property>
  <property fmtid="{D5CDD505-2E9C-101B-9397-08002B2CF9AE}" pid="5" name="TriggerFlowInfo">
    <vt:lpwstr/>
  </property>
  <property fmtid="{D5CDD505-2E9C-101B-9397-08002B2CF9AE}" pid="6" name="TemplateUrl">
    <vt:lpwstr/>
  </property>
  <property fmtid="{D5CDD505-2E9C-101B-9397-08002B2CF9AE}" pid="7" name="_SharedFileIndex">
    <vt:lpwstr/>
  </property>
  <property fmtid="{D5CDD505-2E9C-101B-9397-08002B2CF9AE}" pid="8" name="_ExtendedDescription">
    <vt:lpwstr/>
  </property>
  <property fmtid="{D5CDD505-2E9C-101B-9397-08002B2CF9AE}" pid="9" name="_SourceUrl">
    <vt:lpwstr/>
  </property>
  <property fmtid="{D5CDD505-2E9C-101B-9397-08002B2CF9AE}" pid="10" name="xd_Signature">
    <vt:lpwstr/>
  </property>
  <property fmtid="{D5CDD505-2E9C-101B-9397-08002B2CF9AE}" pid="11" name="xd_ProgID">
    <vt:lpwstr/>
  </property>
  <property fmtid="{D5CDD505-2E9C-101B-9397-08002B2CF9AE}" pid="12" name="ContentTypeId">
    <vt:lpwstr>0x0101001B2F0B96900C6147B9DEC3A2864527CF</vt:lpwstr>
  </property>
</Properties>
</file>